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02" r:id="rId2"/>
    <p:sldMasterId id="2147483889" r:id="rId3"/>
  </p:sldMasterIdLst>
  <p:notesMasterIdLst>
    <p:notesMasterId r:id="rId51"/>
  </p:notesMasterIdLst>
  <p:handoutMasterIdLst>
    <p:handoutMasterId r:id="rId52"/>
  </p:handoutMasterIdLst>
  <p:sldIdLst>
    <p:sldId id="544" r:id="rId4"/>
    <p:sldId id="612" r:id="rId5"/>
    <p:sldId id="613" r:id="rId6"/>
    <p:sldId id="647" r:id="rId7"/>
    <p:sldId id="752" r:id="rId8"/>
    <p:sldId id="663" r:id="rId9"/>
    <p:sldId id="664" r:id="rId10"/>
    <p:sldId id="753" r:id="rId11"/>
    <p:sldId id="754" r:id="rId12"/>
    <p:sldId id="755" r:id="rId13"/>
    <p:sldId id="756" r:id="rId14"/>
    <p:sldId id="757" r:id="rId15"/>
    <p:sldId id="758" r:id="rId16"/>
    <p:sldId id="759" r:id="rId17"/>
    <p:sldId id="760" r:id="rId18"/>
    <p:sldId id="761" r:id="rId19"/>
    <p:sldId id="762" r:id="rId20"/>
    <p:sldId id="763" r:id="rId21"/>
    <p:sldId id="764" r:id="rId22"/>
    <p:sldId id="765" r:id="rId23"/>
    <p:sldId id="766" r:id="rId24"/>
    <p:sldId id="767" r:id="rId25"/>
    <p:sldId id="768" r:id="rId26"/>
    <p:sldId id="769" r:id="rId27"/>
    <p:sldId id="770" r:id="rId28"/>
    <p:sldId id="771" r:id="rId29"/>
    <p:sldId id="772" r:id="rId30"/>
    <p:sldId id="773" r:id="rId31"/>
    <p:sldId id="774" r:id="rId32"/>
    <p:sldId id="775" r:id="rId33"/>
    <p:sldId id="776" r:id="rId34"/>
    <p:sldId id="777" r:id="rId35"/>
    <p:sldId id="778" r:id="rId36"/>
    <p:sldId id="779" r:id="rId37"/>
    <p:sldId id="780" r:id="rId38"/>
    <p:sldId id="781" r:id="rId39"/>
    <p:sldId id="782" r:id="rId40"/>
    <p:sldId id="783" r:id="rId41"/>
    <p:sldId id="784" r:id="rId42"/>
    <p:sldId id="785" r:id="rId43"/>
    <p:sldId id="786" r:id="rId44"/>
    <p:sldId id="787" r:id="rId45"/>
    <p:sldId id="788" r:id="rId46"/>
    <p:sldId id="789" r:id="rId47"/>
    <p:sldId id="790" r:id="rId48"/>
    <p:sldId id="791" r:id="rId49"/>
    <p:sldId id="792" r:id="rId5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25A2D"/>
    <a:srgbClr val="FF6600"/>
    <a:srgbClr val="FFCC00"/>
    <a:srgbClr val="FFCC01"/>
    <a:srgbClr val="FFA401"/>
    <a:srgbClr val="FEC000"/>
    <a:srgbClr val="EEB5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9" autoAdjust="0"/>
    <p:restoredTop sz="94660"/>
  </p:normalViewPr>
  <p:slideViewPr>
    <p:cSldViewPr>
      <p:cViewPr varScale="1">
        <p:scale>
          <a:sx n="123" d="100"/>
          <a:sy n="123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4435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18" Type="http://schemas.openxmlformats.org/officeDocument/2006/relationships/image" Target="../media/image101.wmf"/><Relationship Id="rId26" Type="http://schemas.openxmlformats.org/officeDocument/2006/relationships/image" Target="../media/image109.wmf"/><Relationship Id="rId3" Type="http://schemas.openxmlformats.org/officeDocument/2006/relationships/image" Target="../media/image86.wmf"/><Relationship Id="rId21" Type="http://schemas.openxmlformats.org/officeDocument/2006/relationships/image" Target="../media/image104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17" Type="http://schemas.openxmlformats.org/officeDocument/2006/relationships/image" Target="../media/image100.wmf"/><Relationship Id="rId25" Type="http://schemas.openxmlformats.org/officeDocument/2006/relationships/image" Target="../media/image108.wmf"/><Relationship Id="rId33" Type="http://schemas.openxmlformats.org/officeDocument/2006/relationships/image" Target="../media/image116.wmf"/><Relationship Id="rId2" Type="http://schemas.openxmlformats.org/officeDocument/2006/relationships/image" Target="../media/image85.wmf"/><Relationship Id="rId16" Type="http://schemas.openxmlformats.org/officeDocument/2006/relationships/image" Target="../media/image99.wmf"/><Relationship Id="rId20" Type="http://schemas.openxmlformats.org/officeDocument/2006/relationships/image" Target="../media/image103.wmf"/><Relationship Id="rId29" Type="http://schemas.openxmlformats.org/officeDocument/2006/relationships/image" Target="../media/image112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24" Type="http://schemas.openxmlformats.org/officeDocument/2006/relationships/image" Target="../media/image107.wmf"/><Relationship Id="rId32" Type="http://schemas.openxmlformats.org/officeDocument/2006/relationships/image" Target="../media/image115.wmf"/><Relationship Id="rId5" Type="http://schemas.openxmlformats.org/officeDocument/2006/relationships/image" Target="../media/image88.wmf"/><Relationship Id="rId15" Type="http://schemas.openxmlformats.org/officeDocument/2006/relationships/image" Target="../media/image98.wmf"/><Relationship Id="rId23" Type="http://schemas.openxmlformats.org/officeDocument/2006/relationships/image" Target="../media/image106.wmf"/><Relationship Id="rId28" Type="http://schemas.openxmlformats.org/officeDocument/2006/relationships/image" Target="../media/image111.wmf"/><Relationship Id="rId10" Type="http://schemas.openxmlformats.org/officeDocument/2006/relationships/image" Target="../media/image93.wmf"/><Relationship Id="rId19" Type="http://schemas.openxmlformats.org/officeDocument/2006/relationships/image" Target="../media/image102.wmf"/><Relationship Id="rId31" Type="http://schemas.openxmlformats.org/officeDocument/2006/relationships/image" Target="../media/image114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Relationship Id="rId22" Type="http://schemas.openxmlformats.org/officeDocument/2006/relationships/image" Target="../media/image105.wmf"/><Relationship Id="rId27" Type="http://schemas.openxmlformats.org/officeDocument/2006/relationships/image" Target="../media/image110.wmf"/><Relationship Id="rId30" Type="http://schemas.openxmlformats.org/officeDocument/2006/relationships/image" Target="../media/image11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9.wmf"/><Relationship Id="rId18" Type="http://schemas.openxmlformats.org/officeDocument/2006/relationships/image" Target="../media/image134.wmf"/><Relationship Id="rId26" Type="http://schemas.openxmlformats.org/officeDocument/2006/relationships/image" Target="../media/image142.wmf"/><Relationship Id="rId3" Type="http://schemas.openxmlformats.org/officeDocument/2006/relationships/image" Target="../media/image119.wmf"/><Relationship Id="rId21" Type="http://schemas.openxmlformats.org/officeDocument/2006/relationships/image" Target="../media/image137.wmf"/><Relationship Id="rId34" Type="http://schemas.openxmlformats.org/officeDocument/2006/relationships/image" Target="../media/image150.wmf"/><Relationship Id="rId7" Type="http://schemas.openxmlformats.org/officeDocument/2006/relationships/image" Target="../media/image123.wmf"/><Relationship Id="rId12" Type="http://schemas.openxmlformats.org/officeDocument/2006/relationships/image" Target="../media/image128.wmf"/><Relationship Id="rId17" Type="http://schemas.openxmlformats.org/officeDocument/2006/relationships/image" Target="../media/image133.wmf"/><Relationship Id="rId25" Type="http://schemas.openxmlformats.org/officeDocument/2006/relationships/image" Target="../media/image141.wmf"/><Relationship Id="rId33" Type="http://schemas.openxmlformats.org/officeDocument/2006/relationships/image" Target="../media/image149.wmf"/><Relationship Id="rId2" Type="http://schemas.openxmlformats.org/officeDocument/2006/relationships/image" Target="../media/image118.wmf"/><Relationship Id="rId16" Type="http://schemas.openxmlformats.org/officeDocument/2006/relationships/image" Target="../media/image132.wmf"/><Relationship Id="rId20" Type="http://schemas.openxmlformats.org/officeDocument/2006/relationships/image" Target="../media/image136.wmf"/><Relationship Id="rId29" Type="http://schemas.openxmlformats.org/officeDocument/2006/relationships/image" Target="../media/image145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11" Type="http://schemas.openxmlformats.org/officeDocument/2006/relationships/image" Target="../media/image127.wmf"/><Relationship Id="rId24" Type="http://schemas.openxmlformats.org/officeDocument/2006/relationships/image" Target="../media/image140.wmf"/><Relationship Id="rId32" Type="http://schemas.openxmlformats.org/officeDocument/2006/relationships/image" Target="../media/image148.wmf"/><Relationship Id="rId5" Type="http://schemas.openxmlformats.org/officeDocument/2006/relationships/image" Target="../media/image121.wmf"/><Relationship Id="rId15" Type="http://schemas.openxmlformats.org/officeDocument/2006/relationships/image" Target="../media/image131.wmf"/><Relationship Id="rId23" Type="http://schemas.openxmlformats.org/officeDocument/2006/relationships/image" Target="../media/image139.wmf"/><Relationship Id="rId28" Type="http://schemas.openxmlformats.org/officeDocument/2006/relationships/image" Target="../media/image144.wmf"/><Relationship Id="rId10" Type="http://schemas.openxmlformats.org/officeDocument/2006/relationships/image" Target="../media/image126.wmf"/><Relationship Id="rId19" Type="http://schemas.openxmlformats.org/officeDocument/2006/relationships/image" Target="../media/image135.wmf"/><Relationship Id="rId31" Type="http://schemas.openxmlformats.org/officeDocument/2006/relationships/image" Target="../media/image147.wmf"/><Relationship Id="rId4" Type="http://schemas.openxmlformats.org/officeDocument/2006/relationships/image" Target="../media/image120.wmf"/><Relationship Id="rId9" Type="http://schemas.openxmlformats.org/officeDocument/2006/relationships/image" Target="../media/image125.wmf"/><Relationship Id="rId14" Type="http://schemas.openxmlformats.org/officeDocument/2006/relationships/image" Target="../media/image130.wmf"/><Relationship Id="rId22" Type="http://schemas.openxmlformats.org/officeDocument/2006/relationships/image" Target="../media/image138.wmf"/><Relationship Id="rId27" Type="http://schemas.openxmlformats.org/officeDocument/2006/relationships/image" Target="../media/image143.wmf"/><Relationship Id="rId30" Type="http://schemas.openxmlformats.org/officeDocument/2006/relationships/image" Target="../media/image1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4" Type="http://schemas.openxmlformats.org/officeDocument/2006/relationships/image" Target="../media/image1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23846-CFA1-4D6A-9DF5-BBE7B695FD88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CE96-0B9B-4746-9285-8D6C78ED3A0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66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C3BA-C7E4-4D98-B46F-B5AF6E75EDAF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0CE93-CE49-4A8D-B0DB-0CA8875E7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7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5E2B-50F3-46BF-BBC9-F41EEC33278A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03A34-EEA0-4AFC-AA15-6574737AE855}" type="slidenum">
              <a:rPr lang="de-DE" smtClean="0"/>
              <a:pPr/>
              <a:t>37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9D5B-09C2-4D97-8830-2AD13ABEE40D}" type="slidenum">
              <a:rPr lang="de-DE" smtClean="0"/>
              <a:pPr/>
              <a:t>38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9D5B-09C2-4D97-8830-2AD13ABEE40D}" type="slidenum">
              <a:rPr lang="de-DE" smtClean="0"/>
              <a:pPr/>
              <a:t>39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9D5B-09C2-4D97-8830-2AD13ABEE40D}" type="slidenum">
              <a:rPr lang="de-DE" smtClean="0"/>
              <a:pPr/>
              <a:t>40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9D5B-09C2-4D97-8830-2AD13ABEE40D}" type="slidenum">
              <a:rPr lang="de-DE" smtClean="0"/>
              <a:pPr/>
              <a:t>41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9D5B-09C2-4D97-8830-2AD13ABEE40D}" type="slidenum">
              <a:rPr lang="de-DE" smtClean="0"/>
              <a:pPr/>
              <a:t>42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9D5B-09C2-4D97-8830-2AD13ABEE40D}" type="slidenum">
              <a:rPr lang="de-DE" smtClean="0"/>
              <a:pPr/>
              <a:t>43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EA6A-97C6-4E6E-BF74-4226A0D28611}" type="slidenum">
              <a:rPr lang="de-DE" smtClean="0"/>
              <a:pPr/>
              <a:t>44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EA6A-97C6-4E6E-BF74-4226A0D28611}" type="slidenum">
              <a:rPr lang="de-DE" smtClean="0"/>
              <a:pPr/>
              <a:t>45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EA6A-97C6-4E6E-BF74-4226A0D28611}" type="slidenum">
              <a:rPr lang="de-DE" smtClean="0"/>
              <a:pPr/>
              <a:t>46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5E2B-50F3-46BF-BBC9-F41EEC33278A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EA6A-97C6-4E6E-BF74-4226A0D28611}" type="slidenum">
              <a:rPr lang="de-DE" smtClean="0"/>
              <a:pPr/>
              <a:t>47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5E2B-50F3-46BF-BBC9-F41EEC33278A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5E2B-50F3-46BF-BBC9-F41EEC33278A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5E2B-50F3-46BF-BBC9-F41EEC33278A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5E2B-50F3-46BF-BBC9-F41EEC33278A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03A34-EEA0-4AFC-AA15-6574737AE855}" type="slidenum">
              <a:rPr lang="de-DE" smtClean="0"/>
              <a:pPr/>
              <a:t>34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03A34-EEA0-4AFC-AA15-6574737AE855}" type="slidenum">
              <a:rPr lang="de-DE" smtClean="0"/>
              <a:pPr/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03A34-EEA0-4AFC-AA15-6574737AE855}" type="slidenum">
              <a:rPr lang="de-DE" smtClean="0"/>
              <a:pPr/>
              <a:t>36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5447"/>
            <a:ext cx="6705600" cy="6553200"/>
          </a:xfrm>
          <a:prstGeom prst="rect">
            <a:avLst/>
          </a:prstGeom>
          <a:solidFill>
            <a:srgbClr val="2D5A2D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0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76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53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10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60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094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39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64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550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10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7668344" y="0"/>
            <a:ext cx="1323256" cy="6858000"/>
          </a:xfrm>
          <a:prstGeom prst="rect">
            <a:avLst/>
          </a:prstGeom>
          <a:solidFill>
            <a:srgbClr val="2D5A2D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87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289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36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88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170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6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89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21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4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71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71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92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8FD7-034B-469D-96DE-D55C05B993FA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53C57-3167-4E73-8D24-3820E9DA3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F583-0E60-4BE5-9693-DC7D2BE7719D}" type="datetimeFigureOut">
              <a:rPr lang="de-DE" smtClean="0"/>
              <a:pPr/>
              <a:t>16.10.2015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201B-F2B1-438B-821E-D825F40AC1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1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image" Target="../media/image9.jpeg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56.png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50.wmf"/><Relationship Id="rId32" Type="http://schemas.openxmlformats.org/officeDocument/2006/relationships/oleObject" Target="../embeddings/oleObject30.bin"/><Relationship Id="rId5" Type="http://schemas.openxmlformats.org/officeDocument/2006/relationships/slide" Target="slide4.xml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52.wmf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23.bin"/><Relationship Id="rId31" Type="http://schemas.openxmlformats.org/officeDocument/2006/relationships/image" Target="../media/image53.wmf"/><Relationship Id="rId4" Type="http://schemas.openxmlformats.org/officeDocument/2006/relationships/image" Target="../media/image10.png"/><Relationship Id="rId9" Type="http://schemas.openxmlformats.org/officeDocument/2006/relationships/image" Target="../media/image58.png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27.bin"/><Relationship Id="rId30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5.wmf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61.png"/><Relationship Id="rId10" Type="http://schemas.openxmlformats.org/officeDocument/2006/relationships/image" Target="../media/image64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slide" Target="slide2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70.png"/><Relationship Id="rId4" Type="http://schemas.openxmlformats.org/officeDocument/2006/relationships/image" Target="../media/image9.jpeg"/><Relationship Id="rId9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3" Type="http://schemas.openxmlformats.org/officeDocument/2006/relationships/image" Target="../media/image9.jpe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11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11" Type="http://schemas.openxmlformats.org/officeDocument/2006/relationships/image" Target="../media/image73.w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40.bin"/><Relationship Id="rId4" Type="http://schemas.openxmlformats.org/officeDocument/2006/relationships/slide" Target="slide47.xml"/><Relationship Id="rId9" Type="http://schemas.openxmlformats.org/officeDocument/2006/relationships/image" Target="../media/image7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4.png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8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8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8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9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8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3" Type="http://schemas.openxmlformats.org/officeDocument/2006/relationships/image" Target="../media/image9.jpe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9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9" Type="http://schemas.openxmlformats.org/officeDocument/2006/relationships/oleObject" Target="../embeddings/oleObject57.bin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97.wmf"/><Relationship Id="rId42" Type="http://schemas.openxmlformats.org/officeDocument/2006/relationships/image" Target="../media/image101.wmf"/><Relationship Id="rId47" Type="http://schemas.openxmlformats.org/officeDocument/2006/relationships/oleObject" Target="../embeddings/oleObject61.bin"/><Relationship Id="rId50" Type="http://schemas.openxmlformats.org/officeDocument/2006/relationships/image" Target="../media/image105.wmf"/><Relationship Id="rId55" Type="http://schemas.openxmlformats.org/officeDocument/2006/relationships/oleObject" Target="../embeddings/oleObject65.bin"/><Relationship Id="rId63" Type="http://schemas.openxmlformats.org/officeDocument/2006/relationships/oleObject" Target="../embeddings/oleObject69.bin"/><Relationship Id="rId68" Type="http://schemas.openxmlformats.org/officeDocument/2006/relationships/image" Target="../media/image114.wmf"/><Relationship Id="rId7" Type="http://schemas.openxmlformats.org/officeDocument/2006/relationships/oleObject" Target="../embeddings/oleObject41.bin"/><Relationship Id="rId71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2.png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92.wmf"/><Relationship Id="rId32" Type="http://schemas.openxmlformats.org/officeDocument/2006/relationships/image" Target="../media/image96.wmf"/><Relationship Id="rId37" Type="http://schemas.openxmlformats.org/officeDocument/2006/relationships/oleObject" Target="../embeddings/oleObject56.bin"/><Relationship Id="rId40" Type="http://schemas.openxmlformats.org/officeDocument/2006/relationships/image" Target="../media/image100.wmf"/><Relationship Id="rId45" Type="http://schemas.openxmlformats.org/officeDocument/2006/relationships/oleObject" Target="../embeddings/oleObject60.bin"/><Relationship Id="rId53" Type="http://schemas.openxmlformats.org/officeDocument/2006/relationships/oleObject" Target="../embeddings/oleObject64.bin"/><Relationship Id="rId58" Type="http://schemas.openxmlformats.org/officeDocument/2006/relationships/image" Target="../media/image109.wmf"/><Relationship Id="rId66" Type="http://schemas.openxmlformats.org/officeDocument/2006/relationships/image" Target="../media/image113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94.wmf"/><Relationship Id="rId36" Type="http://schemas.openxmlformats.org/officeDocument/2006/relationships/image" Target="../media/image98.wmf"/><Relationship Id="rId49" Type="http://schemas.openxmlformats.org/officeDocument/2006/relationships/oleObject" Target="../embeddings/oleObject62.bin"/><Relationship Id="rId57" Type="http://schemas.openxmlformats.org/officeDocument/2006/relationships/oleObject" Target="../embeddings/oleObject66.bin"/><Relationship Id="rId61" Type="http://schemas.openxmlformats.org/officeDocument/2006/relationships/oleObject" Target="../embeddings/oleObject68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4" Type="http://schemas.openxmlformats.org/officeDocument/2006/relationships/image" Target="../media/image102.wmf"/><Relationship Id="rId52" Type="http://schemas.openxmlformats.org/officeDocument/2006/relationships/image" Target="../media/image106.wmf"/><Relationship Id="rId60" Type="http://schemas.openxmlformats.org/officeDocument/2006/relationships/image" Target="../media/image110.wmf"/><Relationship Id="rId65" Type="http://schemas.openxmlformats.org/officeDocument/2006/relationships/oleObject" Target="../embeddings/oleObject70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95.wmf"/><Relationship Id="rId35" Type="http://schemas.openxmlformats.org/officeDocument/2006/relationships/oleObject" Target="../embeddings/oleObject55.bin"/><Relationship Id="rId43" Type="http://schemas.openxmlformats.org/officeDocument/2006/relationships/oleObject" Target="../embeddings/oleObject59.bin"/><Relationship Id="rId48" Type="http://schemas.openxmlformats.org/officeDocument/2006/relationships/image" Target="../media/image104.wmf"/><Relationship Id="rId56" Type="http://schemas.openxmlformats.org/officeDocument/2006/relationships/image" Target="../media/image108.wmf"/><Relationship Id="rId64" Type="http://schemas.openxmlformats.org/officeDocument/2006/relationships/image" Target="../media/image112.wmf"/><Relationship Id="rId69" Type="http://schemas.openxmlformats.org/officeDocument/2006/relationships/oleObject" Target="../embeddings/oleObject72.bin"/><Relationship Id="rId8" Type="http://schemas.openxmlformats.org/officeDocument/2006/relationships/image" Target="../media/image84.wmf"/><Relationship Id="rId51" Type="http://schemas.openxmlformats.org/officeDocument/2006/relationships/oleObject" Target="../embeddings/oleObject63.bin"/><Relationship Id="rId72" Type="http://schemas.openxmlformats.org/officeDocument/2006/relationships/image" Target="../media/image116.wmf"/><Relationship Id="rId3" Type="http://schemas.openxmlformats.org/officeDocument/2006/relationships/notesSlide" Target="../notesSlides/notesSlide9.xml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99.wmf"/><Relationship Id="rId46" Type="http://schemas.openxmlformats.org/officeDocument/2006/relationships/image" Target="../media/image103.wmf"/><Relationship Id="rId59" Type="http://schemas.openxmlformats.org/officeDocument/2006/relationships/oleObject" Target="../embeddings/oleObject67.bin"/><Relationship Id="rId67" Type="http://schemas.openxmlformats.org/officeDocument/2006/relationships/oleObject" Target="../embeddings/oleObject71.bin"/><Relationship Id="rId20" Type="http://schemas.openxmlformats.org/officeDocument/2006/relationships/image" Target="../media/image90.wmf"/><Relationship Id="rId41" Type="http://schemas.openxmlformats.org/officeDocument/2006/relationships/oleObject" Target="../embeddings/oleObject58.bin"/><Relationship Id="rId54" Type="http://schemas.openxmlformats.org/officeDocument/2006/relationships/image" Target="../media/image107.wmf"/><Relationship Id="rId62" Type="http://schemas.openxmlformats.org/officeDocument/2006/relationships/image" Target="../media/image111.wmf"/><Relationship Id="rId70" Type="http://schemas.openxmlformats.org/officeDocument/2006/relationships/image" Target="../media/image115.w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3.bin"/><Relationship Id="rId39" Type="http://schemas.openxmlformats.org/officeDocument/2006/relationships/image" Target="../media/image132.wmf"/><Relationship Id="rId21" Type="http://schemas.openxmlformats.org/officeDocument/2006/relationships/image" Target="../media/image123.wmf"/><Relationship Id="rId34" Type="http://schemas.openxmlformats.org/officeDocument/2006/relationships/oleObject" Target="../embeddings/oleObject87.bin"/><Relationship Id="rId42" Type="http://schemas.openxmlformats.org/officeDocument/2006/relationships/oleObject" Target="../embeddings/oleObject91.bin"/><Relationship Id="rId47" Type="http://schemas.openxmlformats.org/officeDocument/2006/relationships/image" Target="../media/image136.wmf"/><Relationship Id="rId50" Type="http://schemas.openxmlformats.org/officeDocument/2006/relationships/oleObject" Target="../embeddings/oleObject95.bin"/><Relationship Id="rId55" Type="http://schemas.openxmlformats.org/officeDocument/2006/relationships/image" Target="../media/image140.wmf"/><Relationship Id="rId63" Type="http://schemas.openxmlformats.org/officeDocument/2006/relationships/image" Target="../media/image144.wmf"/><Relationship Id="rId68" Type="http://schemas.openxmlformats.org/officeDocument/2006/relationships/oleObject" Target="../embeddings/oleObject104.bin"/><Relationship Id="rId7" Type="http://schemas.openxmlformats.org/officeDocument/2006/relationships/image" Target="../media/image82.png"/><Relationship Id="rId71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29" Type="http://schemas.openxmlformats.org/officeDocument/2006/relationships/image" Target="../media/image127.wmf"/><Relationship Id="rId11" Type="http://schemas.openxmlformats.org/officeDocument/2006/relationships/image" Target="../media/image118.wmf"/><Relationship Id="rId24" Type="http://schemas.openxmlformats.org/officeDocument/2006/relationships/oleObject" Target="../embeddings/oleObject82.bin"/><Relationship Id="rId32" Type="http://schemas.openxmlformats.org/officeDocument/2006/relationships/oleObject" Target="../embeddings/oleObject86.bin"/><Relationship Id="rId37" Type="http://schemas.openxmlformats.org/officeDocument/2006/relationships/image" Target="../media/image131.wmf"/><Relationship Id="rId40" Type="http://schemas.openxmlformats.org/officeDocument/2006/relationships/oleObject" Target="../embeddings/oleObject90.bin"/><Relationship Id="rId45" Type="http://schemas.openxmlformats.org/officeDocument/2006/relationships/image" Target="../media/image135.wmf"/><Relationship Id="rId53" Type="http://schemas.openxmlformats.org/officeDocument/2006/relationships/image" Target="../media/image139.wmf"/><Relationship Id="rId58" Type="http://schemas.openxmlformats.org/officeDocument/2006/relationships/oleObject" Target="../embeddings/oleObject99.bin"/><Relationship Id="rId66" Type="http://schemas.openxmlformats.org/officeDocument/2006/relationships/oleObject" Target="../embeddings/oleObject103.bin"/><Relationship Id="rId74" Type="http://schemas.openxmlformats.org/officeDocument/2006/relationships/oleObject" Target="../embeddings/oleObject107.bin"/><Relationship Id="rId5" Type="http://schemas.openxmlformats.org/officeDocument/2006/relationships/image" Target="../media/image9.jpeg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28" Type="http://schemas.openxmlformats.org/officeDocument/2006/relationships/oleObject" Target="../embeddings/oleObject84.bin"/><Relationship Id="rId36" Type="http://schemas.openxmlformats.org/officeDocument/2006/relationships/oleObject" Target="../embeddings/oleObject88.bin"/><Relationship Id="rId49" Type="http://schemas.openxmlformats.org/officeDocument/2006/relationships/image" Target="../media/image137.wmf"/><Relationship Id="rId57" Type="http://schemas.openxmlformats.org/officeDocument/2006/relationships/image" Target="../media/image141.wmf"/><Relationship Id="rId61" Type="http://schemas.openxmlformats.org/officeDocument/2006/relationships/image" Target="../media/image143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122.wmf"/><Relationship Id="rId31" Type="http://schemas.openxmlformats.org/officeDocument/2006/relationships/image" Target="../media/image128.wmf"/><Relationship Id="rId44" Type="http://schemas.openxmlformats.org/officeDocument/2006/relationships/oleObject" Target="../embeddings/oleObject92.bin"/><Relationship Id="rId52" Type="http://schemas.openxmlformats.org/officeDocument/2006/relationships/oleObject" Target="../embeddings/oleObject96.bin"/><Relationship Id="rId60" Type="http://schemas.openxmlformats.org/officeDocument/2006/relationships/oleObject" Target="../embeddings/oleObject100.bin"/><Relationship Id="rId65" Type="http://schemas.openxmlformats.org/officeDocument/2006/relationships/image" Target="../media/image145.wmf"/><Relationship Id="rId73" Type="http://schemas.openxmlformats.org/officeDocument/2006/relationships/image" Target="../media/image149.wmf"/><Relationship Id="rId4" Type="http://schemas.openxmlformats.org/officeDocument/2006/relationships/slide" Target="slide44.xml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126.wmf"/><Relationship Id="rId30" Type="http://schemas.openxmlformats.org/officeDocument/2006/relationships/oleObject" Target="../embeddings/oleObject85.bin"/><Relationship Id="rId35" Type="http://schemas.openxmlformats.org/officeDocument/2006/relationships/image" Target="../media/image130.wmf"/><Relationship Id="rId43" Type="http://schemas.openxmlformats.org/officeDocument/2006/relationships/image" Target="../media/image134.wmf"/><Relationship Id="rId48" Type="http://schemas.openxmlformats.org/officeDocument/2006/relationships/oleObject" Target="../embeddings/oleObject94.bin"/><Relationship Id="rId56" Type="http://schemas.openxmlformats.org/officeDocument/2006/relationships/oleObject" Target="../embeddings/oleObject98.bin"/><Relationship Id="rId64" Type="http://schemas.openxmlformats.org/officeDocument/2006/relationships/oleObject" Target="../embeddings/oleObject102.bin"/><Relationship Id="rId69" Type="http://schemas.openxmlformats.org/officeDocument/2006/relationships/image" Target="../media/image147.wmf"/><Relationship Id="rId8" Type="http://schemas.openxmlformats.org/officeDocument/2006/relationships/oleObject" Target="../embeddings/oleObject74.bin"/><Relationship Id="rId51" Type="http://schemas.openxmlformats.org/officeDocument/2006/relationships/image" Target="../media/image138.wmf"/><Relationship Id="rId72" Type="http://schemas.openxmlformats.org/officeDocument/2006/relationships/oleObject" Target="../embeddings/oleObject106.bin"/><Relationship Id="rId3" Type="http://schemas.openxmlformats.org/officeDocument/2006/relationships/notesSlide" Target="../notesSlides/notesSlide10.xml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121.wmf"/><Relationship Id="rId25" Type="http://schemas.openxmlformats.org/officeDocument/2006/relationships/image" Target="../media/image125.wmf"/><Relationship Id="rId33" Type="http://schemas.openxmlformats.org/officeDocument/2006/relationships/image" Target="../media/image129.wmf"/><Relationship Id="rId38" Type="http://schemas.openxmlformats.org/officeDocument/2006/relationships/oleObject" Target="../embeddings/oleObject89.bin"/><Relationship Id="rId46" Type="http://schemas.openxmlformats.org/officeDocument/2006/relationships/oleObject" Target="../embeddings/oleObject93.bin"/><Relationship Id="rId59" Type="http://schemas.openxmlformats.org/officeDocument/2006/relationships/image" Target="../media/image142.wmf"/><Relationship Id="rId67" Type="http://schemas.openxmlformats.org/officeDocument/2006/relationships/image" Target="../media/image146.wmf"/><Relationship Id="rId20" Type="http://schemas.openxmlformats.org/officeDocument/2006/relationships/oleObject" Target="../embeddings/oleObject80.bin"/><Relationship Id="rId41" Type="http://schemas.openxmlformats.org/officeDocument/2006/relationships/image" Target="../media/image133.wmf"/><Relationship Id="rId54" Type="http://schemas.openxmlformats.org/officeDocument/2006/relationships/oleObject" Target="../embeddings/oleObject97.bin"/><Relationship Id="rId62" Type="http://schemas.openxmlformats.org/officeDocument/2006/relationships/oleObject" Target="../embeddings/oleObject101.bin"/><Relationship Id="rId70" Type="http://schemas.openxmlformats.org/officeDocument/2006/relationships/oleObject" Target="../embeddings/oleObject105.bin"/><Relationship Id="rId75" Type="http://schemas.openxmlformats.org/officeDocument/2006/relationships/image" Target="../media/image15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1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4.png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10.png"/><Relationship Id="rId10" Type="http://schemas.openxmlformats.org/officeDocument/2006/relationships/image" Target="../media/image156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5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65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6.png"/><Relationship Id="rId11" Type="http://schemas.openxmlformats.org/officeDocument/2006/relationships/oleObject" Target="../embeddings/oleObject114.bin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61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6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9.jpeg"/><Relationship Id="rId21" Type="http://schemas.openxmlformats.org/officeDocument/2006/relationships/image" Target="../media/image31.wmf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image" Target="../media/image38.png"/><Relationship Id="rId19" Type="http://schemas.openxmlformats.org/officeDocument/2006/relationships/image" Target="../media/image30.wmf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1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Bruchteile und Bruchzahlen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13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79349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2.3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50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G6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a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b</a:t>
            </a:r>
            <a:endParaRPr lang="de-DE" sz="1600" dirty="0" smtClean="0">
              <a:latin typeface="Helvetic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902986"/>
            <a:ext cx="7380000" cy="151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indent="-358775">
              <a:spcAft>
                <a:spcPts val="600"/>
              </a:spcAft>
            </a:pPr>
            <a:endParaRPr lang="de-DE" sz="1600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58775" indent="-358775">
              <a:spcAft>
                <a:spcPts val="600"/>
              </a:spcAft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Zeichne zu jeder der beiden Strichlisten ein Säulendiagramm in dein Heft.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9512" y="90872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00808"/>
            <a:ext cx="7488832" cy="13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460090" cy="239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429000"/>
            <a:ext cx="3535528" cy="238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>
          <a:xfrm>
            <a:off x="155231" y="122400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79349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2.3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50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5" action="ppaction://hlinksldjump"/>
              </a:rPr>
              <a:t>G6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noaction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b</a:t>
            </a:r>
          </a:p>
        </p:txBody>
      </p:sp>
      <p:sp>
        <p:nvSpPr>
          <p:cNvPr id="9" name="Rechteck 8"/>
          <p:cNvSpPr/>
          <p:nvPr/>
        </p:nvSpPr>
        <p:spPr>
          <a:xfrm>
            <a:off x="179512" y="902986"/>
            <a:ext cx="7380000" cy="151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35100" indent="-35877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Lucas hat für die Klasse 6 B die Anteile in einer Tabelle in Bruch- und in	Dezimalschreibweise dargestellt. Fertige je eine solche Tabelle auch für die Klassen 6 A und 6 C an.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90872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4952" y="1916832"/>
            <a:ext cx="3389376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480" y="1892416"/>
            <a:ext cx="3328416" cy="2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867512"/>
            <a:ext cx="3672408" cy="133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0350" y="4405126"/>
            <a:ext cx="3463978" cy="176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204864"/>
            <a:ext cx="3476506" cy="178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1231676" y="899909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3491881" y="2276872"/>
            <a:ext cx="496720" cy="730585"/>
          </a:xfrm>
          <a:prstGeom prst="rightArrow">
            <a:avLst/>
          </a:prstGeom>
          <a:solidFill>
            <a:srgbClr val="2D5A2D"/>
          </a:solidFill>
          <a:ln>
            <a:solidFill>
              <a:srgbClr val="2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Pfeil nach rechts 23"/>
          <p:cNvSpPr/>
          <p:nvPr/>
        </p:nvSpPr>
        <p:spPr>
          <a:xfrm>
            <a:off x="3571224" y="5146687"/>
            <a:ext cx="496720" cy="730585"/>
          </a:xfrm>
          <a:prstGeom prst="rightArrow">
            <a:avLst/>
          </a:prstGeom>
          <a:solidFill>
            <a:srgbClr val="2D5A2D"/>
          </a:solidFill>
          <a:ln>
            <a:solidFill>
              <a:srgbClr val="2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54476" y="6134582"/>
            <a:ext cx="3281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 25 Schüler         11                14</a:t>
            </a: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5364088" y="4764108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4" name="Formel" r:id="rId11" imgW="876300" imgH="431800" progId="Equation.3">
                  <p:embed/>
                </p:oleObj>
              </mc:Choice>
              <mc:Fallback>
                <p:oleObj name="Formel" r:id="rId11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764108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/>
        </p:nvGraphicFramePr>
        <p:xfrm>
          <a:off x="5372100" y="5218113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5" name="Formel" r:id="rId13" imgW="863225" imgH="431613" progId="Equation.3">
                  <p:embed/>
                </p:oleObj>
              </mc:Choice>
              <mc:Fallback>
                <p:oleObj name="Formel" r:id="rId13" imgW="8632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5218113"/>
                        <a:ext cx="863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/>
        </p:nvGraphicFramePr>
        <p:xfrm>
          <a:off x="5367948" y="5670790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6" name="Formel" r:id="rId15" imgW="876300" imgH="431800" progId="Equation.3">
                  <p:embed/>
                </p:oleObj>
              </mc:Choice>
              <mc:Fallback>
                <p:oleObj name="Formel" r:id="rId15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948" y="5670790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/>
        </p:nvGraphicFramePr>
        <p:xfrm>
          <a:off x="6816725" y="487362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7" name="Formel" r:id="rId17" imgW="152268" imgH="215713" progId="Equation.3">
                  <p:embed/>
                </p:oleObj>
              </mc:Choice>
              <mc:Fallback>
                <p:oleObj name="Formel" r:id="rId17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4873625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/>
        </p:nvGraphicFramePr>
        <p:xfrm>
          <a:off x="6455967" y="5219379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8" name="Formel" r:id="rId19" imgW="876300" imgH="431800" progId="Equation.3">
                  <p:embed/>
                </p:oleObj>
              </mc:Choice>
              <mc:Fallback>
                <p:oleObj name="Formel" r:id="rId19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967" y="5219379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/>
        </p:nvGraphicFramePr>
        <p:xfrm>
          <a:off x="6457897" y="5672720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9" name="Formel" r:id="rId21" imgW="876300" imgH="431800" progId="Equation.3">
                  <p:embed/>
                </p:oleObj>
              </mc:Choice>
              <mc:Fallback>
                <p:oleObj name="Formel" r:id="rId21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897" y="5672720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/>
        </p:nvGraphicFramePr>
        <p:xfrm>
          <a:off x="5372004" y="2553104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0" name="Formel" r:id="rId23" imgW="876300" imgH="431800" progId="Equation.3">
                  <p:embed/>
                </p:oleObj>
              </mc:Choice>
              <mc:Fallback>
                <p:oleObj name="Formel" r:id="rId23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004" y="2553104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5374189" y="3007310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1" name="Formel" r:id="rId25" imgW="876300" imgH="431800" progId="Equation.3">
                  <p:embed/>
                </p:oleObj>
              </mc:Choice>
              <mc:Fallback>
                <p:oleObj name="Formel" r:id="rId25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189" y="3007310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/>
        </p:nvGraphicFramePr>
        <p:xfrm>
          <a:off x="5375864" y="3459786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2" name="Formel" r:id="rId27" imgW="876300" imgH="431800" progId="Equation.3">
                  <p:embed/>
                </p:oleObj>
              </mc:Choice>
              <mc:Fallback>
                <p:oleObj name="Formel" r:id="rId27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864" y="3459786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/>
        </p:nvGraphicFramePr>
        <p:xfrm>
          <a:off x="6824641" y="2662621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3" name="Formel" r:id="rId29" imgW="152268" imgH="215713" progId="Equation.3">
                  <p:embed/>
                </p:oleObj>
              </mc:Choice>
              <mc:Fallback>
                <p:oleObj name="Formel" r:id="rId29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41" y="2662621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5"/>
          <p:cNvGraphicFramePr>
            <a:graphicFrameLocks noChangeAspect="1"/>
          </p:cNvGraphicFramePr>
          <p:nvPr/>
        </p:nvGraphicFramePr>
        <p:xfrm>
          <a:off x="6463883" y="3008375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4" name="Formel" r:id="rId30" imgW="876300" imgH="431800" progId="Equation.3">
                  <p:embed/>
                </p:oleObj>
              </mc:Choice>
              <mc:Fallback>
                <p:oleObj name="Formel" r:id="rId30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883" y="3008375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6465813" y="3461716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5" name="Formel" r:id="rId32" imgW="876300" imgH="431800" progId="Equation.3">
                  <p:embed/>
                </p:oleObj>
              </mc:Choice>
              <mc:Fallback>
                <p:oleObj name="Formel" r:id="rId32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13" y="3461716"/>
                        <a:ext cx="876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2493856" y="313866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25 Schüler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10 Jungen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15 Mädchen</a:t>
            </a:r>
          </a:p>
        </p:txBody>
      </p:sp>
      <p:sp>
        <p:nvSpPr>
          <p:cNvPr id="39" name="Ellipse 38"/>
          <p:cNvSpPr/>
          <p:nvPr/>
        </p:nvSpPr>
        <p:spPr>
          <a:xfrm>
            <a:off x="5620410" y="1340768"/>
            <a:ext cx="395672" cy="395672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4881560" y="1364938"/>
            <a:ext cx="395672" cy="395672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/>
      <p:bldP spid="38" grpId="0"/>
      <p:bldP spid="39" grpId="0" animBg="1"/>
      <p:bldP spid="39" grpId="1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3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Relative Häufigkeit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9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explore – get more 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G </a:t>
            </a:r>
            <a:r>
              <a:rPr lang="de-DE" sz="16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  <a:p>
            <a:pPr algn="r"/>
            <a:r>
              <a:rPr lang="de-DE" sz="1600" dirty="0" smtClean="0">
                <a:latin typeface="Helvetica" pitchFamily="34" charset="0"/>
                <a:cs typeface="Helvetica" pitchFamily="34" charset="0"/>
                <a:hlinkClick r:id="" action="ppaction://noaction"/>
              </a:rPr>
              <a:t>a</a:t>
            </a:r>
            <a:endParaRPr lang="de-DE" sz="1600" dirty="0" smtClean="0"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cs typeface="Helvetica" pitchFamily="34" charset="0"/>
                <a:hlinkClick r:id="" action="ppaction://noaction"/>
              </a:rPr>
              <a:t>b</a:t>
            </a:r>
            <a:endParaRPr lang="de-DE" sz="16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5190310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Trage in deinem Heft die beiden Quadrate PLAY (Flächeninhalt 2,56 dm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 und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JEUX (Flächeninhalt 36 cm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 so in ein Koordinatensystem (Einheit 1 cm) ein, dass ihr Diagonalenschnittpunkt jeweils der Koordinatenursprung O und jede ihrer Seiten zu einer der Koordinatenachsen parallel ist. Zeichne dann alle Symmetrieachsen der beiden Quadrate ein.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Gib die Koordinaten der Punkte P, L, A, Y, J, E, U und X an und ermittle die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Umfangslängen U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PLAY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sowie U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JEUX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Aus etwa 30 cm Entfernung wird eine 1-Cent-Münze auf die Heftzeichnung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geworfen.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Spielregel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	„Treffer“ ist, wenn die Münze ganz innerhalb des Quadrats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		JEUX liegt (ohne dessen Rand zu treffen).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Spielregel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	„Treffer“ ist, wenn die Münze ganz innerhalb des Quadrats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		PLAY und gleichzeitig ganz außerhalb des Quadrats JEUX 		liegt (ohne einen der beiden Ränder zu treffen).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Wirf eine 1-Cent-Münze einhundertmal und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versuche dabei jedes Mal, nach der jeweiligen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Spielregel einen „Treffer“ zu erzielen.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Ermittle jeweils die Anzahl der „Treffer“ und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beurteile bei jeder der beiden Spielregeln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deine 	Gewinnchance.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6103059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536504"/>
            <a:ext cx="188065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7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explore – get more 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G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" action="ppaction://hlinkshowjump?jump=previousslide"/>
              </a:rPr>
              <a:t>III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a</a:t>
            </a:r>
          </a:p>
          <a:p>
            <a:pPr algn="r"/>
            <a:r>
              <a:rPr lang="de-DE" sz="1600" dirty="0" smtClean="0">
                <a:latin typeface="Helvetica" pitchFamily="34" charset="0"/>
                <a:cs typeface="Helvetica" pitchFamily="34" charset="0"/>
                <a:hlinkClick r:id="" action="ppaction://hlinkshowjump?jump=nextslide"/>
              </a:rPr>
              <a:t>b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519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Gib die Koordinaten der Punkte P, L, A, Y, J, E, U und X an und ermittle die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Umfangslängen U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PLAY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sowie U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JEUX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9512" y="90872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2155"/>
            <a:ext cx="4483249" cy="44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288032" y="1916832"/>
            <a:ext cx="269979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Symmetrieachsen: </a:t>
            </a:r>
          </a:p>
          <a:p>
            <a:endParaRPr lang="de-DE" sz="5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de-DE" sz="1600" dirty="0" smtClean="0">
                <a:solidFill>
                  <a:srgbClr val="FF0000"/>
                </a:solidFill>
                <a:latin typeface="Helvetica" pitchFamily="34" charset="0"/>
              </a:rPr>
              <a:t>Diagonalen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und die </a:t>
            </a:r>
          </a:p>
          <a:p>
            <a:r>
              <a:rPr lang="de-DE" sz="1600" dirty="0" smtClean="0">
                <a:solidFill>
                  <a:srgbClr val="0000FF"/>
                </a:solidFill>
                <a:latin typeface="Helvetica" pitchFamily="34" charset="0"/>
              </a:rPr>
              <a:t>beiden Koordinatenachsen</a:t>
            </a:r>
          </a:p>
          <a:p>
            <a:endParaRPr lang="es-ES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58775" indent="-358775"/>
            <a:r>
              <a:rPr lang="es-ES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P (–8 | –8) </a:t>
            </a:r>
          </a:p>
          <a:p>
            <a:pPr marL="358775" indent="-358775"/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	L (8 | –8)</a:t>
            </a:r>
          </a:p>
          <a:p>
            <a:pPr marL="358775" indent="-358775"/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	A (8 | 8)</a:t>
            </a:r>
          </a:p>
          <a:p>
            <a:pPr marL="358775" indent="-358775"/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	Y (–8 | 8) </a:t>
            </a:r>
          </a:p>
          <a:p>
            <a:pPr marL="358775" indent="-358775"/>
            <a:endParaRPr lang="es-ES" sz="9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58775" indent="-358775"/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	J (–3 | –3) </a:t>
            </a:r>
          </a:p>
          <a:p>
            <a:pPr marL="358775" indent="-358775"/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	E (3 | –3)</a:t>
            </a:r>
          </a:p>
          <a:p>
            <a:pPr marL="358775" indent="-358775"/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	U (3 | 3)</a:t>
            </a:r>
          </a:p>
          <a:p>
            <a:pPr marL="358775" indent="-358775"/>
            <a:r>
              <a:rPr lang="es-ES" sz="1600" dirty="0" smtClean="0">
                <a:solidFill>
                  <a:schemeClr val="bg1"/>
                </a:solidFill>
                <a:latin typeface="Helvetica" pitchFamily="34" charset="0"/>
              </a:rPr>
              <a:t>	X (–3 | 3)</a:t>
            </a:r>
          </a:p>
          <a:p>
            <a:pPr marL="358775" indent="-358775"/>
            <a:endParaRPr lang="es-ES" sz="9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58775" indent="-358775">
              <a:tabLst>
                <a:tab pos="717550" algn="l"/>
              </a:tabLst>
            </a:pPr>
            <a:r>
              <a:rPr lang="en-US" sz="1600" b="1" dirty="0" smtClean="0">
                <a:solidFill>
                  <a:srgbClr val="00B050"/>
                </a:solidFill>
                <a:latin typeface="Helvetica" pitchFamily="34" charset="0"/>
              </a:rPr>
              <a:t>U</a:t>
            </a:r>
            <a:r>
              <a:rPr lang="en-US" sz="1600" b="1" baseline="-25000" dirty="0" smtClean="0">
                <a:solidFill>
                  <a:srgbClr val="00B050"/>
                </a:solidFill>
                <a:latin typeface="Helvetica" pitchFamily="34" charset="0"/>
              </a:rPr>
              <a:t>PLAY</a:t>
            </a:r>
            <a:r>
              <a:rPr lang="en-US" sz="1600" dirty="0" smtClean="0">
                <a:solidFill>
                  <a:schemeClr val="bg1"/>
                </a:solidFill>
                <a:latin typeface="Helvetica" pitchFamily="34" charset="0"/>
              </a:rPr>
              <a:t> 	= 4 · 16 cm </a:t>
            </a:r>
          </a:p>
          <a:p>
            <a:pPr marL="358775" indent="-358775">
              <a:spcAft>
                <a:spcPts val="1200"/>
              </a:spcAft>
              <a:tabLst>
                <a:tab pos="71755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Helvetica" pitchFamily="34" charset="0"/>
              </a:rPr>
              <a:t>		</a:t>
            </a:r>
            <a:r>
              <a:rPr lang="en-US" sz="1600" b="1" dirty="0" smtClean="0">
                <a:solidFill>
                  <a:schemeClr val="bg1"/>
                </a:solidFill>
                <a:latin typeface="Helvetica" pitchFamily="34" charset="0"/>
              </a:rPr>
              <a:t>= 64 cm </a:t>
            </a:r>
          </a:p>
          <a:p>
            <a:pPr marL="358775" indent="-358775">
              <a:tabLst>
                <a:tab pos="717550" algn="l"/>
              </a:tabLst>
            </a:pPr>
            <a:r>
              <a:rPr lang="en-US" sz="1600" b="1" dirty="0" smtClean="0">
                <a:solidFill>
                  <a:srgbClr val="FF6600"/>
                </a:solidFill>
                <a:latin typeface="Helvetica" pitchFamily="34" charset="0"/>
              </a:rPr>
              <a:t>U</a:t>
            </a:r>
            <a:r>
              <a:rPr lang="en-US" sz="1600" b="1" baseline="-25000" dirty="0" smtClean="0">
                <a:solidFill>
                  <a:srgbClr val="FF6600"/>
                </a:solidFill>
                <a:latin typeface="Helvetica" pitchFamily="34" charset="0"/>
              </a:rPr>
              <a:t>JEUX</a:t>
            </a:r>
            <a:r>
              <a:rPr lang="en-US" sz="1600" dirty="0" smtClean="0">
                <a:solidFill>
                  <a:srgbClr val="FF6600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Helvetica" pitchFamily="34" charset="0"/>
              </a:rPr>
              <a:t>	= 4 · 6 cm </a:t>
            </a:r>
          </a:p>
          <a:p>
            <a:pPr marL="358775" indent="-358775">
              <a:tabLst>
                <a:tab pos="71755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Helvetica" pitchFamily="34" charset="0"/>
              </a:rPr>
              <a:t>		</a:t>
            </a:r>
            <a:r>
              <a:rPr lang="en-US" sz="1600" b="1" dirty="0" smtClean="0">
                <a:solidFill>
                  <a:schemeClr val="bg1"/>
                </a:solidFill>
                <a:latin typeface="Helvetica" pitchFamily="34" charset="0"/>
              </a:rPr>
              <a:t>= 24 cm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5231647" y="1628800"/>
            <a:ext cx="0" cy="48245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5400000">
            <a:off x="5175697" y="1734900"/>
            <a:ext cx="0" cy="48245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3020992" y="1853466"/>
            <a:ext cx="4504950" cy="4489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2995063" y="1916832"/>
            <a:ext cx="4457257" cy="4449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142615" y="119675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843808" y="5733256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>
            <a:off x="6913461" y="5753322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6879099" y="1762200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Ellipse 30"/>
          <p:cNvSpPr/>
          <p:nvPr/>
        </p:nvSpPr>
        <p:spPr>
          <a:xfrm>
            <a:off x="2839345" y="1803529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Ellipse 31"/>
          <p:cNvSpPr/>
          <p:nvPr/>
        </p:nvSpPr>
        <p:spPr>
          <a:xfrm>
            <a:off x="4080396" y="4650901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Ellipse 32"/>
          <p:cNvSpPr/>
          <p:nvPr/>
        </p:nvSpPr>
        <p:spPr>
          <a:xfrm>
            <a:off x="5580112" y="4581128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5652120" y="2852936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Ellipse 34"/>
          <p:cNvSpPr/>
          <p:nvPr/>
        </p:nvSpPr>
        <p:spPr>
          <a:xfrm>
            <a:off x="4067944" y="2924944"/>
            <a:ext cx="792088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3159889" y="2060848"/>
            <a:ext cx="4143736" cy="41547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458182" y="3370718"/>
            <a:ext cx="1544416" cy="1548524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1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35496" y="2420888"/>
            <a:ext cx="5112568" cy="3960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explore – get more 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noaction"/>
              </a:rPr>
              <a:t>G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III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cs typeface="Helvetica" pitchFamily="34" charset="0"/>
                <a:hlinkClick r:id="" action="ppaction://noaction"/>
              </a:rPr>
              <a:t>a</a:t>
            </a:r>
            <a:endParaRPr lang="de-DE" sz="1600" dirty="0" smtClean="0"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b</a:t>
            </a:r>
            <a:endParaRPr lang="de-DE" sz="1600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79512" y="90872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llipse 29"/>
          <p:cNvSpPr/>
          <p:nvPr/>
        </p:nvSpPr>
        <p:spPr>
          <a:xfrm>
            <a:off x="1403648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179512" y="2708920"/>
            <a:ext cx="496855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Unter den gleichen Voraussetzungen ist die Gewinnchance bei Spielregel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etwa</a:t>
            </a: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also etwa achtmal so groß. </a:t>
            </a: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Die restlichen etwa 19% treffen auf den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Rand des Quadrats JEUX.</a:t>
            </a:r>
            <a:endParaRPr lang="de-DE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67" name="Object 5"/>
          <p:cNvGraphicFramePr>
            <a:graphicFrameLocks noChangeAspect="1"/>
          </p:cNvGraphicFramePr>
          <p:nvPr/>
        </p:nvGraphicFramePr>
        <p:xfrm>
          <a:off x="251520" y="3307636"/>
          <a:ext cx="3022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4" name="Formel" r:id="rId5" imgW="3022560" imgH="545760" progId="Equation.3">
                  <p:embed/>
                </p:oleObj>
              </mc:Choice>
              <mc:Fallback>
                <p:oleObj name="Formel" r:id="rId5" imgW="30225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307636"/>
                        <a:ext cx="30226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5"/>
          <p:cNvGraphicFramePr>
            <a:graphicFrameLocks noChangeAspect="1"/>
          </p:cNvGraphicFramePr>
          <p:nvPr/>
        </p:nvGraphicFramePr>
        <p:xfrm>
          <a:off x="256704" y="3913664"/>
          <a:ext cx="1651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5" name="Formel" r:id="rId7" imgW="1650960" imgH="545760" progId="Equation.3">
                  <p:embed/>
                </p:oleObj>
              </mc:Choice>
              <mc:Fallback>
                <p:oleObj name="Formel" r:id="rId7" imgW="16509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04" y="3913664"/>
                        <a:ext cx="16510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5"/>
          <p:cNvGraphicFramePr>
            <a:graphicFrameLocks noChangeAspect="1"/>
          </p:cNvGraphicFramePr>
          <p:nvPr/>
        </p:nvGraphicFramePr>
        <p:xfrm>
          <a:off x="2022624" y="3907764"/>
          <a:ext cx="965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6" name="Formel" r:id="rId9" imgW="965160" imgH="545760" progId="Equation.3">
                  <p:embed/>
                </p:oleObj>
              </mc:Choice>
              <mc:Fallback>
                <p:oleObj name="Formel" r:id="rId9" imgW="9651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624" y="3907764"/>
                        <a:ext cx="9652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5"/>
          <p:cNvGraphicFramePr>
            <a:graphicFrameLocks noChangeAspect="1"/>
          </p:cNvGraphicFramePr>
          <p:nvPr/>
        </p:nvGraphicFramePr>
        <p:xfrm>
          <a:off x="3132088" y="4051780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7" name="Formel" r:id="rId11" imgW="431640" imgH="215640" progId="Equation.3">
                  <p:embed/>
                </p:oleObj>
              </mc:Choice>
              <mc:Fallback>
                <p:oleObj name="Formel" r:id="rId11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088" y="4051780"/>
                        <a:ext cx="431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hteck 70"/>
          <p:cNvSpPr/>
          <p:nvPr/>
        </p:nvSpPr>
        <p:spPr>
          <a:xfrm>
            <a:off x="35496" y="2420888"/>
            <a:ext cx="5112568" cy="3960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/>
          <p:cNvSpPr/>
          <p:nvPr/>
        </p:nvSpPr>
        <p:spPr>
          <a:xfrm>
            <a:off x="179512" y="2780928"/>
            <a:ext cx="49685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Der Münzenmittelpunkt muss bei Spielregel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im Inneren eines </a:t>
            </a:r>
            <a:r>
              <a:rPr lang="de-DE" sz="1600" dirty="0" smtClean="0">
                <a:solidFill>
                  <a:srgbClr val="FF0000"/>
                </a:solidFill>
                <a:latin typeface="Helvetica" pitchFamily="34" charset="0"/>
              </a:rPr>
              <a:t>Quadrats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liegen,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dessen Seitenlänge 6 cm – 2 · r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</a:rPr>
              <a:t>1ct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und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dessen Flächeninhalt (6 cm – 1,6 cm)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19 cm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2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beträgt. </a:t>
            </a: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Trifft die Münze sicher in das Innere von PLAY,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also ihr Mittelpunkt sicher in das Innere eines </a:t>
            </a:r>
            <a:r>
              <a:rPr lang="de-DE" sz="1600" dirty="0" smtClean="0">
                <a:solidFill>
                  <a:srgbClr val="0000FF"/>
                </a:solidFill>
                <a:latin typeface="Helvetica" pitchFamily="34" charset="0"/>
              </a:rPr>
              <a:t>Quadrats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mit dem Flächeninhalt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(16 cm – 1,6 cm)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207 cm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,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dann ist die Gewinnchance bei Spielregel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etwa</a:t>
            </a: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73" name="Object 5"/>
          <p:cNvGraphicFramePr>
            <a:graphicFrameLocks noChangeAspect="1"/>
          </p:cNvGraphicFramePr>
          <p:nvPr/>
        </p:nvGraphicFramePr>
        <p:xfrm>
          <a:off x="909412" y="558924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8" name="Formel" r:id="rId13" imgW="1307880" imgH="545760" progId="Equation.3">
                  <p:embed/>
                </p:oleObj>
              </mc:Choice>
              <mc:Fallback>
                <p:oleObj name="Formel" r:id="rId13" imgW="1307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412" y="5589240"/>
                        <a:ext cx="1308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hteck 73"/>
          <p:cNvSpPr/>
          <p:nvPr/>
        </p:nvSpPr>
        <p:spPr>
          <a:xfrm>
            <a:off x="107504" y="2855241"/>
            <a:ext cx="4580675" cy="3526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Rechteck 74"/>
          <p:cNvSpPr/>
          <p:nvPr/>
        </p:nvSpPr>
        <p:spPr>
          <a:xfrm>
            <a:off x="166483" y="2795444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Wirf eine 1-Cent-Münze einhundertmal und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versuche dabei jedes Mal, nach der jeweiligen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Spielregel einen „Treffer“ zu erzielen.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Ermittle jeweils die Anzahl der „Treffer“ und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beurteile bei jeder der beiden Spielregeln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deine Gewinnchance.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86219" y="3068960"/>
            <a:ext cx="3033563" cy="302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hteck 76"/>
          <p:cNvSpPr/>
          <p:nvPr/>
        </p:nvSpPr>
        <p:spPr>
          <a:xfrm>
            <a:off x="4854272" y="3324944"/>
            <a:ext cx="2505720" cy="2505720"/>
          </a:xfrm>
          <a:prstGeom prst="rect">
            <a:avLst/>
          </a:prstGeom>
          <a:solidFill>
            <a:srgbClr val="0000FF">
              <a:alpha val="50000"/>
            </a:srgbClr>
          </a:solidFill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hteck 83"/>
          <p:cNvSpPr/>
          <p:nvPr/>
        </p:nvSpPr>
        <p:spPr>
          <a:xfrm>
            <a:off x="5436096" y="3914768"/>
            <a:ext cx="1335400" cy="13354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5" name="Rechteck 84"/>
          <p:cNvSpPr/>
          <p:nvPr/>
        </p:nvSpPr>
        <p:spPr>
          <a:xfrm>
            <a:off x="5725120" y="4201760"/>
            <a:ext cx="759728" cy="75972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179512" y="902986"/>
            <a:ext cx="7380000" cy="216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19250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tabLst>
                <a:tab pos="1341438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Spielregel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	„Treffer“ ist, wenn die Münze ganz innerhalb des Quadrats</a:t>
            </a:r>
          </a:p>
          <a:p>
            <a:pPr marL="358775" indent="-358775">
              <a:tabLst>
                <a:tab pos="1341438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	JEUX liegt (ohne dessen Rand zu treffen).</a:t>
            </a:r>
          </a:p>
          <a:p>
            <a:pPr>
              <a:spcBef>
                <a:spcPts val="600"/>
              </a:spcBef>
              <a:tabLst>
                <a:tab pos="1341438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Spielregel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	„Treffer“ ist, wenn die Münze ganz innerhalb des Quadrats PLAY	und gleichzeitig ganz außerhalb des Quadrats JEUX liegt </a:t>
            </a:r>
          </a:p>
          <a:p>
            <a:pPr>
              <a:tabLst>
                <a:tab pos="1341438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(ohne einen der beiden Ränder zu treffen).</a:t>
            </a:r>
          </a:p>
        </p:txBody>
      </p:sp>
      <p:pic>
        <p:nvPicPr>
          <p:cNvPr id="52" name="Picture 10" descr="Datei:1 cent coin Eu serie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9382512">
            <a:off x="6776214" y="5057150"/>
            <a:ext cx="277490" cy="277490"/>
          </a:xfrm>
          <a:prstGeom prst="rect">
            <a:avLst/>
          </a:prstGeom>
          <a:noFill/>
        </p:spPr>
      </p:pic>
      <p:pic>
        <p:nvPicPr>
          <p:cNvPr id="54" name="Picture 12" descr="http://www.briefmarken-labus.de/WebRoot/Store20/Shops/62023647/49AD/6D23/94E0/6CD3/EFFC/C0A8/28B8/541F/1_euro_cents_Germany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8515648">
            <a:off x="5780108" y="4781124"/>
            <a:ext cx="277200" cy="277200"/>
          </a:xfrm>
          <a:prstGeom prst="rect">
            <a:avLst/>
          </a:prstGeom>
          <a:noFill/>
        </p:spPr>
      </p:pic>
      <p:pic>
        <p:nvPicPr>
          <p:cNvPr id="55" name="Picture 10" descr="Datei:1 cent coin Eu serie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7068518">
            <a:off x="5052752" y="4125777"/>
            <a:ext cx="277490" cy="277490"/>
          </a:xfrm>
          <a:prstGeom prst="rect">
            <a:avLst/>
          </a:prstGeom>
          <a:noFill/>
        </p:spPr>
      </p:pic>
      <p:pic>
        <p:nvPicPr>
          <p:cNvPr id="56" name="Picture 12" descr="http://www.briefmarken-labus.de/WebRoot/Store20/Shops/62023647/49AD/6D23/94E0/6CD3/EFFC/C0A8/28B8/541F/1_euro_cents_Germany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007478">
            <a:off x="6516217" y="3645025"/>
            <a:ext cx="277200" cy="277200"/>
          </a:xfrm>
          <a:prstGeom prst="rect">
            <a:avLst/>
          </a:prstGeom>
          <a:noFill/>
        </p:spPr>
      </p:pic>
      <p:pic>
        <p:nvPicPr>
          <p:cNvPr id="57" name="Picture 10" descr="Datei:1 cent coin Eu serie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7778888">
            <a:off x="6200150" y="5561206"/>
            <a:ext cx="277490" cy="277490"/>
          </a:xfrm>
          <a:prstGeom prst="rect">
            <a:avLst/>
          </a:prstGeom>
          <a:noFill/>
        </p:spPr>
      </p:pic>
      <p:pic>
        <p:nvPicPr>
          <p:cNvPr id="58" name="Picture 12" descr="http://www.briefmarken-labus.de/WebRoot/Store20/Shops/62023647/49AD/6D23/94E0/6CD3/EFFC/C0A8/28B8/541F/1_euro_cents_Germany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3333137">
            <a:off x="5205245" y="3414173"/>
            <a:ext cx="277200" cy="277200"/>
          </a:xfrm>
          <a:prstGeom prst="rect">
            <a:avLst/>
          </a:prstGeom>
          <a:noFill/>
        </p:spPr>
      </p:pic>
      <p:pic>
        <p:nvPicPr>
          <p:cNvPr id="59" name="Picture 10" descr="Datei:1 cent coin Eu serie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5262259">
            <a:off x="5252323" y="5261450"/>
            <a:ext cx="277490" cy="277490"/>
          </a:xfrm>
          <a:prstGeom prst="rect">
            <a:avLst/>
          </a:prstGeom>
          <a:noFill/>
        </p:spPr>
      </p:pic>
      <p:pic>
        <p:nvPicPr>
          <p:cNvPr id="60" name="Picture 10" descr="Datei:1 cent coin Eu serie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7418966">
            <a:off x="6051702" y="4116614"/>
            <a:ext cx="277490" cy="277490"/>
          </a:xfrm>
          <a:prstGeom prst="rect">
            <a:avLst/>
          </a:prstGeom>
          <a:noFill/>
        </p:spPr>
      </p:pic>
      <p:pic>
        <p:nvPicPr>
          <p:cNvPr id="61" name="Picture 10" descr="Datei:1 cent coin Eu serie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5104972">
            <a:off x="5976625" y="5193665"/>
            <a:ext cx="277490" cy="277490"/>
          </a:xfrm>
          <a:prstGeom prst="rect">
            <a:avLst/>
          </a:prstGeom>
          <a:noFill/>
        </p:spPr>
      </p:pic>
      <p:pic>
        <p:nvPicPr>
          <p:cNvPr id="62" name="Picture 12" descr="http://www.briefmarken-labus.de/WebRoot/Store20/Shops/62023647/49AD/6D23/94E0/6CD3/EFFC/C0A8/28B8/541F/1_euro_cents_Germany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3043932">
            <a:off x="6499896" y="4492800"/>
            <a:ext cx="277200" cy="277200"/>
          </a:xfrm>
          <a:prstGeom prst="rect">
            <a:avLst/>
          </a:prstGeom>
          <a:noFill/>
        </p:spPr>
      </p:pic>
      <p:pic>
        <p:nvPicPr>
          <p:cNvPr id="63" name="Picture 10" descr="Datei:1 cent coin Eu serie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215342">
            <a:off x="6986980" y="4187795"/>
            <a:ext cx="277490" cy="277490"/>
          </a:xfrm>
          <a:prstGeom prst="rect">
            <a:avLst/>
          </a:prstGeom>
          <a:noFill/>
        </p:spPr>
      </p:pic>
      <p:pic>
        <p:nvPicPr>
          <p:cNvPr id="64" name="Picture 12" descr="http://www.briefmarken-labus.de/WebRoot/Store20/Shops/62023647/49AD/6D23/94E0/6CD3/EFFC/C0A8/28B8/541F/1_euro_cents_Germany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1369591">
            <a:off x="6885229" y="4734116"/>
            <a:ext cx="277200" cy="277200"/>
          </a:xfrm>
          <a:prstGeom prst="rect">
            <a:avLst/>
          </a:prstGeom>
          <a:noFill/>
        </p:spPr>
      </p:pic>
      <p:pic>
        <p:nvPicPr>
          <p:cNvPr id="65" name="Picture 12" descr="http://www.briefmarken-labus.de/WebRoot/Store20/Shops/62023647/49AD/6D23/94E0/6CD3/EFFC/C0A8/28B8/541F/1_euro_cents_Germany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126905">
            <a:off x="5121116" y="5418275"/>
            <a:ext cx="277200" cy="27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7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build="allAtOnce"/>
      <p:bldP spid="74" grpId="0" animBg="1"/>
      <p:bldP spid="75" grpId="0"/>
      <p:bldP spid="77" grpId="0" animBg="1"/>
      <p:bldP spid="84" grpId="0" animBg="1"/>
      <p:bldP spid="85" grpId="0" animBg="1"/>
      <p:bldP spid="8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4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Addition und Subtraktion 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nichtnegativer rationaler Zahlen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13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4.2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14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noaction"/>
              </a:rPr>
              <a:t>b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noaction"/>
              </a:rPr>
              <a:t>c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3102078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Zeichne ein Koordinatensystem (Einheit 1 cm) und trage die Kreislinie k mit</a:t>
            </a:r>
          </a:p>
          <a:p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Mittelpunkt M (2 | 0), die durch P (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   |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2) geht, ein.</a:t>
            </a:r>
          </a:p>
          <a:p>
            <a:pPr defTabSz="180975">
              <a:spcBef>
                <a:spcPts val="600"/>
              </a:spcBef>
            </a:pPr>
            <a:r>
              <a:rPr lang="de-DE" sz="1600" b="1" dirty="0">
                <a:solidFill>
                  <a:schemeClr val="bg1"/>
                </a:solidFill>
                <a:latin typeface="Helvetica" pitchFamily="34" charset="0"/>
              </a:rPr>
              <a:t>a)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Lies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die Radiuslänge von k und die Koordinaten der Schnittpunkte von k mit</a:t>
            </a:r>
          </a:p>
          <a:p>
            <a:pPr defTabSz="1809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den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Koordinatenachsen aus deiner Zeichnung ab.</a:t>
            </a:r>
          </a:p>
          <a:p>
            <a:pPr defTabSz="180975">
              <a:spcBef>
                <a:spcPts val="600"/>
              </a:spcBef>
            </a:pPr>
            <a:r>
              <a:rPr lang="de-DE" sz="1600" b="1" dirty="0">
                <a:solidFill>
                  <a:schemeClr val="bg1"/>
                </a:solidFill>
                <a:latin typeface="Helvetica" pitchFamily="34" charset="0"/>
              </a:rPr>
              <a:t>b)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Das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Dreieck MAB (A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∈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k; B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∈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k) hat drei gleich lange Seiten. Trage es in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		deine Zeichnung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ein und miss die Größe seiner drei Innenwinkel. Ungefähr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welchen Bruchteil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Kreisflächeninhalts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macht der Flächeninhalt des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		Dreiecks MAB aus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?</a:t>
            </a:r>
          </a:p>
          <a:p>
            <a:pPr defTabSz="180975">
              <a:spcBef>
                <a:spcPts val="600"/>
              </a:spcBef>
            </a:pPr>
            <a:r>
              <a:rPr lang="de-DE" sz="1600" b="1" dirty="0">
                <a:solidFill>
                  <a:schemeClr val="bg1"/>
                </a:solidFill>
                <a:latin typeface="Helvetica" pitchFamily="34" charset="0"/>
              </a:rPr>
              <a:t>c)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Spiegle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den Punkt P an der x-Achse und gib die Koordinaten seines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			Spiegelpunkts P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‘ an. Ungefähr welchen Bruchteil des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Kreisflächeninhalts 			macht der Flächeninhalt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des Dreiecks MPP‘ aus?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60887"/>
            <a:ext cx="1854492" cy="227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370694" y="1133624"/>
          <a:ext cx="16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60" name="Formel" r:id="rId6" imgW="165028" imgH="380835" progId="Equation.3">
                  <p:embed/>
                </p:oleObj>
              </mc:Choice>
              <mc:Fallback>
                <p:oleObj name="Formel" r:id="rId6" imgW="16502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694" y="1133624"/>
                        <a:ext cx="165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6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4.2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14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a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b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noaction"/>
              </a:rPr>
              <a:t>c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1229870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Zeichne ein Koordinatensystem (Einheit 1 cm) und trage die Kreislinie k mit</a:t>
            </a:r>
          </a:p>
          <a:p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Mittelpunkt M (2 | 0), die durch P (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   |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2) geht, ein.</a:t>
            </a:r>
          </a:p>
          <a:p>
            <a:pPr defTabSz="180975">
              <a:spcBef>
                <a:spcPts val="600"/>
              </a:spcBef>
            </a:pPr>
            <a:r>
              <a:rPr lang="de-DE" sz="1600" b="1" dirty="0">
                <a:solidFill>
                  <a:schemeClr val="bg1"/>
                </a:solidFill>
                <a:latin typeface="Helvetica" pitchFamily="34" charset="0"/>
              </a:rPr>
              <a:t>a)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Lies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die Radiuslänge von k und die Koordinaten der Schnittpunkte von k mit</a:t>
            </a:r>
          </a:p>
          <a:p>
            <a:pPr defTabSz="1809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den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Koordinatenachsen aus deiner Zeichnung ab.</a:t>
            </a:r>
          </a:p>
          <a:p>
            <a:pPr defTabSz="180975">
              <a:spcBef>
                <a:spcPts val="600"/>
              </a:spcBef>
            </a:pP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2276872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97021"/>
            <a:ext cx="3294652" cy="403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370694" y="1133624"/>
          <a:ext cx="16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84" name="Formel" r:id="rId6" imgW="165028" imgH="380835" progId="Equation.3">
                  <p:embed/>
                </p:oleObj>
              </mc:Choice>
              <mc:Fallback>
                <p:oleObj name="Formel" r:id="rId6" imgW="16502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694" y="1133624"/>
                        <a:ext cx="165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e 12"/>
          <p:cNvSpPr/>
          <p:nvPr/>
        </p:nvSpPr>
        <p:spPr>
          <a:xfrm>
            <a:off x="180000" y="148078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9512" y="2902872"/>
            <a:ext cx="54726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Radiuslänge: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pPr marL="365125" indent="-365125"/>
            <a:r>
              <a:rPr lang="de-DE" sz="1600" dirty="0" smtClean="0">
                <a:solidFill>
                  <a:schemeClr val="accent2"/>
                </a:solidFill>
                <a:latin typeface="Helvetica" pitchFamily="34" charset="0"/>
              </a:rPr>
              <a:t>	</a:t>
            </a:r>
            <a:r>
              <a:rPr lang="de-DE" sz="1600" b="1" dirty="0" smtClean="0">
                <a:solidFill>
                  <a:schemeClr val="accent2"/>
                </a:solidFill>
                <a:latin typeface="Helvetica" pitchFamily="34" charset="0"/>
              </a:rPr>
              <a:t>r = 2,5 cm</a:t>
            </a:r>
          </a:p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Achsenschnittpunkte: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pPr marL="365125" indent="-365125">
              <a:lnSpc>
                <a:spcPct val="150000"/>
              </a:lnSpc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S</a:t>
            </a:r>
            <a:r>
              <a:rPr lang="de-DE" sz="1600" b="1" baseline="-25000" dirty="0" smtClean="0">
                <a:solidFill>
                  <a:srgbClr val="0000FF"/>
                </a:solidFill>
                <a:latin typeface="Helvetica" pitchFamily="34" charset="0"/>
              </a:rPr>
              <a:t>x1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 (–0,5 I 0)</a:t>
            </a:r>
          </a:p>
          <a:p>
            <a:pPr marL="365125" indent="-365125">
              <a:lnSpc>
                <a:spcPct val="150000"/>
              </a:lnSpc>
            </a:pP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	S</a:t>
            </a:r>
            <a:r>
              <a:rPr lang="de-DE" sz="1600" b="1" baseline="-25000" dirty="0" smtClean="0">
                <a:solidFill>
                  <a:srgbClr val="0000FF"/>
                </a:solidFill>
                <a:latin typeface="Helvetica" pitchFamily="34" charset="0"/>
              </a:rPr>
              <a:t>x2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 (4,5 I 0) = A</a:t>
            </a:r>
          </a:p>
          <a:p>
            <a:pPr marL="365125" indent="-365125">
              <a:lnSpc>
                <a:spcPct val="150000"/>
              </a:lnSpc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b="1" dirty="0" smtClean="0">
                <a:solidFill>
                  <a:srgbClr val="C00000"/>
                </a:solidFill>
                <a:latin typeface="Helvetica" pitchFamily="34" charset="0"/>
              </a:rPr>
              <a:t>S</a:t>
            </a:r>
            <a:r>
              <a:rPr lang="de-DE" sz="1600" b="1" baseline="-25000" dirty="0" smtClean="0">
                <a:solidFill>
                  <a:srgbClr val="C00000"/>
                </a:solidFill>
                <a:latin typeface="Helvetica" pitchFamily="34" charset="0"/>
              </a:rPr>
              <a:t>y1</a:t>
            </a:r>
            <a:r>
              <a:rPr lang="de-DE" sz="1600" b="1" dirty="0" smtClean="0">
                <a:solidFill>
                  <a:srgbClr val="C00000"/>
                </a:solidFill>
                <a:latin typeface="Helvetica" pitchFamily="34" charset="0"/>
              </a:rPr>
              <a:t> (0 I –1,5)</a:t>
            </a:r>
          </a:p>
          <a:p>
            <a:pPr marL="365125" indent="-365125">
              <a:lnSpc>
                <a:spcPct val="150000"/>
              </a:lnSpc>
            </a:pPr>
            <a:r>
              <a:rPr lang="de-DE" sz="1600" b="1" dirty="0" smtClean="0">
                <a:solidFill>
                  <a:srgbClr val="C00000"/>
                </a:solidFill>
                <a:latin typeface="Helvetica" pitchFamily="34" charset="0"/>
              </a:rPr>
              <a:t>	S</a:t>
            </a:r>
            <a:r>
              <a:rPr lang="de-DE" sz="1600" b="1" baseline="-25000" dirty="0" smtClean="0">
                <a:solidFill>
                  <a:srgbClr val="C00000"/>
                </a:solidFill>
                <a:latin typeface="Helvetica" pitchFamily="34" charset="0"/>
              </a:rPr>
              <a:t>y2</a:t>
            </a:r>
            <a:r>
              <a:rPr lang="de-DE" sz="1600" b="1" dirty="0" smtClean="0">
                <a:solidFill>
                  <a:srgbClr val="C00000"/>
                </a:solidFill>
                <a:latin typeface="Helvetica" pitchFamily="34" charset="0"/>
              </a:rPr>
              <a:t> (0 I 1,5)</a:t>
            </a:r>
          </a:p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5796136" y="4797152"/>
            <a:ext cx="122413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>
            <a:spLocks noChangeAspect="1"/>
          </p:cNvSpPr>
          <p:nvPr/>
        </p:nvSpPr>
        <p:spPr>
          <a:xfrm>
            <a:off x="4530690" y="4758965"/>
            <a:ext cx="94378" cy="94378"/>
          </a:xfrm>
          <a:prstGeom prst="ellipse">
            <a:avLst/>
          </a:prstGeom>
          <a:solidFill>
            <a:srgbClr val="0000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108284" y="4325034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de-DE" sz="2000" baseline="-250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x1</a:t>
            </a:r>
            <a:endParaRPr lang="de-DE" sz="2000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6979250" y="4751345"/>
            <a:ext cx="94378" cy="94378"/>
          </a:xfrm>
          <a:prstGeom prst="ellipse">
            <a:avLst/>
          </a:prstGeom>
          <a:solidFill>
            <a:srgbClr val="0000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7204628" y="4381872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de-DE" sz="2000" baseline="-250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x2</a:t>
            </a:r>
            <a:endParaRPr lang="de-DE" sz="2000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4771990" y="5487945"/>
            <a:ext cx="94378" cy="94378"/>
          </a:xfrm>
          <a:prstGeom prst="ellipse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355976" y="5445224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de-DE" sz="2000" baseline="-25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y1</a:t>
            </a:r>
            <a:endParaRPr lang="de-DE" sz="2000" baseline="-25000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4770338" y="4015281"/>
            <a:ext cx="94378" cy="94378"/>
          </a:xfrm>
          <a:prstGeom prst="ellipse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211960" y="3717032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de-DE" sz="2000" baseline="-25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y2</a:t>
            </a:r>
            <a:endParaRPr lang="de-DE" sz="2000" baseline="-25000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4.2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14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b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c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79512" y="2276872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97021"/>
            <a:ext cx="3294652" cy="403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179512" y="2615426"/>
            <a:ext cx="5472608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b) 	</a:t>
            </a:r>
          </a:p>
          <a:p>
            <a:pPr marL="365125" indent="-365125"/>
            <a:endParaRPr lang="de-DE" sz="11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Jeder der drei Innenwinkel misst 60°.</a:t>
            </a:r>
          </a:p>
          <a:p>
            <a:pPr marL="365125" indent="-365125"/>
            <a:endParaRPr lang="de-DE" sz="11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endParaRPr lang="de-DE" sz="11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Flächeninhalte schätzen:</a:t>
            </a:r>
          </a:p>
          <a:p>
            <a:pPr marL="365125" indent="-365125"/>
            <a:endParaRPr lang="de-DE" sz="11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</a:rPr>
              <a:t>Dreieck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 </a:t>
            </a:r>
          </a:p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pPr marL="365125" indent="-365125"/>
            <a:endParaRPr lang="de-DE" sz="11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</a:rPr>
              <a:t>Kreis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 </a:t>
            </a:r>
          </a:p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20 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</a:p>
          <a:p>
            <a:pPr marL="365125" indent="-365125"/>
            <a:endParaRPr lang="de-DE" sz="1600" baseline="300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Das Dreieck bedeckt ungefähr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der Fläche des Kreises.</a:t>
            </a:r>
          </a:p>
        </p:txBody>
      </p:sp>
      <p:sp>
        <p:nvSpPr>
          <p:cNvPr id="25" name="Rechteck 24"/>
          <p:cNvSpPr/>
          <p:nvPr/>
        </p:nvSpPr>
        <p:spPr>
          <a:xfrm>
            <a:off x="179512" y="908720"/>
            <a:ext cx="7380000" cy="1152128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809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</a:t>
            </a:r>
            <a:r>
              <a:rPr lang="de-DE" sz="1600" b="1" dirty="0">
                <a:solidFill>
                  <a:schemeClr val="bg1"/>
                </a:solidFill>
                <a:latin typeface="Helvetica" pitchFamily="34" charset="0"/>
              </a:rPr>
              <a:t>)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Das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Dreieck MAB (A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∈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k; B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∈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k) hat drei gleich lange Seiten. Trage es in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		deine Zeichnung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ein und miss die Größe seiner drei Innenwinkel. Ungefähr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welchen Bruchteil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Kreisflächeninhalts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macht der Flächeninhalt des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		Dreiecks MAB aus?</a:t>
            </a:r>
            <a:endParaRPr lang="de-DE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800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Gleichschenkliges Dreieck 27"/>
          <p:cNvSpPr>
            <a:spLocks noChangeAspect="1"/>
          </p:cNvSpPr>
          <p:nvPr/>
        </p:nvSpPr>
        <p:spPr>
          <a:xfrm>
            <a:off x="5832232" y="3764672"/>
            <a:ext cx="1163399" cy="1018080"/>
          </a:xfrm>
          <a:prstGeom prst="triangle">
            <a:avLst/>
          </a:prstGeom>
          <a:solidFill>
            <a:srgbClr val="FF6600">
              <a:alpha val="60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2" name="Gerade Verbindung 31"/>
          <p:cNvCxnSpPr/>
          <p:nvPr/>
        </p:nvCxnSpPr>
        <p:spPr>
          <a:xfrm flipV="1">
            <a:off x="5791200" y="2702560"/>
            <a:ext cx="1214120" cy="2098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0720" y="957191"/>
            <a:ext cx="7719314" cy="385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Ellipse 29"/>
          <p:cNvSpPr/>
          <p:nvPr/>
        </p:nvSpPr>
        <p:spPr>
          <a:xfrm>
            <a:off x="6804248" y="2564904"/>
            <a:ext cx="339090" cy="33909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6" name="Objekt 35"/>
          <p:cNvGraphicFramePr>
            <a:graphicFrameLocks noChangeAspect="1"/>
          </p:cNvGraphicFramePr>
          <p:nvPr/>
        </p:nvGraphicFramePr>
        <p:xfrm>
          <a:off x="3068849" y="5289633"/>
          <a:ext cx="29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08" name="Formel" r:id="rId8" imgW="291973" imgH="431613" progId="Equation.3">
                  <p:embed/>
                </p:oleObj>
              </mc:Choice>
              <mc:Fallback>
                <p:oleObj name="Formel" r:id="rId8" imgW="29197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849" y="5289633"/>
                        <a:ext cx="292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hteck 36"/>
          <p:cNvSpPr/>
          <p:nvPr/>
        </p:nvSpPr>
        <p:spPr>
          <a:xfrm>
            <a:off x="6047232" y="4309872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6051448" y="3815352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6537984" y="4317120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6542200" y="3822600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5554680" y="4306480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5559288" y="3812736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5058912" y="4294976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5063520" y="3813424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4557048" y="4295664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4567752" y="3814112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6526728" y="5305256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>
            <a:off x="6531336" y="4823704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6024352" y="5303088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6028960" y="4809344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5550352" y="5303088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5554960" y="4809344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5070256" y="5303088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074864" y="4809344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4584064" y="5303088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4576480" y="4809344"/>
            <a:ext cx="487680" cy="475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3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0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79512" y="902986"/>
            <a:ext cx="7380000" cy="202195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Übertrage die L-Figur fünfmal in dein Heft. Zerlege sie dann dort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in zwei deckungsgleiche Teile und male eine Hälfte farbig aus.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in drei deckungsgleiche Teile und male ein Drittel farbig aus.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in vier deckungsgleiche Teile und male ein Viertel farbig aus.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in sechs deckungsgleiche Teile und male ein Sechstel farbig aus.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e)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in zwölf deckungsgleiche Teile und male ein Zwölftel farbig aus. 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16" y="4725144"/>
            <a:ext cx="1651786" cy="16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2604" y="4725144"/>
            <a:ext cx="1651786" cy="16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502" y="4725144"/>
            <a:ext cx="1651786" cy="16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8046" y="3008527"/>
            <a:ext cx="1651786" cy="16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2656" y="2996952"/>
            <a:ext cx="1651786" cy="16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011" y="980728"/>
            <a:ext cx="1203996" cy="119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Ellipse 26"/>
          <p:cNvSpPr/>
          <p:nvPr/>
        </p:nvSpPr>
        <p:spPr>
          <a:xfrm>
            <a:off x="154800" y="1208511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54800" y="153823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54800" y="1860579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54800" y="216833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54800" y="2487905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79512" y="309044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300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003300"/>
              </a:solidFill>
              <a:latin typeface="Helvetica" pitchFamily="34" charset="0"/>
              <a:ea typeface="Cambria Math" pitchFamily="18" charset="0"/>
            </a:endParaRPr>
          </a:p>
        </p:txBody>
      </p:sp>
      <p:sp>
        <p:nvSpPr>
          <p:cNvPr id="33" name="Freihandform 32"/>
          <p:cNvSpPr/>
          <p:nvPr/>
        </p:nvSpPr>
        <p:spPr>
          <a:xfrm>
            <a:off x="1472394" y="3810000"/>
            <a:ext cx="1501140" cy="754380"/>
          </a:xfrm>
          <a:custGeom>
            <a:avLst/>
            <a:gdLst>
              <a:gd name="connsiteX0" fmla="*/ 0 w 1501140"/>
              <a:gd name="connsiteY0" fmla="*/ 746760 h 754380"/>
              <a:gd name="connsiteX1" fmla="*/ 754380 w 1501140"/>
              <a:gd name="connsiteY1" fmla="*/ 0 h 754380"/>
              <a:gd name="connsiteX2" fmla="*/ 1501140 w 1501140"/>
              <a:gd name="connsiteY2" fmla="*/ 15240 h 754380"/>
              <a:gd name="connsiteX3" fmla="*/ 1493520 w 1501140"/>
              <a:gd name="connsiteY3" fmla="*/ 754380 h 754380"/>
              <a:gd name="connsiteX4" fmla="*/ 0 w 1501140"/>
              <a:gd name="connsiteY4" fmla="*/ 74676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140" h="754380">
                <a:moveTo>
                  <a:pt x="0" y="746760"/>
                </a:moveTo>
                <a:lnTo>
                  <a:pt x="754380" y="0"/>
                </a:lnTo>
                <a:lnTo>
                  <a:pt x="1501140" y="15240"/>
                </a:lnTo>
                <a:lnTo>
                  <a:pt x="1493520" y="754380"/>
                </a:lnTo>
                <a:lnTo>
                  <a:pt x="0" y="74676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4335990" y="3799840"/>
            <a:ext cx="744464" cy="74612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Freihandform 34"/>
          <p:cNvSpPr/>
          <p:nvPr/>
        </p:nvSpPr>
        <p:spPr>
          <a:xfrm>
            <a:off x="710394" y="5151120"/>
            <a:ext cx="746760" cy="762000"/>
          </a:xfrm>
          <a:custGeom>
            <a:avLst/>
            <a:gdLst>
              <a:gd name="connsiteX0" fmla="*/ 365760 w 746760"/>
              <a:gd name="connsiteY0" fmla="*/ 0 h 762000"/>
              <a:gd name="connsiteX1" fmla="*/ 0 w 746760"/>
              <a:gd name="connsiteY1" fmla="*/ 0 h 762000"/>
              <a:gd name="connsiteX2" fmla="*/ 7620 w 746760"/>
              <a:gd name="connsiteY2" fmla="*/ 762000 h 762000"/>
              <a:gd name="connsiteX3" fmla="*/ 746760 w 746760"/>
              <a:gd name="connsiteY3" fmla="*/ 762000 h 762000"/>
              <a:gd name="connsiteX4" fmla="*/ 746760 w 746760"/>
              <a:gd name="connsiteY4" fmla="*/ 381000 h 762000"/>
              <a:gd name="connsiteX5" fmla="*/ 365760 w 746760"/>
              <a:gd name="connsiteY5" fmla="*/ 373380 h 762000"/>
              <a:gd name="connsiteX6" fmla="*/ 365760 w 746760"/>
              <a:gd name="connsiteY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760" h="762000">
                <a:moveTo>
                  <a:pt x="365760" y="0"/>
                </a:moveTo>
                <a:lnTo>
                  <a:pt x="0" y="0"/>
                </a:lnTo>
                <a:lnTo>
                  <a:pt x="7620" y="762000"/>
                </a:lnTo>
                <a:lnTo>
                  <a:pt x="746760" y="762000"/>
                </a:lnTo>
                <a:lnTo>
                  <a:pt x="746760" y="381000"/>
                </a:lnTo>
                <a:lnTo>
                  <a:pt x="365760" y="373380"/>
                </a:lnTo>
                <a:lnTo>
                  <a:pt x="365760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Freihandform 35"/>
          <p:cNvSpPr/>
          <p:nvPr/>
        </p:nvSpPr>
        <p:spPr>
          <a:xfrm rot="5400000">
            <a:off x="332470" y="4784988"/>
            <a:ext cx="746760" cy="755848"/>
          </a:xfrm>
          <a:custGeom>
            <a:avLst/>
            <a:gdLst>
              <a:gd name="connsiteX0" fmla="*/ 365760 w 746760"/>
              <a:gd name="connsiteY0" fmla="*/ 0 h 762000"/>
              <a:gd name="connsiteX1" fmla="*/ 0 w 746760"/>
              <a:gd name="connsiteY1" fmla="*/ 0 h 762000"/>
              <a:gd name="connsiteX2" fmla="*/ 7620 w 746760"/>
              <a:gd name="connsiteY2" fmla="*/ 762000 h 762000"/>
              <a:gd name="connsiteX3" fmla="*/ 746760 w 746760"/>
              <a:gd name="connsiteY3" fmla="*/ 762000 h 762000"/>
              <a:gd name="connsiteX4" fmla="*/ 746760 w 746760"/>
              <a:gd name="connsiteY4" fmla="*/ 381000 h 762000"/>
              <a:gd name="connsiteX5" fmla="*/ 365760 w 746760"/>
              <a:gd name="connsiteY5" fmla="*/ 373380 h 762000"/>
              <a:gd name="connsiteX6" fmla="*/ 365760 w 746760"/>
              <a:gd name="connsiteY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760" h="762000">
                <a:moveTo>
                  <a:pt x="365760" y="0"/>
                </a:moveTo>
                <a:lnTo>
                  <a:pt x="0" y="0"/>
                </a:lnTo>
                <a:lnTo>
                  <a:pt x="7620" y="762000"/>
                </a:lnTo>
                <a:lnTo>
                  <a:pt x="746760" y="762000"/>
                </a:lnTo>
                <a:lnTo>
                  <a:pt x="746760" y="381000"/>
                </a:lnTo>
                <a:lnTo>
                  <a:pt x="365760" y="373380"/>
                </a:lnTo>
                <a:lnTo>
                  <a:pt x="36576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Freihandform 36"/>
          <p:cNvSpPr/>
          <p:nvPr/>
        </p:nvSpPr>
        <p:spPr>
          <a:xfrm rot="-5400000">
            <a:off x="1068534" y="5524500"/>
            <a:ext cx="746760" cy="756920"/>
          </a:xfrm>
          <a:custGeom>
            <a:avLst/>
            <a:gdLst>
              <a:gd name="connsiteX0" fmla="*/ 365760 w 746760"/>
              <a:gd name="connsiteY0" fmla="*/ 0 h 762000"/>
              <a:gd name="connsiteX1" fmla="*/ 0 w 746760"/>
              <a:gd name="connsiteY1" fmla="*/ 0 h 762000"/>
              <a:gd name="connsiteX2" fmla="*/ 7620 w 746760"/>
              <a:gd name="connsiteY2" fmla="*/ 762000 h 762000"/>
              <a:gd name="connsiteX3" fmla="*/ 746760 w 746760"/>
              <a:gd name="connsiteY3" fmla="*/ 762000 h 762000"/>
              <a:gd name="connsiteX4" fmla="*/ 746760 w 746760"/>
              <a:gd name="connsiteY4" fmla="*/ 381000 h 762000"/>
              <a:gd name="connsiteX5" fmla="*/ 365760 w 746760"/>
              <a:gd name="connsiteY5" fmla="*/ 373380 h 762000"/>
              <a:gd name="connsiteX6" fmla="*/ 365760 w 746760"/>
              <a:gd name="connsiteY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760" h="762000">
                <a:moveTo>
                  <a:pt x="365760" y="0"/>
                </a:moveTo>
                <a:lnTo>
                  <a:pt x="0" y="0"/>
                </a:lnTo>
                <a:lnTo>
                  <a:pt x="7620" y="762000"/>
                </a:lnTo>
                <a:lnTo>
                  <a:pt x="746760" y="762000"/>
                </a:lnTo>
                <a:lnTo>
                  <a:pt x="746760" y="381000"/>
                </a:lnTo>
                <a:lnTo>
                  <a:pt x="365760" y="373380"/>
                </a:lnTo>
                <a:lnTo>
                  <a:pt x="36576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2920214" y="4797152"/>
            <a:ext cx="739120" cy="353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2922486" y="5167888"/>
            <a:ext cx="739120" cy="353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2924758" y="5538624"/>
            <a:ext cx="739120" cy="353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2927030" y="5909360"/>
            <a:ext cx="739120" cy="35396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3675566" y="5539800"/>
            <a:ext cx="739120" cy="353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3677838" y="5910536"/>
            <a:ext cx="739120" cy="353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5581102" y="4789952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5583374" y="5160688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5585646" y="5531424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5587918" y="5902160"/>
            <a:ext cx="360000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>
            <a:off x="6334930" y="5532600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6331106" y="5903336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5956764" y="4793000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5959036" y="5163736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5961308" y="5534472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5963580" y="5905208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6700686" y="5535648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6702958" y="5906384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56" name="Object 1"/>
          <p:cNvGraphicFramePr>
            <a:graphicFrameLocks noChangeAspect="1"/>
          </p:cNvGraphicFramePr>
          <p:nvPr/>
        </p:nvGraphicFramePr>
        <p:xfrm>
          <a:off x="3136238" y="3429000"/>
          <a:ext cx="266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Formel" r:id="rId6" imgW="177723" imgH="507780" progId="Equation.3">
                  <p:embed/>
                </p:oleObj>
              </mc:Choice>
              <mc:Fallback>
                <p:oleObj name="Formel" r:id="rId6" imgW="177723" imgH="50778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238" y="3429000"/>
                        <a:ext cx="266700" cy="758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"/>
          <p:cNvGraphicFramePr>
            <a:graphicFrameLocks noChangeAspect="1"/>
          </p:cNvGraphicFramePr>
          <p:nvPr/>
        </p:nvGraphicFramePr>
        <p:xfrm>
          <a:off x="5944550" y="3429000"/>
          <a:ext cx="266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Formel" r:id="rId8" imgW="177723" imgH="507780" progId="Equation.3">
                  <p:embed/>
                </p:oleObj>
              </mc:Choice>
              <mc:Fallback>
                <p:oleObj name="Formel" r:id="rId8" imgW="177723" imgH="50778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550" y="3429000"/>
                        <a:ext cx="266700" cy="758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"/>
          <p:cNvGraphicFramePr>
            <a:graphicFrameLocks noChangeAspect="1"/>
          </p:cNvGraphicFramePr>
          <p:nvPr/>
        </p:nvGraphicFramePr>
        <p:xfrm>
          <a:off x="1954766" y="5157192"/>
          <a:ext cx="266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Formel" r:id="rId10" imgW="177723" imgH="507780" progId="Equation.3">
                  <p:embed/>
                </p:oleObj>
              </mc:Choice>
              <mc:Fallback>
                <p:oleObj name="Formel" r:id="rId10" imgW="177723" imgH="50778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766" y="5157192"/>
                        <a:ext cx="266700" cy="758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"/>
          <p:cNvGraphicFramePr>
            <a:graphicFrameLocks noChangeAspect="1"/>
          </p:cNvGraphicFramePr>
          <p:nvPr/>
        </p:nvGraphicFramePr>
        <p:xfrm>
          <a:off x="4597730" y="5157192"/>
          <a:ext cx="266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Formel" r:id="rId12" imgW="177723" imgH="507780" progId="Equation.3">
                  <p:embed/>
                </p:oleObj>
              </mc:Choice>
              <mc:Fallback>
                <p:oleObj name="Formel" r:id="rId12" imgW="177723" imgH="50778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730" y="5157192"/>
                        <a:ext cx="266700" cy="758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"/>
          <p:cNvGraphicFramePr>
            <a:graphicFrameLocks noChangeAspect="1"/>
          </p:cNvGraphicFramePr>
          <p:nvPr/>
        </p:nvGraphicFramePr>
        <p:xfrm>
          <a:off x="7236296" y="5157788"/>
          <a:ext cx="4191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Formel" r:id="rId14" imgW="279400" imgH="508000" progId="Equation.3">
                  <p:embed/>
                </p:oleObj>
              </mc:Choice>
              <mc:Fallback>
                <p:oleObj name="Formel" r:id="rId14" imgW="279400" imgH="50800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5157788"/>
                        <a:ext cx="419100" cy="758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4.2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14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4" action="ppaction://hlinksldjump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b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c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79512" y="2276872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97021"/>
            <a:ext cx="3294652" cy="403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179512" y="2636912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c)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	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A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</a:rPr>
              <a:t>MPP’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=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3 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A</a:t>
            </a:r>
            <a:r>
              <a:rPr lang="de-DE" sz="1600" baseline="-25000" dirty="0" smtClean="0">
                <a:solidFill>
                  <a:schemeClr val="bg1"/>
                </a:solidFill>
                <a:latin typeface="Helvetica" pitchFamily="34" charset="0"/>
              </a:rPr>
              <a:t>Kreis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20 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Das Dreieck bedeckt also ungefähr der Kreisfläche.</a:t>
            </a:r>
            <a:endParaRPr lang="de-DE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79512" y="908720"/>
            <a:ext cx="7380000" cy="936104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809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</a:t>
            </a:r>
            <a:r>
              <a:rPr lang="de-DE" sz="1600" b="1" dirty="0">
                <a:solidFill>
                  <a:schemeClr val="bg1"/>
                </a:solidFill>
                <a:latin typeface="Helvetica" pitchFamily="34" charset="0"/>
              </a:rPr>
              <a:t>)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Spiegle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den Punkt P an der x-Achse und gib die Koordinaten seines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				Spiegelpunkts P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‘ an. Ungefähr welchen Bruchteil des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Kreisflächeninhalts 			macht der Flächeninhalt </a:t>
            </a:r>
            <a:r>
              <a:rPr lang="de-DE" sz="1600" dirty="0">
                <a:solidFill>
                  <a:schemeClr val="bg1"/>
                </a:solidFill>
                <a:latin typeface="Helvetica" pitchFamily="34" charset="0"/>
              </a:rPr>
              <a:t>des Dreiecks MPP‘ aus?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800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5060816" y="3804280"/>
            <a:ext cx="0" cy="1944000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>
            <a:spLocks noChangeAspect="1"/>
          </p:cNvSpPr>
          <p:nvPr/>
        </p:nvSpPr>
        <p:spPr>
          <a:xfrm>
            <a:off x="5020275" y="5732058"/>
            <a:ext cx="94378" cy="94378"/>
          </a:xfrm>
          <a:prstGeom prst="ellipse">
            <a:avLst/>
          </a:prstGeom>
          <a:solidFill>
            <a:srgbClr val="0000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716016" y="5877272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P‘</a:t>
            </a:r>
            <a:endParaRPr lang="de-DE" sz="2000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3851920" y="5013176"/>
          <a:ext cx="29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34" name="Formel" r:id="rId8" imgW="291973" imgH="431613" progId="Equation.3">
                  <p:embed/>
                </p:oleObj>
              </mc:Choice>
              <mc:Fallback>
                <p:oleObj name="Formel" r:id="rId8" imgW="29197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013176"/>
                        <a:ext cx="292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/>
          <p:cNvGraphicFramePr>
            <a:graphicFrameLocks noChangeAspect="1"/>
          </p:cNvGraphicFramePr>
          <p:nvPr/>
        </p:nvGraphicFramePr>
        <p:xfrm>
          <a:off x="653088" y="3191768"/>
          <a:ext cx="85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35" name="Formel" r:id="rId10" imgW="850531" imgH="406224" progId="Equation.3">
                  <p:embed/>
                </p:oleObj>
              </mc:Choice>
              <mc:Fallback>
                <p:oleObj name="Formel" r:id="rId10" imgW="85053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88" y="3191768"/>
                        <a:ext cx="850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ihandform 27"/>
          <p:cNvSpPr/>
          <p:nvPr/>
        </p:nvSpPr>
        <p:spPr>
          <a:xfrm>
            <a:off x="5049520" y="3810000"/>
            <a:ext cx="762000" cy="1971040"/>
          </a:xfrm>
          <a:custGeom>
            <a:avLst/>
            <a:gdLst>
              <a:gd name="connsiteX0" fmla="*/ 0 w 762000"/>
              <a:gd name="connsiteY0" fmla="*/ 0 h 1971040"/>
              <a:gd name="connsiteX1" fmla="*/ 20320 w 762000"/>
              <a:gd name="connsiteY1" fmla="*/ 1971040 h 1971040"/>
              <a:gd name="connsiteX2" fmla="*/ 762000 w 762000"/>
              <a:gd name="connsiteY2" fmla="*/ 985520 h 1971040"/>
              <a:gd name="connsiteX3" fmla="*/ 0 w 762000"/>
              <a:gd name="connsiteY3" fmla="*/ 0 h 19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1971040">
                <a:moveTo>
                  <a:pt x="0" y="0"/>
                </a:moveTo>
                <a:lnTo>
                  <a:pt x="20320" y="1971040"/>
                </a:lnTo>
                <a:lnTo>
                  <a:pt x="762000" y="9855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5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Multiplikation und Division 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nichtnegativer rationaler Zahlen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13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1965684" cy="318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95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G17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4" action="ppaction://hlinksldjump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5" action="ppaction://hlinksldjump"/>
              </a:rPr>
              <a:t>b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6" action="ppaction://hlinksldjump"/>
              </a:rPr>
              <a:t>c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7" action="ppaction://hlinksldjump"/>
              </a:rPr>
              <a:t>d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4758262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Mehrere Gartenwege werden mit zweierlei Platten in der dargestellten Art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gepflastert. Dabei kann am Anfang und/oder am Ende eines Wegs (je) eine der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70 cm langen Platten liegen.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	Wie viele Platten jeder Sorte braucht man für einen 4,20 m langen Weg?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Kann man einen 3,60 m langen Weg mit diesem Muster pflastern?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Begründe deine Antwort.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Für einen solchen Gartenweg wurden höchstens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50 Platten der Größe 20 cm x 30 cm und höchstens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zehn Platten der Größe 20 cm x 70 cm verwendet.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Gregor sagt: „Dieser Gartenweg kann höchstens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5,80 m lang sein.“ Hat Gregor Recht?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Begründe deine Antwort.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Was kostet das Anlegen eines 5,40 m langen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Gartenwegs mit dem abgebildeten Muster,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wenn jede der verwendeten Platten 2,65 € und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das Verlegen „pro angefangenen laufenden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Wegmeter“ 35,75 € kostet?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582675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0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95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G17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a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4" action="ppaction://hlinksldjump"/>
              </a:rPr>
              <a:t>b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5" action="ppaction://hlinksldjump"/>
              </a:rPr>
              <a:t>c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6" action="ppaction://hlinksldjump"/>
              </a:rPr>
              <a:t>d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437782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	Wie viele Platten jeder Sorte braucht man für einen 4,20 m langen Weg?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548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79512" y="1658411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0" indent="-35877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Ein Segment mit einer blauen und zwei Reihen grauen Platten ist 2 · 30 cm + 20 cm = 80 cm lang. </a:t>
            </a:r>
          </a:p>
          <a:p>
            <a:pPr marL="1435100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420 cm : 80 cm = 5,25 ist keine ganze Zahl. Also: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Man kann einen 4,20 m langen Weg nicht mit ganzen Segmenten pflastern.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 aber am Anfang und/oder Ende des Weges eine blaue Platte liegen darf, braucht man nur 4,00 m mit ganzen Segmenten zu pflastern und kann für die letzten 20 cm eine blaue Platte benutzen.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Somit braucht man 5 Segmente aus jeweils einer blauen und 7 grauen Platten sowie eine zusätzliche blaue Platte. Man braucht also:</a:t>
            </a:r>
          </a:p>
          <a:p>
            <a:pPr>
              <a:spcBef>
                <a:spcPts val="600"/>
              </a:spcBef>
            </a:pP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Blaue Platten:  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Graue Platten:</a:t>
            </a:r>
            <a:endParaRPr lang="de-DE" sz="1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850592" y="4159240"/>
            <a:ext cx="1353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5 · 1 + 1 = 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6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de-DE" sz="1600" b="1" dirty="0"/>
          </a:p>
        </p:txBody>
      </p:sp>
      <p:sp>
        <p:nvSpPr>
          <p:cNvPr id="30" name="Rechteck 29"/>
          <p:cNvSpPr/>
          <p:nvPr/>
        </p:nvSpPr>
        <p:spPr>
          <a:xfrm>
            <a:off x="1854020" y="4399498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5 · 7 =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35</a:t>
            </a:r>
            <a:endParaRPr lang="de-DE" sz="16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179512" y="165028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sp>
        <p:nvSpPr>
          <p:cNvPr id="32" name="Rechteck 31"/>
          <p:cNvSpPr/>
          <p:nvPr/>
        </p:nvSpPr>
        <p:spPr>
          <a:xfrm rot="5400000">
            <a:off x="613470" y="5229924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 rot="10800000">
            <a:off x="541080" y="5591874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 rot="10800000">
            <a:off x="826830" y="5591874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 rot="10800000">
            <a:off x="1116390" y="5591874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 rot="5400000">
            <a:off x="1046286" y="522763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 rot="5400000">
            <a:off x="613470" y="5953824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 rot="5400000">
            <a:off x="1046286" y="5955729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 rot="10800000">
            <a:off x="251520" y="5298504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51520" y="5160584"/>
            <a:ext cx="1152128" cy="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501218" y="489064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80 cm</a:t>
            </a:r>
          </a:p>
        </p:txBody>
      </p:sp>
      <p:sp>
        <p:nvSpPr>
          <p:cNvPr id="46" name="Rechteck 45"/>
          <p:cNvSpPr/>
          <p:nvPr/>
        </p:nvSpPr>
        <p:spPr>
          <a:xfrm rot="5400000">
            <a:off x="1765598" y="52326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 rot="10800000">
            <a:off x="1693208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 rot="10800000">
            <a:off x="1978958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 rot="10800000">
            <a:off x="2268518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 rot="5400000">
            <a:off x="2198414" y="523034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 rot="5400000">
            <a:off x="1765598" y="59565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 rot="5400000">
            <a:off x="2198414" y="595843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 rot="10800000">
            <a:off x="1403648" y="5301208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 rot="5400000">
            <a:off x="2926473" y="52326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 rot="10800000">
            <a:off x="2854083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hteck 56"/>
          <p:cNvSpPr/>
          <p:nvPr/>
        </p:nvSpPr>
        <p:spPr>
          <a:xfrm rot="10800000">
            <a:off x="3139833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 rot="10800000">
            <a:off x="3429393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 rot="5400000">
            <a:off x="3359289" y="523034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/>
          <p:cNvSpPr/>
          <p:nvPr/>
        </p:nvSpPr>
        <p:spPr>
          <a:xfrm rot="5400000">
            <a:off x="2926473" y="59565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hteck 60"/>
          <p:cNvSpPr/>
          <p:nvPr/>
        </p:nvSpPr>
        <p:spPr>
          <a:xfrm rot="5400000">
            <a:off x="3359289" y="595843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Rechteck 61"/>
          <p:cNvSpPr/>
          <p:nvPr/>
        </p:nvSpPr>
        <p:spPr>
          <a:xfrm rot="10800000">
            <a:off x="2564523" y="5301208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Rechteck 62"/>
          <p:cNvSpPr/>
          <p:nvPr/>
        </p:nvSpPr>
        <p:spPr>
          <a:xfrm rot="5400000">
            <a:off x="4087348" y="52326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hteck 63"/>
          <p:cNvSpPr/>
          <p:nvPr/>
        </p:nvSpPr>
        <p:spPr>
          <a:xfrm rot="10800000">
            <a:off x="4014958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hteck 64"/>
          <p:cNvSpPr/>
          <p:nvPr/>
        </p:nvSpPr>
        <p:spPr>
          <a:xfrm rot="10800000">
            <a:off x="4300708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 rot="10800000">
            <a:off x="4590268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Rechteck 66"/>
          <p:cNvSpPr/>
          <p:nvPr/>
        </p:nvSpPr>
        <p:spPr>
          <a:xfrm rot="5400000">
            <a:off x="4520164" y="523034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 rot="5400000">
            <a:off x="4087348" y="59565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Rechteck 68"/>
          <p:cNvSpPr/>
          <p:nvPr/>
        </p:nvSpPr>
        <p:spPr>
          <a:xfrm rot="5400000">
            <a:off x="4520164" y="595843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 rot="10800000">
            <a:off x="3725398" y="5301208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1" name="Rechteck 70"/>
          <p:cNvSpPr/>
          <p:nvPr/>
        </p:nvSpPr>
        <p:spPr>
          <a:xfrm rot="5400000">
            <a:off x="5248223" y="52326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/>
          <p:cNvSpPr/>
          <p:nvPr/>
        </p:nvSpPr>
        <p:spPr>
          <a:xfrm rot="10800000">
            <a:off x="5175833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 rot="10800000">
            <a:off x="5461583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 rot="10800000">
            <a:off x="5751143" y="559457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Rechteck 74"/>
          <p:cNvSpPr/>
          <p:nvPr/>
        </p:nvSpPr>
        <p:spPr>
          <a:xfrm rot="5400000">
            <a:off x="5681039" y="523034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hteck 75"/>
          <p:cNvSpPr/>
          <p:nvPr/>
        </p:nvSpPr>
        <p:spPr>
          <a:xfrm rot="5400000">
            <a:off x="5248223" y="595652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7" name="Rechteck 76"/>
          <p:cNvSpPr/>
          <p:nvPr/>
        </p:nvSpPr>
        <p:spPr>
          <a:xfrm rot="5400000">
            <a:off x="5681039" y="595843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hteck 77"/>
          <p:cNvSpPr/>
          <p:nvPr/>
        </p:nvSpPr>
        <p:spPr>
          <a:xfrm rot="10800000">
            <a:off x="4886273" y="5301208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9" name="Rechteck 78"/>
          <p:cNvSpPr/>
          <p:nvPr/>
        </p:nvSpPr>
        <p:spPr>
          <a:xfrm rot="10800000">
            <a:off x="6046681" y="5301248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0" name="Gerade Verbindung mit Pfeil 79"/>
          <p:cNvCxnSpPr/>
          <p:nvPr/>
        </p:nvCxnSpPr>
        <p:spPr>
          <a:xfrm>
            <a:off x="251520" y="5157192"/>
            <a:ext cx="5765232" cy="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2683538" y="4882286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400 cm</a:t>
            </a:r>
          </a:p>
        </p:txBody>
      </p:sp>
    </p:spTree>
    <p:extLst>
      <p:ext uri="{BB962C8B-B14F-4D97-AF65-F5344CB8AC3E}">
        <p14:creationId xmlns:p14="http://schemas.microsoft.com/office/powerpoint/2010/main" val="35602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3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1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7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9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/>
      <p:bldP spid="30" grpId="0"/>
      <p:bldP spid="45" grpId="0"/>
      <p:bldP spid="45" grpId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95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G17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4" action="ppaction://hlinksldjump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b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5" action="ppaction://hlinksldjump"/>
              </a:rPr>
              <a:t>c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6" action="ppaction://hlinksldjump"/>
              </a:rPr>
              <a:t>d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653806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Kann man einen 3,60 m langen Weg mit diesem Muster pflastern?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Begründe deine Antwort.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179512" y="1794302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67544" y="2204864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Möglichkeiten wären: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4 </a:t>
            </a:r>
            <a:r>
              <a:rPr lang="de-DE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·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80 cm + 20 cm = 340 cm 	(Hinzufügen einer blauen Platte am Ende) Oder: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5 </a:t>
            </a:r>
            <a:r>
              <a:rPr lang="de-DE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·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80 cm – 20 cm = 380 cm 	(Weglassen einer blauen Platte am Anfang)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Somit: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Man kann einen 3,60 m langen Weg nicht mit diesem Muster pflastern. </a:t>
            </a:r>
          </a:p>
          <a:p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548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 rot="5400000">
            <a:off x="1333550" y="458524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 rot="10800000">
            <a:off x="1261160" y="494719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 rot="10800000">
            <a:off x="1546910" y="494719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 rot="10800000">
            <a:off x="1836470" y="494719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 rot="5400000">
            <a:off x="1766366" y="458295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 rot="5400000">
            <a:off x="1333550" y="5309143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 rot="5400000">
            <a:off x="1766366" y="5311048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 rot="10800000">
            <a:off x="971600" y="4653823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 rot="5400000">
            <a:off x="2485678" y="45879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 rot="10800000">
            <a:off x="241328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 rot="10800000">
            <a:off x="269903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 rot="10800000">
            <a:off x="298859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 rot="5400000">
            <a:off x="2918494" y="4585661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 rot="5400000">
            <a:off x="2485678" y="53118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 rot="5400000">
            <a:off x="2918494" y="531375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 rot="10800000">
            <a:off x="2123728" y="4656527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 rot="5400000">
            <a:off x="3646553" y="45879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 rot="10800000">
            <a:off x="3574163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 rot="10800000">
            <a:off x="3859913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 rot="10800000">
            <a:off x="4149473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 rot="5400000">
            <a:off x="4079369" y="4585661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 rot="5400000">
            <a:off x="3646553" y="53118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 rot="5400000">
            <a:off x="4079369" y="531375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 rot="10800000">
            <a:off x="3284603" y="4656527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 rot="5400000">
            <a:off x="4807428" y="45879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 rot="10800000">
            <a:off x="473503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 rot="10800000">
            <a:off x="502078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 rot="10800000">
            <a:off x="531034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 rot="5400000">
            <a:off x="5240244" y="4585661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 rot="5400000">
            <a:off x="4807428" y="53118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 rot="5400000">
            <a:off x="5240244" y="531375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 rot="10800000">
            <a:off x="4445478" y="4656527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 rot="10800000">
            <a:off x="5606353" y="4656527"/>
            <a:ext cx="278128" cy="1004720"/>
          </a:xfrm>
          <a:prstGeom prst="rect">
            <a:avLst/>
          </a:prstGeom>
          <a:gradFill flip="none" rotWithShape="1">
            <a:gsLst>
              <a:gs pos="77000">
                <a:schemeClr val="tx1"/>
              </a:gs>
              <a:gs pos="33000">
                <a:schemeClr val="tx1"/>
              </a:gs>
              <a:gs pos="56000">
                <a:schemeClr val="tx1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7" name="Gerade Verbindung mit Pfeil 56"/>
          <p:cNvCxnSpPr/>
          <p:nvPr/>
        </p:nvCxnSpPr>
        <p:spPr>
          <a:xfrm flipV="1">
            <a:off x="974628" y="4437112"/>
            <a:ext cx="4893516" cy="7333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3399026" y="4169539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340 cm</a:t>
            </a:r>
          </a:p>
        </p:txBody>
      </p:sp>
      <p:sp>
        <p:nvSpPr>
          <p:cNvPr id="61" name="Rechteck 60"/>
          <p:cNvSpPr/>
          <p:nvPr/>
        </p:nvSpPr>
        <p:spPr>
          <a:xfrm rot="5400000">
            <a:off x="5960588" y="45879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Rechteck 61"/>
          <p:cNvSpPr/>
          <p:nvPr/>
        </p:nvSpPr>
        <p:spPr>
          <a:xfrm rot="10800000">
            <a:off x="588819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Rechteck 62"/>
          <p:cNvSpPr/>
          <p:nvPr/>
        </p:nvSpPr>
        <p:spPr>
          <a:xfrm rot="10800000">
            <a:off x="617394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hteck 63"/>
          <p:cNvSpPr/>
          <p:nvPr/>
        </p:nvSpPr>
        <p:spPr>
          <a:xfrm rot="10800000">
            <a:off x="6463508" y="494989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hteck 64"/>
          <p:cNvSpPr/>
          <p:nvPr/>
        </p:nvSpPr>
        <p:spPr>
          <a:xfrm rot="5400000">
            <a:off x="6393404" y="4585661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 rot="5400000">
            <a:off x="5960588" y="531184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Rechteck 66"/>
          <p:cNvSpPr/>
          <p:nvPr/>
        </p:nvSpPr>
        <p:spPr>
          <a:xfrm rot="5400000">
            <a:off x="6393404" y="5313752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1248948" y="5805885"/>
            <a:ext cx="5483292" cy="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3673346" y="5805264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380 cm</a:t>
            </a:r>
          </a:p>
        </p:txBody>
      </p:sp>
    </p:spTree>
    <p:extLst>
      <p:ext uri="{BB962C8B-B14F-4D97-AF65-F5344CB8AC3E}">
        <p14:creationId xmlns:p14="http://schemas.microsoft.com/office/powerpoint/2010/main" val="5810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  <p:bldP spid="58" grpId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95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G17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4" action="ppaction://hlinksldjump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5" action="ppaction://hlinksldjump"/>
              </a:rPr>
              <a:t>b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c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6" action="ppaction://hlinksldjump"/>
              </a:rPr>
              <a:t>d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1085854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Für einen solchen Gartenweg wurden höchstens 50 Platten der Größe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20 cm x 30 cm und höchstens zehn Platten der Größe 20 cm x 70 cm verwendet.  Gregor sagt: „Dieser Gartenweg kann höchstens 5,80 m lang sein.“ Hat Gregor Recht? Begründe deine Antwort.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9512" y="237036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548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2852936"/>
            <a:ext cx="727280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Aus 50 grauen Platten kann man höchstens 7 Segmente bauen,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 für ein Segment 7 graue Platten benötigt werden.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Somit braucht man auch nur 7 blaue Platten zuzüglich einer für das Ende des Weges, also 8 blaue Platten.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Somit hat man eine Länge von </a:t>
            </a:r>
          </a:p>
          <a:p>
            <a:pPr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Gregor hat Recht.</a:t>
            </a:r>
            <a:endParaRPr lang="de-DE" sz="1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7" name="Gruppieren 76"/>
          <p:cNvGrpSpPr/>
          <p:nvPr/>
        </p:nvGrpSpPr>
        <p:grpSpPr>
          <a:xfrm rot="5400000">
            <a:off x="2632166" y="4432730"/>
            <a:ext cx="853438" cy="1006219"/>
            <a:chOff x="2551770" y="4365104"/>
            <a:chExt cx="853438" cy="1006219"/>
          </a:xfrm>
        </p:grpSpPr>
        <p:sp>
          <p:nvSpPr>
            <p:cNvPr id="16" name="Rechteck 15"/>
            <p:cNvSpPr/>
            <p:nvPr/>
          </p:nvSpPr>
          <p:spPr>
            <a:xfrm rot="5400000">
              <a:off x="2624160" y="42982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Rechteck 16"/>
            <p:cNvSpPr/>
            <p:nvPr/>
          </p:nvSpPr>
          <p:spPr>
            <a:xfrm rot="10800000">
              <a:off x="255177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 rot="10800000">
              <a:off x="283752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/>
            <p:cNvSpPr/>
            <p:nvPr/>
          </p:nvSpPr>
          <p:spPr>
            <a:xfrm rot="10800000">
              <a:off x="312708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 rot="5400000">
              <a:off x="3056976" y="42959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 rot="5400000">
              <a:off x="2624160" y="50221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/>
            <p:cNvSpPr/>
            <p:nvPr/>
          </p:nvSpPr>
          <p:spPr>
            <a:xfrm rot="5400000">
              <a:off x="3056976" y="50240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0" name="Parallelogramm 29"/>
          <p:cNvSpPr/>
          <p:nvPr/>
        </p:nvSpPr>
        <p:spPr>
          <a:xfrm>
            <a:off x="539552" y="4673600"/>
            <a:ext cx="1675328" cy="411584"/>
          </a:xfrm>
          <a:prstGeom prst="parallelogram">
            <a:avLst/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8" name="Gruppieren 77"/>
          <p:cNvGrpSpPr/>
          <p:nvPr/>
        </p:nvGrpSpPr>
        <p:grpSpPr>
          <a:xfrm rot="5400000">
            <a:off x="3064214" y="5440842"/>
            <a:ext cx="853438" cy="1006219"/>
            <a:chOff x="2551770" y="4365104"/>
            <a:chExt cx="853438" cy="1006219"/>
          </a:xfrm>
        </p:grpSpPr>
        <p:sp>
          <p:nvSpPr>
            <p:cNvPr id="79" name="Rechteck 78"/>
            <p:cNvSpPr/>
            <p:nvPr/>
          </p:nvSpPr>
          <p:spPr>
            <a:xfrm rot="5400000">
              <a:off x="2624160" y="42982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Rechteck 79"/>
            <p:cNvSpPr/>
            <p:nvPr/>
          </p:nvSpPr>
          <p:spPr>
            <a:xfrm rot="10800000">
              <a:off x="255177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Rechteck 80"/>
            <p:cNvSpPr/>
            <p:nvPr/>
          </p:nvSpPr>
          <p:spPr>
            <a:xfrm rot="10800000">
              <a:off x="283752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Rechteck 81"/>
            <p:cNvSpPr/>
            <p:nvPr/>
          </p:nvSpPr>
          <p:spPr>
            <a:xfrm rot="10800000">
              <a:off x="312708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Rechteck 82"/>
            <p:cNvSpPr/>
            <p:nvPr/>
          </p:nvSpPr>
          <p:spPr>
            <a:xfrm rot="5400000">
              <a:off x="3056976" y="42959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Rechteck 83"/>
            <p:cNvSpPr/>
            <p:nvPr/>
          </p:nvSpPr>
          <p:spPr>
            <a:xfrm rot="5400000">
              <a:off x="2624160" y="50221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" name="Rechteck 84"/>
            <p:cNvSpPr/>
            <p:nvPr/>
          </p:nvSpPr>
          <p:spPr>
            <a:xfrm rot="5400000">
              <a:off x="3056976" y="50240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86" name="Gruppieren 85"/>
          <p:cNvGrpSpPr/>
          <p:nvPr/>
        </p:nvGrpSpPr>
        <p:grpSpPr>
          <a:xfrm rot="5400000">
            <a:off x="4072326" y="4432730"/>
            <a:ext cx="853438" cy="1006219"/>
            <a:chOff x="2551770" y="4365104"/>
            <a:chExt cx="853438" cy="1006219"/>
          </a:xfrm>
        </p:grpSpPr>
        <p:sp>
          <p:nvSpPr>
            <p:cNvPr id="87" name="Rechteck 86"/>
            <p:cNvSpPr/>
            <p:nvPr/>
          </p:nvSpPr>
          <p:spPr>
            <a:xfrm rot="5400000">
              <a:off x="2624160" y="42982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Rechteck 87"/>
            <p:cNvSpPr/>
            <p:nvPr/>
          </p:nvSpPr>
          <p:spPr>
            <a:xfrm rot="10800000">
              <a:off x="255177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" name="Rechteck 88"/>
            <p:cNvSpPr/>
            <p:nvPr/>
          </p:nvSpPr>
          <p:spPr>
            <a:xfrm rot="10800000">
              <a:off x="283752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" name="Rechteck 89"/>
            <p:cNvSpPr/>
            <p:nvPr/>
          </p:nvSpPr>
          <p:spPr>
            <a:xfrm rot="10800000">
              <a:off x="312708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Rechteck 90"/>
            <p:cNvSpPr/>
            <p:nvPr/>
          </p:nvSpPr>
          <p:spPr>
            <a:xfrm rot="5400000">
              <a:off x="3056976" y="42959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Rechteck 91"/>
            <p:cNvSpPr/>
            <p:nvPr/>
          </p:nvSpPr>
          <p:spPr>
            <a:xfrm rot="5400000">
              <a:off x="2624160" y="50221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Rechteck 92"/>
            <p:cNvSpPr/>
            <p:nvPr/>
          </p:nvSpPr>
          <p:spPr>
            <a:xfrm rot="5400000">
              <a:off x="3056976" y="50240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4" name="Gruppieren 93"/>
          <p:cNvGrpSpPr/>
          <p:nvPr/>
        </p:nvGrpSpPr>
        <p:grpSpPr>
          <a:xfrm rot="5400000">
            <a:off x="4720398" y="5440842"/>
            <a:ext cx="853438" cy="1006219"/>
            <a:chOff x="2551770" y="4365104"/>
            <a:chExt cx="853438" cy="1006219"/>
          </a:xfrm>
        </p:grpSpPr>
        <p:sp>
          <p:nvSpPr>
            <p:cNvPr id="95" name="Rechteck 94"/>
            <p:cNvSpPr/>
            <p:nvPr/>
          </p:nvSpPr>
          <p:spPr>
            <a:xfrm rot="5400000">
              <a:off x="2624160" y="42982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" name="Rechteck 95"/>
            <p:cNvSpPr/>
            <p:nvPr/>
          </p:nvSpPr>
          <p:spPr>
            <a:xfrm rot="10800000">
              <a:off x="255177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Rechteck 96"/>
            <p:cNvSpPr/>
            <p:nvPr/>
          </p:nvSpPr>
          <p:spPr>
            <a:xfrm rot="10800000">
              <a:off x="283752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Rechteck 97"/>
            <p:cNvSpPr/>
            <p:nvPr/>
          </p:nvSpPr>
          <p:spPr>
            <a:xfrm rot="10800000">
              <a:off x="312708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Rechteck 98"/>
            <p:cNvSpPr/>
            <p:nvPr/>
          </p:nvSpPr>
          <p:spPr>
            <a:xfrm rot="5400000">
              <a:off x="3056976" y="42959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Rechteck 99"/>
            <p:cNvSpPr/>
            <p:nvPr/>
          </p:nvSpPr>
          <p:spPr>
            <a:xfrm rot="5400000">
              <a:off x="2624160" y="50221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Rechteck 100"/>
            <p:cNvSpPr/>
            <p:nvPr/>
          </p:nvSpPr>
          <p:spPr>
            <a:xfrm rot="5400000">
              <a:off x="3056976" y="50240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02" name="Gruppieren 101"/>
          <p:cNvGrpSpPr/>
          <p:nvPr/>
        </p:nvGrpSpPr>
        <p:grpSpPr>
          <a:xfrm rot="5400000">
            <a:off x="5512486" y="4432730"/>
            <a:ext cx="853438" cy="1006219"/>
            <a:chOff x="2551770" y="4365104"/>
            <a:chExt cx="853438" cy="1006219"/>
          </a:xfrm>
        </p:grpSpPr>
        <p:sp>
          <p:nvSpPr>
            <p:cNvPr id="103" name="Rechteck 102"/>
            <p:cNvSpPr/>
            <p:nvPr/>
          </p:nvSpPr>
          <p:spPr>
            <a:xfrm rot="5400000">
              <a:off x="2624160" y="42982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Rechteck 103"/>
            <p:cNvSpPr/>
            <p:nvPr/>
          </p:nvSpPr>
          <p:spPr>
            <a:xfrm rot="10800000">
              <a:off x="255177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" name="Rechteck 104"/>
            <p:cNvSpPr/>
            <p:nvPr/>
          </p:nvSpPr>
          <p:spPr>
            <a:xfrm rot="10800000">
              <a:off x="283752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Rechteck 105"/>
            <p:cNvSpPr/>
            <p:nvPr/>
          </p:nvSpPr>
          <p:spPr>
            <a:xfrm rot="10800000">
              <a:off x="312708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" name="Rechteck 106"/>
            <p:cNvSpPr/>
            <p:nvPr/>
          </p:nvSpPr>
          <p:spPr>
            <a:xfrm rot="5400000">
              <a:off x="3056976" y="42959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" name="Rechteck 107"/>
            <p:cNvSpPr/>
            <p:nvPr/>
          </p:nvSpPr>
          <p:spPr>
            <a:xfrm rot="5400000">
              <a:off x="2624160" y="50221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" name="Rechteck 108"/>
            <p:cNvSpPr/>
            <p:nvPr/>
          </p:nvSpPr>
          <p:spPr>
            <a:xfrm rot="5400000">
              <a:off x="3056976" y="50240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10" name="Gruppieren 109"/>
          <p:cNvGrpSpPr/>
          <p:nvPr/>
        </p:nvGrpSpPr>
        <p:grpSpPr>
          <a:xfrm rot="5400000">
            <a:off x="6520598" y="5440842"/>
            <a:ext cx="853438" cy="1006219"/>
            <a:chOff x="2551770" y="4365104"/>
            <a:chExt cx="853438" cy="1006219"/>
          </a:xfrm>
        </p:grpSpPr>
        <p:sp>
          <p:nvSpPr>
            <p:cNvPr id="111" name="Rechteck 110"/>
            <p:cNvSpPr/>
            <p:nvPr/>
          </p:nvSpPr>
          <p:spPr>
            <a:xfrm rot="5400000">
              <a:off x="2624160" y="42982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" name="Rechteck 111"/>
            <p:cNvSpPr/>
            <p:nvPr/>
          </p:nvSpPr>
          <p:spPr>
            <a:xfrm rot="10800000">
              <a:off x="255177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Rechteck 112"/>
            <p:cNvSpPr/>
            <p:nvPr/>
          </p:nvSpPr>
          <p:spPr>
            <a:xfrm rot="10800000">
              <a:off x="283752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" name="Rechteck 113"/>
            <p:cNvSpPr/>
            <p:nvPr/>
          </p:nvSpPr>
          <p:spPr>
            <a:xfrm rot="10800000">
              <a:off x="312708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" name="Rechteck 114"/>
            <p:cNvSpPr/>
            <p:nvPr/>
          </p:nvSpPr>
          <p:spPr>
            <a:xfrm rot="5400000">
              <a:off x="3056976" y="42959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" name="Rechteck 115"/>
            <p:cNvSpPr/>
            <p:nvPr/>
          </p:nvSpPr>
          <p:spPr>
            <a:xfrm rot="5400000">
              <a:off x="2624160" y="50221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" name="Rechteck 116"/>
            <p:cNvSpPr/>
            <p:nvPr/>
          </p:nvSpPr>
          <p:spPr>
            <a:xfrm rot="5400000">
              <a:off x="3056976" y="50240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18" name="Gruppieren 117"/>
          <p:cNvGrpSpPr/>
          <p:nvPr/>
        </p:nvGrpSpPr>
        <p:grpSpPr>
          <a:xfrm rot="5400000">
            <a:off x="6448590" y="2200482"/>
            <a:ext cx="853438" cy="1006219"/>
            <a:chOff x="2551770" y="4365104"/>
            <a:chExt cx="853438" cy="1006219"/>
          </a:xfrm>
        </p:grpSpPr>
        <p:sp>
          <p:nvSpPr>
            <p:cNvPr id="119" name="Rechteck 118"/>
            <p:cNvSpPr/>
            <p:nvPr/>
          </p:nvSpPr>
          <p:spPr>
            <a:xfrm rot="5400000">
              <a:off x="2624160" y="42982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" name="Rechteck 119"/>
            <p:cNvSpPr/>
            <p:nvPr/>
          </p:nvSpPr>
          <p:spPr>
            <a:xfrm rot="10800000">
              <a:off x="255177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" name="Rechteck 120"/>
            <p:cNvSpPr/>
            <p:nvPr/>
          </p:nvSpPr>
          <p:spPr>
            <a:xfrm rot="10800000">
              <a:off x="283752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" name="Rechteck 121"/>
            <p:cNvSpPr/>
            <p:nvPr/>
          </p:nvSpPr>
          <p:spPr>
            <a:xfrm rot="10800000">
              <a:off x="3127080" y="46601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" name="Rechteck 122"/>
            <p:cNvSpPr/>
            <p:nvPr/>
          </p:nvSpPr>
          <p:spPr>
            <a:xfrm rot="5400000">
              <a:off x="3056976" y="42959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Rechteck 123"/>
            <p:cNvSpPr/>
            <p:nvPr/>
          </p:nvSpPr>
          <p:spPr>
            <a:xfrm rot="5400000">
              <a:off x="2624160" y="50221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" name="Rechteck 124"/>
            <p:cNvSpPr/>
            <p:nvPr/>
          </p:nvSpPr>
          <p:spPr>
            <a:xfrm rot="5400000">
              <a:off x="3056976" y="50240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9" name="Würfel 28"/>
          <p:cNvSpPr/>
          <p:nvPr/>
        </p:nvSpPr>
        <p:spPr>
          <a:xfrm>
            <a:off x="251520" y="5085184"/>
            <a:ext cx="1872208" cy="1224136"/>
          </a:xfrm>
          <a:prstGeom prst="cube">
            <a:avLst/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50 Platten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20 cm x 30 cm</a:t>
            </a:r>
            <a:endParaRPr lang="de-DE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Parallelogramm 30"/>
          <p:cNvSpPr/>
          <p:nvPr/>
        </p:nvSpPr>
        <p:spPr>
          <a:xfrm>
            <a:off x="134124" y="5386472"/>
            <a:ext cx="1675328" cy="418792"/>
          </a:xfrm>
          <a:prstGeom prst="parallelogram">
            <a:avLst/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Parallelogramm 31"/>
          <p:cNvSpPr/>
          <p:nvPr/>
        </p:nvSpPr>
        <p:spPr>
          <a:xfrm>
            <a:off x="246132" y="5087496"/>
            <a:ext cx="1866900" cy="302532"/>
          </a:xfrm>
          <a:prstGeom prst="parallelogram">
            <a:avLst>
              <a:gd name="adj" fmla="val 97780"/>
            </a:avLst>
          </a:prstGeom>
          <a:gradFill flip="none" rotWithShape="1">
            <a:gsLst>
              <a:gs pos="5200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Gerade Verbindung 33"/>
          <p:cNvCxnSpPr/>
          <p:nvPr/>
        </p:nvCxnSpPr>
        <p:spPr>
          <a:xfrm>
            <a:off x="539552" y="5085184"/>
            <a:ext cx="0" cy="288032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hteck 125"/>
          <p:cNvSpPr/>
          <p:nvPr/>
        </p:nvSpPr>
        <p:spPr>
          <a:xfrm rot="5400000">
            <a:off x="1318513" y="5028717"/>
            <a:ext cx="278128" cy="416432"/>
          </a:xfrm>
          <a:prstGeom prst="rect">
            <a:avLst/>
          </a:prstGeom>
          <a:gradFill flip="none" rotWithShape="1">
            <a:gsLst>
              <a:gs pos="49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7" name="Rechteck 126"/>
          <p:cNvSpPr/>
          <p:nvPr/>
        </p:nvSpPr>
        <p:spPr>
          <a:xfrm>
            <a:off x="3347864" y="3977988"/>
            <a:ext cx="3610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7 · 80 cm + 20 cm = 580 cm = 5,80 m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73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785 -0.04745 0.0757 -0.0949 0.0948 -0.07338 C 0.11389 -0.05185 0.11181 0.09607 0.11528 0.12986 " pathEditMode="relative" ptsTypes="aaA">
                                      <p:cBhvr>
                                        <p:cTn id="5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  <p:bldP spid="32" grpId="0" animBg="1"/>
      <p:bldP spid="126" grpId="0" animBg="1"/>
      <p:bldP spid="126" grpId="1" animBg="1"/>
      <p:bldP spid="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95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G17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4" action="ppaction://hlinksldjump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5" action="ppaction://hlinksldjump"/>
              </a:rPr>
              <a:t>b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6" action="ppaction://hlinksldjump"/>
              </a:rPr>
              <a:t>c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d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869830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Was kostet das Anlegen eines 5,40 m langen Gartenwegs mit dem abgebildeten Muster, wenn jede der verwendeten Platten 2,65 € und 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das Verlegen „pro angefangenen laufenden Wegmeter“ 35,75 € kostet?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198884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548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79512" y="2979817"/>
            <a:ext cx="712879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Für 5,40 m Weglänge braucht man 6 ganze Segmente und ein Segment,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das nur aus grauen Platten besteht. Am Anfang und Ende liegen also keine blauen Platten.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Ein ganzes Segment besteht aus insgesamt 8 Platten (7 graue und 1 blaue), ein graues Segment nur aus 7 grauen Platten.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Man braucht also insgesamt 6 · 8 + 1 · 7 = 55 Platten.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Verlegt werden 5,40 m, man muss also für 6 m Arbeitskosten bezahlen.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Somit belaufen sich die Kosten auf: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55 · 2,65 € + 6 · 35,75 € =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145,75 € + 214,50 € = 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360,25 €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3" name="Gruppieren 72"/>
          <p:cNvGrpSpPr>
            <a:grpSpLocks noChangeAspect="1"/>
          </p:cNvGrpSpPr>
          <p:nvPr/>
        </p:nvGrpSpPr>
        <p:grpSpPr>
          <a:xfrm>
            <a:off x="2539513" y="2016000"/>
            <a:ext cx="800099" cy="704504"/>
            <a:chOff x="1258104" y="2125804"/>
            <a:chExt cx="1142998" cy="1006434"/>
          </a:xfrm>
        </p:grpSpPr>
        <p:sp>
          <p:nvSpPr>
            <p:cNvPr id="16" name="Rechteck 15"/>
            <p:cNvSpPr/>
            <p:nvPr/>
          </p:nvSpPr>
          <p:spPr>
            <a:xfrm rot="5400000">
              <a:off x="1620054" y="20589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Rechteck 16"/>
            <p:cNvSpPr/>
            <p:nvPr/>
          </p:nvSpPr>
          <p:spPr>
            <a:xfrm rot="10800000">
              <a:off x="154766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 rot="10800000">
              <a:off x="183341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/>
            <p:cNvSpPr/>
            <p:nvPr/>
          </p:nvSpPr>
          <p:spPr>
            <a:xfrm rot="10800000">
              <a:off x="212297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 rot="5400000">
              <a:off x="2052870" y="20566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 rot="5400000">
              <a:off x="1620054" y="27828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/>
            <p:cNvSpPr/>
            <p:nvPr/>
          </p:nvSpPr>
          <p:spPr>
            <a:xfrm rot="5400000">
              <a:off x="2052870" y="27847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Rechteck 28"/>
            <p:cNvSpPr/>
            <p:nvPr/>
          </p:nvSpPr>
          <p:spPr>
            <a:xfrm rot="10800000">
              <a:off x="1258104" y="2127518"/>
              <a:ext cx="278128" cy="1004720"/>
            </a:xfrm>
            <a:prstGeom prst="rect">
              <a:avLst/>
            </a:prstGeom>
            <a:gradFill flip="none" rotWithShape="1">
              <a:gsLst>
                <a:gs pos="77000">
                  <a:schemeClr val="tx1"/>
                </a:gs>
                <a:gs pos="33000">
                  <a:schemeClr val="tx1"/>
                </a:gs>
                <a:gs pos="56000">
                  <a:schemeClr val="tx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2" name="Gruppieren 71"/>
          <p:cNvGrpSpPr>
            <a:grpSpLocks noChangeAspect="1"/>
          </p:cNvGrpSpPr>
          <p:nvPr/>
        </p:nvGrpSpPr>
        <p:grpSpPr>
          <a:xfrm>
            <a:off x="1918340" y="2018164"/>
            <a:ext cx="597407" cy="704353"/>
            <a:chOff x="6080162" y="2124845"/>
            <a:chExt cx="853438" cy="1006219"/>
          </a:xfrm>
        </p:grpSpPr>
        <p:sp>
          <p:nvSpPr>
            <p:cNvPr id="65" name="Rechteck 64"/>
            <p:cNvSpPr/>
            <p:nvPr/>
          </p:nvSpPr>
          <p:spPr>
            <a:xfrm rot="5400000">
              <a:off x="6152552" y="2057979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Rechteck 65"/>
            <p:cNvSpPr/>
            <p:nvPr/>
          </p:nvSpPr>
          <p:spPr>
            <a:xfrm rot="10800000">
              <a:off x="6080162" y="2419929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Rechteck 66"/>
            <p:cNvSpPr/>
            <p:nvPr/>
          </p:nvSpPr>
          <p:spPr>
            <a:xfrm rot="10800000">
              <a:off x="6365912" y="2419929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Rechteck 67"/>
            <p:cNvSpPr/>
            <p:nvPr/>
          </p:nvSpPr>
          <p:spPr>
            <a:xfrm rot="10800000">
              <a:off x="6655472" y="2419929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Rechteck 68"/>
            <p:cNvSpPr/>
            <p:nvPr/>
          </p:nvSpPr>
          <p:spPr>
            <a:xfrm rot="5400000">
              <a:off x="6585368" y="205569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Rechteck 69"/>
            <p:cNvSpPr/>
            <p:nvPr/>
          </p:nvSpPr>
          <p:spPr>
            <a:xfrm rot="5400000">
              <a:off x="6152552" y="2781879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Rechteck 70"/>
            <p:cNvSpPr/>
            <p:nvPr/>
          </p:nvSpPr>
          <p:spPr>
            <a:xfrm rot="5400000">
              <a:off x="6585368" y="2783784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5" name="Gruppieren 74"/>
          <p:cNvGrpSpPr>
            <a:grpSpLocks noChangeAspect="1"/>
          </p:cNvGrpSpPr>
          <p:nvPr/>
        </p:nvGrpSpPr>
        <p:grpSpPr>
          <a:xfrm>
            <a:off x="3360429" y="2016000"/>
            <a:ext cx="800099" cy="704504"/>
            <a:chOff x="1258104" y="2125804"/>
            <a:chExt cx="1142998" cy="1006434"/>
          </a:xfrm>
        </p:grpSpPr>
        <p:sp>
          <p:nvSpPr>
            <p:cNvPr id="76" name="Rechteck 75"/>
            <p:cNvSpPr/>
            <p:nvPr/>
          </p:nvSpPr>
          <p:spPr>
            <a:xfrm rot="5400000">
              <a:off x="1620054" y="20589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" name="Rechteck 76"/>
            <p:cNvSpPr/>
            <p:nvPr/>
          </p:nvSpPr>
          <p:spPr>
            <a:xfrm rot="10800000">
              <a:off x="154766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" name="Rechteck 77"/>
            <p:cNvSpPr/>
            <p:nvPr/>
          </p:nvSpPr>
          <p:spPr>
            <a:xfrm rot="10800000">
              <a:off x="183341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Rechteck 78"/>
            <p:cNvSpPr/>
            <p:nvPr/>
          </p:nvSpPr>
          <p:spPr>
            <a:xfrm rot="10800000">
              <a:off x="212297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Rechteck 79"/>
            <p:cNvSpPr/>
            <p:nvPr/>
          </p:nvSpPr>
          <p:spPr>
            <a:xfrm rot="5400000">
              <a:off x="2052870" y="20566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Rechteck 80"/>
            <p:cNvSpPr/>
            <p:nvPr/>
          </p:nvSpPr>
          <p:spPr>
            <a:xfrm rot="5400000">
              <a:off x="1620054" y="27828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Rechteck 81"/>
            <p:cNvSpPr/>
            <p:nvPr/>
          </p:nvSpPr>
          <p:spPr>
            <a:xfrm rot="5400000">
              <a:off x="2052870" y="27847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Rechteck 82"/>
            <p:cNvSpPr/>
            <p:nvPr/>
          </p:nvSpPr>
          <p:spPr>
            <a:xfrm rot="10800000">
              <a:off x="1258104" y="2127518"/>
              <a:ext cx="278128" cy="1004720"/>
            </a:xfrm>
            <a:prstGeom prst="rect">
              <a:avLst/>
            </a:prstGeom>
            <a:gradFill flip="none" rotWithShape="1">
              <a:gsLst>
                <a:gs pos="77000">
                  <a:schemeClr val="tx1"/>
                </a:gs>
                <a:gs pos="33000">
                  <a:schemeClr val="tx1"/>
                </a:gs>
                <a:gs pos="56000">
                  <a:schemeClr val="tx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84" name="Gruppieren 83"/>
          <p:cNvGrpSpPr>
            <a:grpSpLocks noChangeAspect="1"/>
          </p:cNvGrpSpPr>
          <p:nvPr/>
        </p:nvGrpSpPr>
        <p:grpSpPr>
          <a:xfrm>
            <a:off x="4186425" y="2016000"/>
            <a:ext cx="800099" cy="704504"/>
            <a:chOff x="1258104" y="2125804"/>
            <a:chExt cx="1142998" cy="1006434"/>
          </a:xfrm>
        </p:grpSpPr>
        <p:sp>
          <p:nvSpPr>
            <p:cNvPr id="85" name="Rechteck 84"/>
            <p:cNvSpPr/>
            <p:nvPr/>
          </p:nvSpPr>
          <p:spPr>
            <a:xfrm rot="5400000">
              <a:off x="1620054" y="20589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" name="Rechteck 85"/>
            <p:cNvSpPr/>
            <p:nvPr/>
          </p:nvSpPr>
          <p:spPr>
            <a:xfrm rot="10800000">
              <a:off x="154766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" name="Rechteck 86"/>
            <p:cNvSpPr/>
            <p:nvPr/>
          </p:nvSpPr>
          <p:spPr>
            <a:xfrm rot="10800000">
              <a:off x="183341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Rechteck 87"/>
            <p:cNvSpPr/>
            <p:nvPr/>
          </p:nvSpPr>
          <p:spPr>
            <a:xfrm rot="10800000">
              <a:off x="212297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" name="Rechteck 88"/>
            <p:cNvSpPr/>
            <p:nvPr/>
          </p:nvSpPr>
          <p:spPr>
            <a:xfrm rot="5400000">
              <a:off x="2052870" y="20566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" name="Rechteck 89"/>
            <p:cNvSpPr/>
            <p:nvPr/>
          </p:nvSpPr>
          <p:spPr>
            <a:xfrm rot="5400000">
              <a:off x="1620054" y="27828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Rechteck 90"/>
            <p:cNvSpPr/>
            <p:nvPr/>
          </p:nvSpPr>
          <p:spPr>
            <a:xfrm rot="5400000">
              <a:off x="2052870" y="27847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Rechteck 91"/>
            <p:cNvSpPr/>
            <p:nvPr/>
          </p:nvSpPr>
          <p:spPr>
            <a:xfrm rot="10800000">
              <a:off x="1258104" y="2127518"/>
              <a:ext cx="278128" cy="1004720"/>
            </a:xfrm>
            <a:prstGeom prst="rect">
              <a:avLst/>
            </a:prstGeom>
            <a:gradFill flip="none" rotWithShape="1">
              <a:gsLst>
                <a:gs pos="77000">
                  <a:schemeClr val="tx1"/>
                </a:gs>
                <a:gs pos="33000">
                  <a:schemeClr val="tx1"/>
                </a:gs>
                <a:gs pos="56000">
                  <a:schemeClr val="tx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3" name="Gruppieren 92"/>
          <p:cNvGrpSpPr>
            <a:grpSpLocks noChangeAspect="1"/>
          </p:cNvGrpSpPr>
          <p:nvPr/>
        </p:nvGrpSpPr>
        <p:grpSpPr>
          <a:xfrm>
            <a:off x="5006325" y="2016000"/>
            <a:ext cx="800099" cy="704504"/>
            <a:chOff x="1258104" y="2125804"/>
            <a:chExt cx="1142998" cy="1006434"/>
          </a:xfrm>
        </p:grpSpPr>
        <p:sp>
          <p:nvSpPr>
            <p:cNvPr id="94" name="Rechteck 93"/>
            <p:cNvSpPr/>
            <p:nvPr/>
          </p:nvSpPr>
          <p:spPr>
            <a:xfrm rot="5400000">
              <a:off x="1620054" y="20589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Rechteck 94"/>
            <p:cNvSpPr/>
            <p:nvPr/>
          </p:nvSpPr>
          <p:spPr>
            <a:xfrm rot="10800000">
              <a:off x="154766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" name="Rechteck 95"/>
            <p:cNvSpPr/>
            <p:nvPr/>
          </p:nvSpPr>
          <p:spPr>
            <a:xfrm rot="10800000">
              <a:off x="183341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Rechteck 96"/>
            <p:cNvSpPr/>
            <p:nvPr/>
          </p:nvSpPr>
          <p:spPr>
            <a:xfrm rot="10800000">
              <a:off x="212297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Rechteck 97"/>
            <p:cNvSpPr/>
            <p:nvPr/>
          </p:nvSpPr>
          <p:spPr>
            <a:xfrm rot="5400000">
              <a:off x="2052870" y="20566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Rechteck 98"/>
            <p:cNvSpPr/>
            <p:nvPr/>
          </p:nvSpPr>
          <p:spPr>
            <a:xfrm rot="5400000">
              <a:off x="1620054" y="27828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Rechteck 99"/>
            <p:cNvSpPr/>
            <p:nvPr/>
          </p:nvSpPr>
          <p:spPr>
            <a:xfrm rot="5400000">
              <a:off x="2052870" y="27847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Rechteck 100"/>
            <p:cNvSpPr/>
            <p:nvPr/>
          </p:nvSpPr>
          <p:spPr>
            <a:xfrm rot="10800000">
              <a:off x="1258104" y="2127518"/>
              <a:ext cx="278128" cy="1004720"/>
            </a:xfrm>
            <a:prstGeom prst="rect">
              <a:avLst/>
            </a:prstGeom>
            <a:gradFill flip="none" rotWithShape="1">
              <a:gsLst>
                <a:gs pos="77000">
                  <a:schemeClr val="tx1"/>
                </a:gs>
                <a:gs pos="33000">
                  <a:schemeClr val="tx1"/>
                </a:gs>
                <a:gs pos="56000">
                  <a:schemeClr val="tx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02" name="Gruppieren 101"/>
          <p:cNvGrpSpPr>
            <a:grpSpLocks noChangeAspect="1"/>
          </p:cNvGrpSpPr>
          <p:nvPr/>
        </p:nvGrpSpPr>
        <p:grpSpPr>
          <a:xfrm>
            <a:off x="5832321" y="2016000"/>
            <a:ext cx="800099" cy="704504"/>
            <a:chOff x="1258104" y="2125804"/>
            <a:chExt cx="1142998" cy="1006434"/>
          </a:xfrm>
        </p:grpSpPr>
        <p:sp>
          <p:nvSpPr>
            <p:cNvPr id="103" name="Rechteck 102"/>
            <p:cNvSpPr/>
            <p:nvPr/>
          </p:nvSpPr>
          <p:spPr>
            <a:xfrm rot="5400000">
              <a:off x="1620054" y="20589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Rechteck 103"/>
            <p:cNvSpPr/>
            <p:nvPr/>
          </p:nvSpPr>
          <p:spPr>
            <a:xfrm rot="10800000">
              <a:off x="154766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" name="Rechteck 104"/>
            <p:cNvSpPr/>
            <p:nvPr/>
          </p:nvSpPr>
          <p:spPr>
            <a:xfrm rot="10800000">
              <a:off x="183341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Rechteck 105"/>
            <p:cNvSpPr/>
            <p:nvPr/>
          </p:nvSpPr>
          <p:spPr>
            <a:xfrm rot="10800000">
              <a:off x="212297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" name="Rechteck 106"/>
            <p:cNvSpPr/>
            <p:nvPr/>
          </p:nvSpPr>
          <p:spPr>
            <a:xfrm rot="5400000">
              <a:off x="2052870" y="20566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" name="Rechteck 107"/>
            <p:cNvSpPr/>
            <p:nvPr/>
          </p:nvSpPr>
          <p:spPr>
            <a:xfrm rot="5400000">
              <a:off x="1620054" y="27828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" name="Rechteck 108"/>
            <p:cNvSpPr/>
            <p:nvPr/>
          </p:nvSpPr>
          <p:spPr>
            <a:xfrm rot="5400000">
              <a:off x="2052870" y="27847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" name="Rechteck 109"/>
            <p:cNvSpPr/>
            <p:nvPr/>
          </p:nvSpPr>
          <p:spPr>
            <a:xfrm rot="10800000">
              <a:off x="1258104" y="2127518"/>
              <a:ext cx="278128" cy="1004720"/>
            </a:xfrm>
            <a:prstGeom prst="rect">
              <a:avLst/>
            </a:prstGeom>
            <a:gradFill flip="none" rotWithShape="1">
              <a:gsLst>
                <a:gs pos="77000">
                  <a:schemeClr val="tx1"/>
                </a:gs>
                <a:gs pos="33000">
                  <a:schemeClr val="tx1"/>
                </a:gs>
                <a:gs pos="56000">
                  <a:schemeClr val="tx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11" name="Gruppieren 110"/>
          <p:cNvGrpSpPr>
            <a:grpSpLocks noChangeAspect="1"/>
          </p:cNvGrpSpPr>
          <p:nvPr/>
        </p:nvGrpSpPr>
        <p:grpSpPr>
          <a:xfrm>
            <a:off x="6652221" y="2016000"/>
            <a:ext cx="800099" cy="704504"/>
            <a:chOff x="1258104" y="2125804"/>
            <a:chExt cx="1142998" cy="1006434"/>
          </a:xfrm>
        </p:grpSpPr>
        <p:sp>
          <p:nvSpPr>
            <p:cNvPr id="112" name="Rechteck 111"/>
            <p:cNvSpPr/>
            <p:nvPr/>
          </p:nvSpPr>
          <p:spPr>
            <a:xfrm rot="5400000">
              <a:off x="1620054" y="20589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Rechteck 112"/>
            <p:cNvSpPr/>
            <p:nvPr/>
          </p:nvSpPr>
          <p:spPr>
            <a:xfrm rot="10800000">
              <a:off x="154766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" name="Rechteck 113"/>
            <p:cNvSpPr/>
            <p:nvPr/>
          </p:nvSpPr>
          <p:spPr>
            <a:xfrm rot="10800000">
              <a:off x="183341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" name="Rechteck 114"/>
            <p:cNvSpPr/>
            <p:nvPr/>
          </p:nvSpPr>
          <p:spPr>
            <a:xfrm rot="10800000">
              <a:off x="2122974" y="242088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" name="Rechteck 115"/>
            <p:cNvSpPr/>
            <p:nvPr/>
          </p:nvSpPr>
          <p:spPr>
            <a:xfrm rot="5400000">
              <a:off x="2052870" y="2056652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" name="Rechteck 116"/>
            <p:cNvSpPr/>
            <p:nvPr/>
          </p:nvSpPr>
          <p:spPr>
            <a:xfrm rot="5400000">
              <a:off x="1620054" y="2782838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" name="Rechteck 117"/>
            <p:cNvSpPr/>
            <p:nvPr/>
          </p:nvSpPr>
          <p:spPr>
            <a:xfrm rot="5400000">
              <a:off x="2052870" y="2784743"/>
              <a:ext cx="278128" cy="416432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" name="Rechteck 118"/>
            <p:cNvSpPr/>
            <p:nvPr/>
          </p:nvSpPr>
          <p:spPr>
            <a:xfrm rot="10800000">
              <a:off x="1258104" y="2127518"/>
              <a:ext cx="278128" cy="1004720"/>
            </a:xfrm>
            <a:prstGeom prst="rect">
              <a:avLst/>
            </a:prstGeom>
            <a:gradFill flip="none" rotWithShape="1">
              <a:gsLst>
                <a:gs pos="77000">
                  <a:schemeClr val="tx1"/>
                </a:gs>
                <a:gs pos="33000">
                  <a:schemeClr val="tx1"/>
                </a:gs>
                <a:gs pos="56000">
                  <a:schemeClr val="tx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0" name="Textfeld 119"/>
          <p:cNvSpPr txBox="1"/>
          <p:nvPr/>
        </p:nvSpPr>
        <p:spPr>
          <a:xfrm>
            <a:off x="3779912" y="5301208"/>
            <a:ext cx="1034257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  265 </a:t>
            </a:r>
            <a:r>
              <a:rPr lang="de-DE" sz="1400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· </a:t>
            </a:r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55</a:t>
            </a:r>
          </a:p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13 250</a:t>
            </a:r>
          </a:p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+   1 325</a:t>
            </a:r>
          </a:p>
          <a:p>
            <a:pPr algn="r"/>
            <a:r>
              <a:rPr lang="de-DE" sz="1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14 575</a:t>
            </a:r>
            <a:endParaRPr lang="de-DE" sz="1400" b="1" u="sng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5076056" y="5311368"/>
            <a:ext cx="98456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  3 575 </a:t>
            </a:r>
            <a:r>
              <a:rPr lang="de-DE" sz="1400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· </a:t>
            </a:r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6</a:t>
            </a:r>
          </a:p>
          <a:p>
            <a:pPr algn="r"/>
            <a:r>
              <a:rPr lang="de-DE" sz="1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21 450</a:t>
            </a:r>
            <a:endParaRPr lang="de-DE" sz="1400" b="1" u="sng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6241606" y="5321528"/>
            <a:ext cx="1282722" cy="7386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145,75 €</a:t>
            </a:r>
          </a:p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+   214,50 €</a:t>
            </a:r>
          </a:p>
          <a:p>
            <a:pPr algn="r"/>
            <a:r>
              <a:rPr lang="de-DE" sz="1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360,25 €</a:t>
            </a:r>
            <a:endParaRPr lang="de-DE" sz="1400" b="1" u="sng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3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0" grpId="0" animBg="1"/>
      <p:bldP spid="1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 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6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Flächeninhalte geradlinig 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begrenzter Figuren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9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6.1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129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 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7"/>
            <a:ext cx="7380000" cy="1301878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Übertrage die beiden Zeichnungen in dein Heft.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Begründe, dass die getönten Flächen gleichen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Flächeninhalt besitzen, und gib seine Größe an.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258639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313" y="980728"/>
            <a:ext cx="281501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251520" y="4985881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Jeweils vier rechtwinklige Dreiecke ergänzen die linke und die rechte Figur zu einem deckungsgleichen Quadrat.</a:t>
            </a:r>
          </a:p>
          <a:p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Der Flächeninhalt des violetten Quadrats rechts ist also ebenso groß wie die Summe der Flächeninhalte der beiden roten Quadrate in der linken Figur.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326930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A</a:t>
            </a:r>
            <a:r>
              <a:rPr lang="pt-BR" sz="1600" baseline="-25000" dirty="0" smtClean="0">
                <a:solidFill>
                  <a:schemeClr val="bg1"/>
                </a:solidFill>
                <a:latin typeface="Helvetica" pitchFamily="34" charset="0"/>
              </a:rPr>
              <a:t>rot</a:t>
            </a:r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 = A</a:t>
            </a:r>
            <a:r>
              <a:rPr lang="pt-BR" sz="1600" baseline="-25000" dirty="0" smtClean="0">
                <a:solidFill>
                  <a:schemeClr val="bg1"/>
                </a:solidFill>
                <a:latin typeface="Helvetica" pitchFamily="34" charset="0"/>
              </a:rPr>
              <a:t>blau</a:t>
            </a:r>
            <a:r>
              <a:rPr lang="pt-BR" sz="1600" baseline="300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=</a:t>
            </a:r>
            <a:endParaRPr lang="pt-BR" sz="1600" baseline="300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(1,5 cm)</a:t>
            </a:r>
            <a:r>
              <a:rPr lang="pt-BR" sz="1600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 + (2 cm)</a:t>
            </a:r>
            <a:r>
              <a:rPr lang="pt-BR" sz="1600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 =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2,25 cm² + 4 cm²</a:t>
            </a:r>
            <a:r>
              <a:rPr lang="pt-BR" sz="1600" baseline="300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= </a:t>
            </a:r>
          </a:p>
          <a:p>
            <a:r>
              <a:rPr lang="pt-BR" sz="1600" b="1" dirty="0" smtClean="0">
                <a:solidFill>
                  <a:schemeClr val="bg1"/>
                </a:solidFill>
                <a:latin typeface="Helvetica" pitchFamily="34" charset="0"/>
              </a:rPr>
              <a:t>6,25 cm²</a:t>
            </a:r>
            <a:endParaRPr lang="pt-BR" sz="1600" b="1" baseline="300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pt-BR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de-DE" sz="1600" i="1" dirty="0" smtClean="0">
                <a:solidFill>
                  <a:schemeClr val="bg1"/>
                </a:solidFill>
                <a:latin typeface="Helvetica" pitchFamily="34" charset="0"/>
              </a:rPr>
              <a:t>Zusatz: Jede Seite des violetten Quadrats in der rechten Figur ist 2,5 cm lang.</a:t>
            </a:r>
            <a:endParaRPr lang="de-DE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5"/>
            <a:ext cx="5191279" cy="19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winkliges Dreieck 16"/>
          <p:cNvSpPr/>
          <p:nvPr/>
        </p:nvSpPr>
        <p:spPr>
          <a:xfrm>
            <a:off x="3754120" y="3356992"/>
            <a:ext cx="772160" cy="1047368"/>
          </a:xfrm>
          <a:prstGeom prst="rtTriangl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winkliges Dreieck 23"/>
          <p:cNvSpPr/>
          <p:nvPr/>
        </p:nvSpPr>
        <p:spPr>
          <a:xfrm rot="5400000">
            <a:off x="2838192" y="2447424"/>
            <a:ext cx="772160" cy="1047368"/>
          </a:xfrm>
          <a:prstGeom prst="rtTriangl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winkliges Dreieck 24"/>
          <p:cNvSpPr/>
          <p:nvPr/>
        </p:nvSpPr>
        <p:spPr>
          <a:xfrm rot="10800000">
            <a:off x="3756496" y="3370952"/>
            <a:ext cx="772160" cy="1047368"/>
          </a:xfrm>
          <a:prstGeom prst="rtTriangl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winkliges Dreieck 25"/>
          <p:cNvSpPr/>
          <p:nvPr/>
        </p:nvSpPr>
        <p:spPr>
          <a:xfrm rot="16200000">
            <a:off x="2822520" y="2458328"/>
            <a:ext cx="772160" cy="1047368"/>
          </a:xfrm>
          <a:prstGeom prst="rtTriangl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winkliges Dreieck 26"/>
          <p:cNvSpPr/>
          <p:nvPr/>
        </p:nvSpPr>
        <p:spPr>
          <a:xfrm>
            <a:off x="5342384" y="3371860"/>
            <a:ext cx="772160" cy="1047368"/>
          </a:xfrm>
          <a:prstGeom prst="rtTriangle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winkliges Dreieck 27"/>
          <p:cNvSpPr/>
          <p:nvPr/>
        </p:nvSpPr>
        <p:spPr>
          <a:xfrm rot="5400000">
            <a:off x="5484480" y="2451988"/>
            <a:ext cx="772160" cy="1047368"/>
          </a:xfrm>
          <a:prstGeom prst="rtTriangle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winkliges Dreieck 28"/>
          <p:cNvSpPr/>
          <p:nvPr/>
        </p:nvSpPr>
        <p:spPr>
          <a:xfrm rot="10800000">
            <a:off x="6390992" y="2584956"/>
            <a:ext cx="772160" cy="1047368"/>
          </a:xfrm>
          <a:prstGeom prst="rtTriangle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winkliges Dreieck 29"/>
          <p:cNvSpPr/>
          <p:nvPr/>
        </p:nvSpPr>
        <p:spPr>
          <a:xfrm rot="16200000">
            <a:off x="6239192" y="3512552"/>
            <a:ext cx="772160" cy="1047368"/>
          </a:xfrm>
          <a:prstGeom prst="rtTriangle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6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6.1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129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 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7"/>
            <a:ext cx="7380000" cy="1301878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Übertrage die beiden Zeichnungen in dein Heft.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Begründe, dass die getönten Flächen gleichen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Flächeninhalt besitzen, und gib seine Größe an.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258639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313" y="980728"/>
            <a:ext cx="281501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251520" y="3269302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Zweite Möglichkeit:</a:t>
            </a:r>
            <a:endParaRPr lang="de-DE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5"/>
            <a:ext cx="5191279" cy="19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/>
          <p:cNvSpPr/>
          <p:nvPr/>
        </p:nvSpPr>
        <p:spPr>
          <a:xfrm>
            <a:off x="2699792" y="3356992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2963208" y="3356992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3226624" y="3356992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490040" y="3356992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2699792" y="3627368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963208" y="3627368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3226624" y="3627368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3490040" y="3627368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2699792" y="3892664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2963208" y="3892664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3226624" y="3892664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3490040" y="3892664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2699792" y="4147800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2963208" y="4147800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3226624" y="4147800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3490040" y="4147800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3756536" y="2580640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>
            <a:off x="4019952" y="2580640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4283368" y="2580640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3756536" y="2845936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4019952" y="2845936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4283368" y="2845936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756536" y="3101072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4019952" y="3101072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4283368" y="3101072"/>
            <a:ext cx="261848" cy="26504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 rot="19378204">
            <a:off x="5381397" y="3252912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hteck 56"/>
          <p:cNvSpPr/>
          <p:nvPr/>
        </p:nvSpPr>
        <p:spPr>
          <a:xfrm rot="19378204">
            <a:off x="5541190" y="3467036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/>
          <p:cNvSpPr/>
          <p:nvPr/>
        </p:nvSpPr>
        <p:spPr>
          <a:xfrm rot="19378204">
            <a:off x="5702345" y="3673788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hteck 63"/>
          <p:cNvSpPr/>
          <p:nvPr/>
        </p:nvSpPr>
        <p:spPr>
          <a:xfrm rot="19378204">
            <a:off x="5862366" y="3888159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 rot="19378204">
            <a:off x="6021496" y="4091485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/>
          <p:cNvSpPr/>
          <p:nvPr/>
        </p:nvSpPr>
        <p:spPr>
          <a:xfrm rot="19378204">
            <a:off x="5591225" y="3091508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 rot="19378204">
            <a:off x="5751018" y="3305632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 rot="19378204">
            <a:off x="5912173" y="3512384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Rechteck 74"/>
          <p:cNvSpPr/>
          <p:nvPr/>
        </p:nvSpPr>
        <p:spPr>
          <a:xfrm rot="19378204">
            <a:off x="6072194" y="3726755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hteck 75"/>
          <p:cNvSpPr/>
          <p:nvPr/>
        </p:nvSpPr>
        <p:spPr>
          <a:xfrm rot="19378204">
            <a:off x="6231324" y="3930081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7" name="Rechteck 76"/>
          <p:cNvSpPr/>
          <p:nvPr/>
        </p:nvSpPr>
        <p:spPr>
          <a:xfrm rot="19378204">
            <a:off x="5801053" y="2930104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hteck 77"/>
          <p:cNvSpPr/>
          <p:nvPr/>
        </p:nvSpPr>
        <p:spPr>
          <a:xfrm rot="19378204">
            <a:off x="5960846" y="3144228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9" name="Rechteck 78"/>
          <p:cNvSpPr/>
          <p:nvPr/>
        </p:nvSpPr>
        <p:spPr>
          <a:xfrm rot="19378204">
            <a:off x="6122001" y="3350980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hteck 79"/>
          <p:cNvSpPr/>
          <p:nvPr/>
        </p:nvSpPr>
        <p:spPr>
          <a:xfrm rot="19378204">
            <a:off x="6282022" y="3565351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hteck 80"/>
          <p:cNvSpPr/>
          <p:nvPr/>
        </p:nvSpPr>
        <p:spPr>
          <a:xfrm rot="19378204">
            <a:off x="6441152" y="3768677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2" name="Rechteck 81"/>
          <p:cNvSpPr/>
          <p:nvPr/>
        </p:nvSpPr>
        <p:spPr>
          <a:xfrm rot="19378204">
            <a:off x="6013421" y="2771240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3" name="Rechteck 82"/>
          <p:cNvSpPr/>
          <p:nvPr/>
        </p:nvSpPr>
        <p:spPr>
          <a:xfrm rot="19378204">
            <a:off x="6173214" y="2985364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hteck 83"/>
          <p:cNvSpPr/>
          <p:nvPr/>
        </p:nvSpPr>
        <p:spPr>
          <a:xfrm rot="19378204">
            <a:off x="6334369" y="3192116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5" name="Rechteck 84"/>
          <p:cNvSpPr/>
          <p:nvPr/>
        </p:nvSpPr>
        <p:spPr>
          <a:xfrm rot="19378204">
            <a:off x="6494390" y="3406487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Rechteck 85"/>
          <p:cNvSpPr/>
          <p:nvPr/>
        </p:nvSpPr>
        <p:spPr>
          <a:xfrm rot="19378204">
            <a:off x="6653520" y="3609813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 rot="19378204">
            <a:off x="6225789" y="2612376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 rot="19378204">
            <a:off x="6385582" y="2826500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 rot="19378204">
            <a:off x="6546737" y="3033252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 rot="19378204">
            <a:off x="6706758" y="3247623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 rot="19378204">
            <a:off x="6865888" y="3450949"/>
            <a:ext cx="261848" cy="265048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2" name="Rechteck 91"/>
          <p:cNvSpPr/>
          <p:nvPr/>
        </p:nvSpPr>
        <p:spPr>
          <a:xfrm>
            <a:off x="251520" y="4985881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Beide Figuren kann man in jeweils 25 kleine, deckungsgleiche Quadrate zerlegen. somit haben beide Figuren den gleichen Flächeninhalt.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4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3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79512" y="902986"/>
            <a:ext cx="7380000" cy="202195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Zeichne jeweils einen Stab der Breite 0,6 cm in dein Heft und markiere ihn dann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dort entsprechend der Angabe.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Auf einem Stab der Länge 5 cm ist eine Hälfte grün angemalt.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Auf einem Stab der Länge 6 cm ist ein Drittel blau angemalt.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Auf einem Stab der Länge 4 cm ist ein Achtel rot angemalt.</a:t>
            </a:r>
          </a:p>
          <a:p>
            <a:pPr marL="358775" indent="-35877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Auf einem Stab der Länge 14 cm ist ein Siebtel gelb angemalt.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54800" y="145430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54800" y="1784023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54800" y="210637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54800" y="2414127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9512" y="309044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300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003300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36" y="3429000"/>
            <a:ext cx="7380000" cy="29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hteck 26"/>
          <p:cNvSpPr/>
          <p:nvPr/>
        </p:nvSpPr>
        <p:spPr>
          <a:xfrm>
            <a:off x="370840" y="3566160"/>
            <a:ext cx="1264920" cy="2880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373380" y="4327148"/>
            <a:ext cx="1013460" cy="280412"/>
          </a:xfrm>
          <a:prstGeom prst="rect">
            <a:avLst/>
          </a:prstGeom>
          <a:solidFill>
            <a:srgbClr val="00B0F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9" name="Gerade Verbindung 28"/>
          <p:cNvCxnSpPr/>
          <p:nvPr/>
        </p:nvCxnSpPr>
        <p:spPr>
          <a:xfrm>
            <a:off x="2392680" y="4140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629832" y="3429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1381760" y="4140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874072" y="4932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120452" y="4932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1382072" y="4932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1628452" y="4932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1882452" y="4932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2133912" y="4932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370840" y="5089148"/>
            <a:ext cx="259080" cy="280412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9" name="Gerade Verbindung 38"/>
          <p:cNvCxnSpPr/>
          <p:nvPr/>
        </p:nvCxnSpPr>
        <p:spPr>
          <a:xfrm>
            <a:off x="624304" y="4932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2389920" y="5688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3405512" y="5688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4415416" y="5688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5426464" y="5688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6444000" y="5688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74976" y="5850794"/>
            <a:ext cx="1006784" cy="280412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6" name="Gerade Verbindung 45"/>
          <p:cNvCxnSpPr/>
          <p:nvPr/>
        </p:nvCxnSpPr>
        <p:spPr>
          <a:xfrm>
            <a:off x="1376288" y="5688000"/>
            <a:ext cx="0" cy="64807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6"/>
          <p:cNvGraphicFramePr>
            <a:graphicFrameLocks noChangeAspect="1"/>
          </p:cNvGraphicFramePr>
          <p:nvPr/>
        </p:nvGraphicFramePr>
        <p:xfrm>
          <a:off x="3643516" y="3416618"/>
          <a:ext cx="6096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Formel" r:id="rId6" imgW="406224" imgH="507780" progId="Equation.3">
                  <p:embed/>
                </p:oleObj>
              </mc:Choice>
              <mc:Fallback>
                <p:oleObj name="Formel" r:id="rId6" imgW="406224" imgH="50778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516" y="3416618"/>
                        <a:ext cx="609600" cy="758825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4413498" y="3874135"/>
          <a:ext cx="5905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Formel" r:id="rId8" imgW="393529" imgH="507780" progId="Equation.3">
                  <p:embed/>
                </p:oleObj>
              </mc:Choice>
              <mc:Fallback>
                <p:oleObj name="Formel" r:id="rId8" imgW="393529" imgH="50778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498" y="3874135"/>
                        <a:ext cx="590550" cy="75882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5182726" y="4371340"/>
          <a:ext cx="5905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Formel" r:id="rId10" imgW="393529" imgH="507780" progId="Equation.3">
                  <p:embed/>
                </p:oleObj>
              </mc:Choice>
              <mc:Fallback>
                <p:oleObj name="Formel" r:id="rId10" imgW="393529" imgH="50778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726" y="4371340"/>
                        <a:ext cx="590550" cy="7588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6"/>
          <p:cNvGraphicFramePr>
            <a:graphicFrameLocks noChangeAspect="1"/>
          </p:cNvGraphicFramePr>
          <p:nvPr/>
        </p:nvGraphicFramePr>
        <p:xfrm>
          <a:off x="5917292" y="4882198"/>
          <a:ext cx="5905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Formel" r:id="rId12" imgW="393529" imgH="507780" progId="Equation.3">
                  <p:embed/>
                </p:oleObj>
              </mc:Choice>
              <mc:Fallback>
                <p:oleObj name="Formel" r:id="rId12" imgW="393529" imgH="507780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92" y="4882198"/>
                        <a:ext cx="590550" cy="758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27" grpId="0" animBg="1"/>
      <p:bldP spid="28" grpId="0" animBg="1"/>
      <p:bldP spid="38" grpId="0" animBg="1"/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82" y="1052736"/>
            <a:ext cx="7272000" cy="19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6.4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139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 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79512" y="3356992"/>
            <a:ext cx="41764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79512" y="902986"/>
            <a:ext cx="7380000" cy="2165974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Berechne bei jedem der vier Trapeze den Flächeninhalt.</a:t>
            </a:r>
          </a:p>
        </p:txBody>
      </p:sp>
      <p:sp>
        <p:nvSpPr>
          <p:cNvPr id="13" name="Rechteck 12"/>
          <p:cNvSpPr/>
          <p:nvPr/>
        </p:nvSpPr>
        <p:spPr>
          <a:xfrm>
            <a:off x="179512" y="3356992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9875"/>
            <a:r>
              <a:rPr lang="it-IT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			</a:t>
            </a:r>
            <a:r>
              <a:rPr lang="it-IT" sz="16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it-IT" sz="1600" b="1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Trapez  </a:t>
            </a:r>
            <a:r>
              <a:rPr lang="it-IT" sz="16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=  ( a + c ) : 2</a:t>
            </a:r>
            <a:r>
              <a:rPr lang="fi-FI" sz="16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·</a:t>
            </a:r>
            <a:r>
              <a:rPr lang="it-IT" sz="16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h</a:t>
            </a:r>
          </a:p>
          <a:p>
            <a:pPr defTabSz="269875"/>
            <a:endParaRPr lang="it-IT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defTabSz="269875"/>
            <a:endParaRPr lang="it-IT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defTabSz="269875"/>
            <a:r>
              <a:rPr lang="it-IT" sz="1600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it-IT" sz="1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	= (2,8 cm + 4,2 cm) : 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· 3,5 cm </a:t>
            </a:r>
          </a:p>
          <a:p>
            <a:pPr defTabSz="269875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7</a:t>
            </a:r>
            <a:r>
              <a:rPr lang="it-IT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cm : 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· 3,5 cm</a:t>
            </a:r>
          </a:p>
          <a:p>
            <a:pPr defTabSz="269875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3,5 cm · 3,5 cm</a:t>
            </a:r>
          </a:p>
          <a:p>
            <a:pPr defTabSz="269875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</a:t>
            </a:r>
            <a:r>
              <a:rPr lang="fi-FI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12,25 cm</a:t>
            </a:r>
            <a:r>
              <a:rPr lang="fi-FI" sz="1600" b="1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</a:t>
            </a:r>
          </a:p>
          <a:p>
            <a:pPr defTabSz="269875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defTabSz="269875"/>
            <a:r>
              <a:rPr lang="fi-FI" sz="1600" b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fi-FI" sz="1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(2,2 cm + 3,8 cm) :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· 2,1 cm </a:t>
            </a:r>
          </a:p>
          <a:p>
            <a:pPr defTabSz="2698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= 6 cm :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· 2,1 cm </a:t>
            </a:r>
          </a:p>
          <a:p>
            <a:pPr defTabSz="2698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3 cm · 2,1 cm </a:t>
            </a:r>
          </a:p>
          <a:p>
            <a:pPr defTabSz="2698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6,3 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</a:t>
            </a:r>
          </a:p>
        </p:txBody>
      </p:sp>
      <p:sp>
        <p:nvSpPr>
          <p:cNvPr id="14" name="Rechteck 13"/>
          <p:cNvSpPr/>
          <p:nvPr/>
        </p:nvSpPr>
        <p:spPr>
          <a:xfrm>
            <a:off x="3851920" y="3356992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5600"/>
            <a:r>
              <a:rPr lang="fi-FI" sz="1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fi-FI" sz="1600" b="1" baseline="-25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fi-FI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= (6,5 cm + 3,5 cm) : 2 · 4,0 cm </a:t>
            </a:r>
          </a:p>
          <a:p>
            <a:pPr defTabSz="355600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10 cm : 2 · 4,0 cm </a:t>
            </a:r>
          </a:p>
          <a:p>
            <a:pPr defTabSz="355600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5 cm · 4,0 cm </a:t>
            </a:r>
          </a:p>
          <a:p>
            <a:pPr defTabSz="355600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</a:t>
            </a:r>
            <a:r>
              <a:rPr lang="fi-FI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20 cm</a:t>
            </a:r>
            <a:r>
              <a:rPr lang="fi-FI" sz="1600" b="1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</a:t>
            </a:r>
          </a:p>
          <a:p>
            <a:pPr defTabSz="355600"/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defTabSz="355600"/>
            <a:r>
              <a:rPr lang="fi-FI" sz="1600" b="1" dirty="0" smtClean="0">
                <a:solidFill>
                  <a:srgbClr val="FF0066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fi-FI" sz="1600" b="1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fi-FI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= (45 mm + 25 mm) :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· 45 mm </a:t>
            </a:r>
          </a:p>
          <a:p>
            <a:pPr defTabSz="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= 70 mm :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· 45 mm</a:t>
            </a:r>
          </a:p>
          <a:p>
            <a:pPr defTabSz="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= 35 mm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· 45 mm </a:t>
            </a:r>
          </a:p>
          <a:p>
            <a:pPr defTabSz="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1 575 mm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</a:t>
            </a:r>
          </a:p>
          <a:p>
            <a:pPr defTabSz="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=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15,75 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</a:t>
            </a:r>
            <a:endParaRPr lang="de-DE" sz="1600" b="1" baseline="30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91272" y="1433096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898432" y="1433096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342560" y="1433096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723240" y="1433096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882552" y="5499229"/>
            <a:ext cx="785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35</a:t>
            </a:r>
            <a:r>
              <a:rPr lang="de-DE" sz="1400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 ·</a:t>
            </a:r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 35</a:t>
            </a:r>
          </a:p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1 050</a:t>
            </a:r>
          </a:p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  +  175</a:t>
            </a:r>
          </a:p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1 225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84168" y="5496912"/>
            <a:ext cx="785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35</a:t>
            </a:r>
            <a:r>
              <a:rPr lang="de-DE" sz="1400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 ·</a:t>
            </a:r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 45</a:t>
            </a:r>
          </a:p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1 400</a:t>
            </a:r>
          </a:p>
          <a:p>
            <a:pPr algn="r"/>
            <a:r>
              <a:rPr lang="de-DE" sz="1400" u="sng" dirty="0" smtClean="0">
                <a:solidFill>
                  <a:schemeClr val="bg1"/>
                </a:solidFill>
                <a:latin typeface="Helvetica" pitchFamily="34" charset="0"/>
              </a:rPr>
              <a:t>  +  175</a:t>
            </a:r>
          </a:p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1 575</a:t>
            </a:r>
          </a:p>
        </p:txBody>
      </p:sp>
      <p:sp>
        <p:nvSpPr>
          <p:cNvPr id="27" name="Freihandform 26"/>
          <p:cNvSpPr/>
          <p:nvPr/>
        </p:nvSpPr>
        <p:spPr>
          <a:xfrm>
            <a:off x="408432" y="1487424"/>
            <a:ext cx="1231392" cy="1030224"/>
          </a:xfrm>
          <a:custGeom>
            <a:avLst/>
            <a:gdLst>
              <a:gd name="connsiteX0" fmla="*/ 0 w 1231392"/>
              <a:gd name="connsiteY0" fmla="*/ 1030224 h 1030224"/>
              <a:gd name="connsiteX1" fmla="*/ 1231392 w 1231392"/>
              <a:gd name="connsiteY1" fmla="*/ 1030224 h 1030224"/>
              <a:gd name="connsiteX2" fmla="*/ 1231392 w 1231392"/>
              <a:gd name="connsiteY2" fmla="*/ 6096 h 1030224"/>
              <a:gd name="connsiteX3" fmla="*/ 420624 w 1231392"/>
              <a:gd name="connsiteY3" fmla="*/ 0 h 1030224"/>
              <a:gd name="connsiteX4" fmla="*/ 0 w 1231392"/>
              <a:gd name="connsiteY4" fmla="*/ 1030224 h 10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392" h="1030224">
                <a:moveTo>
                  <a:pt x="0" y="1030224"/>
                </a:moveTo>
                <a:lnTo>
                  <a:pt x="1231392" y="1030224"/>
                </a:lnTo>
                <a:lnTo>
                  <a:pt x="1231392" y="6096"/>
                </a:lnTo>
                <a:lnTo>
                  <a:pt x="420624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Freihandform 27"/>
          <p:cNvSpPr/>
          <p:nvPr/>
        </p:nvSpPr>
        <p:spPr>
          <a:xfrm>
            <a:off x="2127504" y="1682496"/>
            <a:ext cx="1115568" cy="627888"/>
          </a:xfrm>
          <a:custGeom>
            <a:avLst/>
            <a:gdLst>
              <a:gd name="connsiteX0" fmla="*/ 225552 w 1115568"/>
              <a:gd name="connsiteY0" fmla="*/ 0 h 627888"/>
              <a:gd name="connsiteX1" fmla="*/ 877824 w 1115568"/>
              <a:gd name="connsiteY1" fmla="*/ 0 h 627888"/>
              <a:gd name="connsiteX2" fmla="*/ 1115568 w 1115568"/>
              <a:gd name="connsiteY2" fmla="*/ 627888 h 627888"/>
              <a:gd name="connsiteX3" fmla="*/ 0 w 1115568"/>
              <a:gd name="connsiteY3" fmla="*/ 621792 h 627888"/>
              <a:gd name="connsiteX4" fmla="*/ 225552 w 1115568"/>
              <a:gd name="connsiteY4" fmla="*/ 0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568" h="627888">
                <a:moveTo>
                  <a:pt x="225552" y="0"/>
                </a:moveTo>
                <a:lnTo>
                  <a:pt x="877824" y="0"/>
                </a:lnTo>
                <a:lnTo>
                  <a:pt x="1115568" y="627888"/>
                </a:lnTo>
                <a:lnTo>
                  <a:pt x="0" y="621792"/>
                </a:lnTo>
                <a:lnTo>
                  <a:pt x="225552" y="0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Freihandform 28"/>
          <p:cNvSpPr/>
          <p:nvPr/>
        </p:nvSpPr>
        <p:spPr>
          <a:xfrm>
            <a:off x="3621024" y="1359408"/>
            <a:ext cx="1908048" cy="1182624"/>
          </a:xfrm>
          <a:custGeom>
            <a:avLst/>
            <a:gdLst>
              <a:gd name="connsiteX0" fmla="*/ 0 w 1908048"/>
              <a:gd name="connsiteY0" fmla="*/ 0 h 1182624"/>
              <a:gd name="connsiteX1" fmla="*/ 1908048 w 1908048"/>
              <a:gd name="connsiteY1" fmla="*/ 6096 h 1182624"/>
              <a:gd name="connsiteX2" fmla="*/ 1469136 w 1908048"/>
              <a:gd name="connsiteY2" fmla="*/ 1176528 h 1182624"/>
              <a:gd name="connsiteX3" fmla="*/ 432816 w 1908048"/>
              <a:gd name="connsiteY3" fmla="*/ 1182624 h 1182624"/>
              <a:gd name="connsiteX4" fmla="*/ 0 w 1908048"/>
              <a:gd name="connsiteY4" fmla="*/ 0 h 1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48" h="1182624">
                <a:moveTo>
                  <a:pt x="0" y="0"/>
                </a:moveTo>
                <a:lnTo>
                  <a:pt x="1908048" y="6096"/>
                </a:lnTo>
                <a:lnTo>
                  <a:pt x="1469136" y="1176528"/>
                </a:lnTo>
                <a:lnTo>
                  <a:pt x="432816" y="1182624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Freihandform 29"/>
          <p:cNvSpPr/>
          <p:nvPr/>
        </p:nvSpPr>
        <p:spPr>
          <a:xfrm>
            <a:off x="6126480" y="1341120"/>
            <a:ext cx="1325880" cy="1325880"/>
          </a:xfrm>
          <a:custGeom>
            <a:avLst/>
            <a:gdLst>
              <a:gd name="connsiteX0" fmla="*/ 0 w 1325880"/>
              <a:gd name="connsiteY0" fmla="*/ 0 h 1325880"/>
              <a:gd name="connsiteX1" fmla="*/ 1325880 w 1325880"/>
              <a:gd name="connsiteY1" fmla="*/ 7620 h 1325880"/>
              <a:gd name="connsiteX2" fmla="*/ 746760 w 1325880"/>
              <a:gd name="connsiteY2" fmla="*/ 1325880 h 1325880"/>
              <a:gd name="connsiteX3" fmla="*/ 7620 w 1325880"/>
              <a:gd name="connsiteY3" fmla="*/ 1325880 h 1325880"/>
              <a:gd name="connsiteX4" fmla="*/ 0 w 1325880"/>
              <a:gd name="connsiteY4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880" h="1325880">
                <a:moveTo>
                  <a:pt x="0" y="0"/>
                </a:moveTo>
                <a:lnTo>
                  <a:pt x="1325880" y="7620"/>
                </a:lnTo>
                <a:lnTo>
                  <a:pt x="746760" y="1325880"/>
                </a:lnTo>
                <a:lnTo>
                  <a:pt x="7620" y="1325880"/>
                </a:lnTo>
                <a:lnTo>
                  <a:pt x="0" y="0"/>
                </a:lnTo>
                <a:close/>
              </a:path>
            </a:pathLst>
          </a:cu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5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7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Körper und ihr Volumen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9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7.6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161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6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a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b – c 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2526014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Sophies Mutter bepflanzt vier Balkonkästen. Jeder der (quaderförmigen) Kästen ist innen 54 cm lang, 15 cm breit und 20 cm hoch und wird bis 5 cm unter den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Rand mit Erde gefüllt.</a:t>
            </a:r>
          </a:p>
          <a:p>
            <a:pPr marL="363538" indent="-363538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Berechne, wie viele 10-Liter-Säcke Blumenerde dazu nötig sind.</a:t>
            </a:r>
          </a:p>
          <a:p>
            <a:pPr marL="363538" indent="-363538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Ermittle die gesamten Kosten für Erde und Pflanzen, wenn in jeden Kasten</a:t>
            </a:r>
          </a:p>
          <a:p>
            <a:pPr marL="363538" indent="-363538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sechs Stiefmütterchen gepflanzt werden.</a:t>
            </a:r>
          </a:p>
          <a:p>
            <a:pPr marL="363538" indent="-363538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Veranschauliche anhand einer Zeichnung, wie du die sechs Stiefmütterchen</a:t>
            </a:r>
          </a:p>
          <a:p>
            <a:pPr marL="363538" indent="-363538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eines Kastens jeweils anordnen würdest. Trage in deine Zeichnung Maße ein und erkläre sie.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3594502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2284369" cy="264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251520" y="4005064"/>
            <a:ext cx="40324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fi-FI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</a:rPr>
              <a:t>V</a:t>
            </a:r>
            <a:r>
              <a:rPr lang="fi-FI" sz="1600" baseline="-25000" dirty="0" smtClean="0">
                <a:solidFill>
                  <a:schemeClr val="bg1"/>
                </a:solidFill>
                <a:latin typeface="Helvetica" pitchFamily="34" charset="0"/>
              </a:rPr>
              <a:t>vier Kästen</a:t>
            </a: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</a:rPr>
              <a:t> = </a:t>
            </a:r>
          </a:p>
          <a:p>
            <a:pPr marL="355600" indent="-355600">
              <a:spcBef>
                <a:spcPts val="600"/>
              </a:spcBef>
            </a:pP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</a:rPr>
              <a:t>	4 · [54 cm · 15 cm · (20 cm – 5 cm)] = </a:t>
            </a:r>
          </a:p>
          <a:p>
            <a:pPr marL="355600" indent="-355600">
              <a:spcBef>
                <a:spcPts val="600"/>
              </a:spcBef>
            </a:pP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</a:rPr>
              <a:t>	4 · [54 cm · 15 cm · 15 cm] =</a:t>
            </a:r>
          </a:p>
          <a:p>
            <a:pPr marL="355600" indent="-355600">
              <a:spcBef>
                <a:spcPts val="600"/>
              </a:spcBef>
            </a:pPr>
            <a:r>
              <a:rPr lang="fi-FI" sz="1600" dirty="0" smtClean="0">
                <a:solidFill>
                  <a:schemeClr val="bg1"/>
                </a:solidFill>
                <a:latin typeface="Helvetica" pitchFamily="34" charset="0"/>
              </a:rPr>
              <a:t>	4 · 12 150 cm</a:t>
            </a:r>
            <a:r>
              <a:rPr lang="fi-FI" sz="1600" baseline="30000" dirty="0" smtClean="0">
                <a:solidFill>
                  <a:schemeClr val="bg1"/>
                </a:solidFill>
                <a:latin typeface="Helvetica" pitchFamily="34" charset="0"/>
              </a:rPr>
              <a:t>3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=</a:t>
            </a:r>
          </a:p>
          <a:p>
            <a:pPr marL="355600" indent="-355600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48 600 cm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3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=</a:t>
            </a:r>
          </a:p>
          <a:p>
            <a:pPr marL="355600" indent="-355600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48,6 dm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3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=</a:t>
            </a:r>
          </a:p>
          <a:p>
            <a:pPr marL="355600" indent="-355600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48,6 </a:t>
            </a:r>
            <a:r>
              <a:rPr lang="de-DE" sz="1600" b="1" dirty="0" smtClean="0">
                <a:solidFill>
                  <a:schemeClr val="bg1"/>
                </a:solidFill>
                <a:latin typeface="Gigi" pitchFamily="82" charset="0"/>
              </a:rPr>
              <a:t>l</a:t>
            </a:r>
          </a:p>
        </p:txBody>
      </p:sp>
      <p:sp>
        <p:nvSpPr>
          <p:cNvPr id="14" name="Ellipse 13"/>
          <p:cNvSpPr/>
          <p:nvPr/>
        </p:nvSpPr>
        <p:spPr>
          <a:xfrm>
            <a:off x="165379" y="170028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771800" y="5301208"/>
            <a:ext cx="266429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40 </a:t>
            </a:r>
            <a:r>
              <a:rPr lang="de-DE" sz="1600" dirty="0" smtClean="0">
                <a:solidFill>
                  <a:schemeClr val="bg1"/>
                </a:solidFill>
                <a:latin typeface="Gigi" pitchFamily="82" charset="0"/>
              </a:rPr>
              <a:t>l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&lt;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48,6 </a:t>
            </a:r>
            <a:r>
              <a:rPr lang="de-DE" sz="1600" b="1" dirty="0" smtClean="0">
                <a:solidFill>
                  <a:schemeClr val="bg1"/>
                </a:solidFill>
                <a:latin typeface="Gigi" pitchFamily="82" charset="0"/>
              </a:rPr>
              <a:t>l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&lt; 50 </a:t>
            </a:r>
            <a:r>
              <a:rPr lang="de-DE" sz="1600" dirty="0" smtClean="0">
                <a:solidFill>
                  <a:schemeClr val="bg1"/>
                </a:solidFill>
                <a:latin typeface="Gigi" pitchFamily="82" charset="0"/>
              </a:rPr>
              <a:t>l</a:t>
            </a:r>
          </a:p>
          <a:p>
            <a:pPr marL="355600" indent="-355600"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Sie muss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fünf </a:t>
            </a:r>
          </a:p>
          <a:p>
            <a:pPr marL="355600" indent="-355600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10-</a:t>
            </a:r>
            <a:r>
              <a:rPr lang="de-DE" sz="1600" b="1" dirty="0" smtClean="0">
                <a:solidFill>
                  <a:schemeClr val="bg1"/>
                </a:solidFill>
                <a:latin typeface="Gigi" pitchFamily="82" charset="0"/>
              </a:rPr>
              <a:t>l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-Säcke kaufen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.</a:t>
            </a:r>
          </a:p>
        </p:txBody>
      </p:sp>
      <p:sp>
        <p:nvSpPr>
          <p:cNvPr id="25" name="Rechteck 24"/>
          <p:cNvSpPr/>
          <p:nvPr/>
        </p:nvSpPr>
        <p:spPr>
          <a:xfrm>
            <a:off x="4499992" y="3645024"/>
            <a:ext cx="84029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u="sng" dirty="0" smtClean="0">
                <a:solidFill>
                  <a:schemeClr val="bg1"/>
                </a:solidFill>
                <a:latin typeface="Helvetica" pitchFamily="34" charset="0"/>
              </a:rPr>
              <a:t>54 · 225</a:t>
            </a: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Helvetica" pitchFamily="34" charset="0"/>
              </a:rPr>
              <a:t>10 800</a:t>
            </a: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Helvetica" pitchFamily="34" charset="0"/>
              </a:rPr>
              <a:t>1 080</a:t>
            </a: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pt-BR" sz="1400" u="sng" dirty="0" smtClean="0">
                <a:solidFill>
                  <a:schemeClr val="bg1"/>
                </a:solidFill>
                <a:latin typeface="Helvetica" pitchFamily="34" charset="0"/>
              </a:rPr>
              <a:t>+    270</a:t>
            </a: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Helvetica" pitchFamily="34" charset="0"/>
              </a:rPr>
              <a:t>12 150</a:t>
            </a:r>
            <a:endParaRPr lang="de-DE" sz="1400" dirty="0"/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4572000" y="4437112"/>
            <a:ext cx="1152128" cy="9361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7.6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161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6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b - c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1445894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3538" indent="-363538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Ermittle die gesamten Kosten für Erde und Pflanzen, wenn in jeden Kasten</a:t>
            </a:r>
          </a:p>
          <a:p>
            <a:pPr marL="363538" indent="-363538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sechs Stiefmütterchen gepflanzt werden.</a:t>
            </a:r>
          </a:p>
          <a:p>
            <a:pPr marL="363538" indent="-363538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Veranschauliche anhand einer Zeichnung, wie du die sechs Stiefmütterchen</a:t>
            </a:r>
          </a:p>
          <a:p>
            <a:pPr marL="363538" indent="-363538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eines Kastens jeweils anordnen würdest. Trage in deine Zeichnung Maße ein und erkläre sie.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249289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2284369" cy="264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259632" y="2492896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Stiefmütterchen: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24 · 85 cent =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20,40 €</a:t>
            </a:r>
          </a:p>
          <a:p>
            <a:pPr marL="355600" indent="-355600"/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Gesamtkosten: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20,40 € + 14,75 € =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	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35,15 €</a:t>
            </a:r>
          </a:p>
          <a:p>
            <a:pPr marL="355600" indent="-355600"/>
            <a:endParaRPr lang="de-DE" sz="16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55600" indent="-355600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z. B.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Abstand der Pflanzen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jeweils etwa (54 cm : 7</a:t>
            </a:r>
            <a:r>
              <a:rPr lang="de-DE" sz="1600" b="1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) 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8 cm</a:t>
            </a:r>
            <a:endParaRPr lang="de-DE" sz="16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5379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65379" y="148478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563888" y="2492896"/>
            <a:ext cx="1656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Blumenerde: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5 · 2,95 € =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14,75 €</a:t>
            </a:r>
          </a:p>
          <a:p>
            <a:pPr marL="355600" indent="-355600"/>
            <a:endParaRPr lang="de-DE" sz="1600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517449" y="2492896"/>
            <a:ext cx="9348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u="sng" dirty="0" smtClean="0">
                <a:solidFill>
                  <a:schemeClr val="bg1"/>
                </a:solidFill>
                <a:latin typeface="Helvetica" pitchFamily="34" charset="0"/>
              </a:rPr>
              <a:t>24 · 85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1 920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pt-BR" sz="1600" u="sng" dirty="0" smtClean="0">
                <a:solidFill>
                  <a:schemeClr val="bg1"/>
                </a:solidFill>
                <a:latin typeface="Helvetica" pitchFamily="34" charset="0"/>
              </a:rPr>
              <a:t>+    120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2 040</a:t>
            </a:r>
            <a:endParaRPr lang="de-DE" sz="1600" dirty="0"/>
          </a:p>
        </p:txBody>
      </p:sp>
      <p:sp>
        <p:nvSpPr>
          <p:cNvPr id="26" name="Rechteck 25"/>
          <p:cNvSpPr/>
          <p:nvPr/>
        </p:nvSpPr>
        <p:spPr>
          <a:xfrm>
            <a:off x="5591332" y="2492896"/>
            <a:ext cx="824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u="sng" dirty="0" smtClean="0">
                <a:solidFill>
                  <a:schemeClr val="bg1"/>
                </a:solidFill>
                <a:latin typeface="Helvetica" pitchFamily="34" charset="0"/>
              </a:rPr>
              <a:t>295 · 5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  <a:latin typeface="Helvetica" pitchFamily="34" charset="0"/>
              </a:rPr>
              <a:t>1 475</a:t>
            </a:r>
          </a:p>
        </p:txBody>
      </p:sp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37022"/>
            <a:ext cx="4860000" cy="800290"/>
          </a:xfrm>
          <a:prstGeom prst="rect">
            <a:avLst/>
          </a:prstGeom>
          <a:noFill/>
          <a:ln w="63500">
            <a:solidFill>
              <a:srgbClr val="325A2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77698"/>
            <a:ext cx="640568" cy="6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115616" y="5496024"/>
            <a:ext cx="640568" cy="6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907704" y="5494030"/>
            <a:ext cx="640568" cy="6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2755785" y="5492036"/>
            <a:ext cx="640568" cy="6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232" y="5490042"/>
            <a:ext cx="640568" cy="6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800000">
            <a:off x="4376296" y="5488048"/>
            <a:ext cx="640568" cy="6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hteck 32"/>
          <p:cNvSpPr/>
          <p:nvPr/>
        </p:nvSpPr>
        <p:spPr>
          <a:xfrm>
            <a:off x="5765656" y="5250408"/>
            <a:ext cx="1397144" cy="601752"/>
          </a:xfrm>
          <a:prstGeom prst="rect">
            <a:avLst/>
          </a:prstGeom>
          <a:noFill/>
          <a:ln w="25400" cmpd="thickThin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179512" y="5280888"/>
            <a:ext cx="57232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899592" y="5280888"/>
            <a:ext cx="57232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1691680" y="5280888"/>
            <a:ext cx="57232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2415496" y="5280888"/>
            <a:ext cx="57232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3203848" y="5280888"/>
            <a:ext cx="57232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3927664" y="5280888"/>
            <a:ext cx="57232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572000" y="5280888"/>
            <a:ext cx="57232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5" grpId="0"/>
      <p:bldP spid="26" grpId="0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 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8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Das Rechnen mit rationalen Zahlen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9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8.4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179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1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a – c 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d – f 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 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2598022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Berechne jeweils den Wert jeder der vier Differenzen.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3810253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9724" y="4365104"/>
            <a:ext cx="190056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96752"/>
            <a:ext cx="6552728" cy="222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5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8.4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179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1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>
                <a:solidFill>
                  <a:srgbClr val="FFC000"/>
                </a:solidFill>
                <a:latin typeface="Helvetica" pitchFamily="34" charset="0"/>
              </a:rPr>
              <a:t>a – c </a:t>
            </a:r>
          </a:p>
          <a:p>
            <a:pPr algn="r"/>
            <a:r>
              <a:rPr lang="de-DE" sz="1600" dirty="0">
                <a:latin typeface="Helvetica" pitchFamily="34" charset="0"/>
                <a:hlinkClick r:id="" action="ppaction://hlinkshowjump?jump=nextslide"/>
              </a:rPr>
              <a:t>d – f </a:t>
            </a:r>
            <a:endParaRPr lang="de-DE" sz="1600" dirty="0">
              <a:latin typeface="Helvetica" pitchFamily="34" charset="0"/>
            </a:endParaRPr>
          </a:p>
          <a:p>
            <a:pPr algn="r"/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 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79512" y="90872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9724" y="4365104"/>
            <a:ext cx="190056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188529" y="124561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2417"/>
              </p:ext>
            </p:extLst>
          </p:nvPr>
        </p:nvGraphicFramePr>
        <p:xfrm>
          <a:off x="256721" y="1234848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0" name="Formel" r:id="rId7" imgW="1752600" imgH="431800" progId="Equation.3">
                  <p:embed/>
                </p:oleObj>
              </mc:Choice>
              <mc:Fallback>
                <p:oleObj name="Formel" r:id="rId7" imgW="1752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21" y="1234848"/>
                        <a:ext cx="1752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580604"/>
              </p:ext>
            </p:extLst>
          </p:nvPr>
        </p:nvGraphicFramePr>
        <p:xfrm>
          <a:off x="2060972" y="1219200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1" name="Formel" r:id="rId9" imgW="1358900" imgH="457200" progId="Equation.3">
                  <p:embed/>
                </p:oleObj>
              </mc:Choice>
              <mc:Fallback>
                <p:oleObj name="Formel" r:id="rId9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72" y="1219200"/>
                        <a:ext cx="1358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0900"/>
              </p:ext>
            </p:extLst>
          </p:nvPr>
        </p:nvGraphicFramePr>
        <p:xfrm>
          <a:off x="3449712" y="1234848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2" name="Formel" r:id="rId11" imgW="330057" imgH="431613" progId="Equation.3">
                  <p:embed/>
                </p:oleObj>
              </mc:Choice>
              <mc:Fallback>
                <p:oleObj name="Formel" r:id="rId11" imgW="33005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712" y="1234848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80042"/>
              </p:ext>
            </p:extLst>
          </p:nvPr>
        </p:nvGraphicFramePr>
        <p:xfrm>
          <a:off x="653596" y="1809523"/>
          <a:ext cx="1371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3" name="Formel" r:id="rId13" imgW="1371600" imgH="431800" progId="Equation.3">
                  <p:embed/>
                </p:oleObj>
              </mc:Choice>
              <mc:Fallback>
                <p:oleObj name="Formel" r:id="rId1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96" y="1809523"/>
                        <a:ext cx="1371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83105"/>
              </p:ext>
            </p:extLst>
          </p:nvPr>
        </p:nvGraphicFramePr>
        <p:xfrm>
          <a:off x="2060972" y="1790700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4" name="Formel" r:id="rId15" imgW="1358900" imgH="457200" progId="Equation.3">
                  <p:embed/>
                </p:oleObj>
              </mc:Choice>
              <mc:Fallback>
                <p:oleObj name="Formel" r:id="rId15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72" y="1790700"/>
                        <a:ext cx="1358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70588"/>
              </p:ext>
            </p:extLst>
          </p:nvPr>
        </p:nvGraphicFramePr>
        <p:xfrm>
          <a:off x="3449712" y="1811110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5" name="Formel" r:id="rId17" imgW="330057" imgH="431613" progId="Equation.3">
                  <p:embed/>
                </p:oleObj>
              </mc:Choice>
              <mc:Fallback>
                <p:oleObj name="Formel" r:id="rId17" imgW="33005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712" y="1811110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662800"/>
              </p:ext>
            </p:extLst>
          </p:nvPr>
        </p:nvGraphicFramePr>
        <p:xfrm>
          <a:off x="653596" y="2385785"/>
          <a:ext cx="135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6" name="Formel" r:id="rId19" imgW="1358310" imgH="431613" progId="Equation.3">
                  <p:embed/>
                </p:oleObj>
              </mc:Choice>
              <mc:Fallback>
                <p:oleObj name="Formel" r:id="rId19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96" y="2385785"/>
                        <a:ext cx="1358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06702"/>
              </p:ext>
            </p:extLst>
          </p:nvPr>
        </p:nvGraphicFramePr>
        <p:xfrm>
          <a:off x="2060972" y="2362200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7" name="Formel" r:id="rId21" imgW="1358900" imgH="457200" progId="Equation.3">
                  <p:embed/>
                </p:oleObj>
              </mc:Choice>
              <mc:Fallback>
                <p:oleObj name="Formel" r:id="rId21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72" y="2362200"/>
                        <a:ext cx="1358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72559"/>
              </p:ext>
            </p:extLst>
          </p:nvPr>
        </p:nvGraphicFramePr>
        <p:xfrm>
          <a:off x="3419872" y="2387373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8" name="Formel" r:id="rId23" imgW="431613" imgH="431613" progId="Equation.3">
                  <p:embed/>
                </p:oleObj>
              </mc:Choice>
              <mc:Fallback>
                <p:oleObj name="Formel" r:id="rId23" imgW="4316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387373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131838"/>
              </p:ext>
            </p:extLst>
          </p:nvPr>
        </p:nvGraphicFramePr>
        <p:xfrm>
          <a:off x="653596" y="2962048"/>
          <a:ext cx="135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9" name="Formel" r:id="rId25" imgW="1358310" imgH="431613" progId="Equation.3">
                  <p:embed/>
                </p:oleObj>
              </mc:Choice>
              <mc:Fallback>
                <p:oleObj name="Formel" r:id="rId25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96" y="2962048"/>
                        <a:ext cx="1358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763379"/>
              </p:ext>
            </p:extLst>
          </p:nvPr>
        </p:nvGraphicFramePr>
        <p:xfrm>
          <a:off x="2060972" y="2946400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0" name="Formel" r:id="rId27" imgW="1358900" imgH="457200" progId="Equation.3">
                  <p:embed/>
                </p:oleObj>
              </mc:Choice>
              <mc:Fallback>
                <p:oleObj name="Formel" r:id="rId27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72" y="2946400"/>
                        <a:ext cx="1358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600419"/>
              </p:ext>
            </p:extLst>
          </p:nvPr>
        </p:nvGraphicFramePr>
        <p:xfrm>
          <a:off x="3449712" y="2963635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1" name="Formel" r:id="rId29" imgW="330057" imgH="431613" progId="Equation.3">
                  <p:embed/>
                </p:oleObj>
              </mc:Choice>
              <mc:Fallback>
                <p:oleObj name="Formel" r:id="rId29" imgW="33005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712" y="2963635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28725"/>
              </p:ext>
            </p:extLst>
          </p:nvPr>
        </p:nvGraphicFramePr>
        <p:xfrm>
          <a:off x="4114800" y="1219200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2" name="Formel" r:id="rId31" imgW="1981200" imgH="457200" progId="Equation.3">
                  <p:embed/>
                </p:oleObj>
              </mc:Choice>
              <mc:Fallback>
                <p:oleObj name="Formel" r:id="rId31" imgW="198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19200"/>
                        <a:ext cx="1981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432008"/>
              </p:ext>
            </p:extLst>
          </p:nvPr>
        </p:nvGraphicFramePr>
        <p:xfrm>
          <a:off x="6156176" y="1219200"/>
          <a:ext cx="622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3" name="Formel" r:id="rId33" imgW="622300" imgH="457200" progId="Equation.3">
                  <p:embed/>
                </p:oleObj>
              </mc:Choice>
              <mc:Fallback>
                <p:oleObj name="Formel" r:id="rId33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219200"/>
                        <a:ext cx="622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36477"/>
              </p:ext>
            </p:extLst>
          </p:nvPr>
        </p:nvGraphicFramePr>
        <p:xfrm>
          <a:off x="6876256" y="1219200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4" name="Formel" r:id="rId35" imgW="342751" imgH="457002" progId="Equation.3">
                  <p:embed/>
                </p:oleObj>
              </mc:Choice>
              <mc:Fallback>
                <p:oleObj name="Formel" r:id="rId35" imgW="342751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219200"/>
                        <a:ext cx="342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48791"/>
              </p:ext>
            </p:extLst>
          </p:nvPr>
        </p:nvGraphicFramePr>
        <p:xfrm>
          <a:off x="4527550" y="1790700"/>
          <a:ext cx="156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5" name="Formel" r:id="rId37" imgW="1562100" imgH="457200" progId="Equation.3">
                  <p:embed/>
                </p:oleObj>
              </mc:Choice>
              <mc:Fallback>
                <p:oleObj name="Formel" r:id="rId37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790700"/>
                        <a:ext cx="1562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03802"/>
              </p:ext>
            </p:extLst>
          </p:nvPr>
        </p:nvGraphicFramePr>
        <p:xfrm>
          <a:off x="6207592" y="1790700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6" name="Formel" r:id="rId39" imgW="583947" imgH="457002" progId="Equation.3">
                  <p:embed/>
                </p:oleObj>
              </mc:Choice>
              <mc:Fallback>
                <p:oleObj name="Formel" r:id="rId39" imgW="5839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592" y="1790700"/>
                        <a:ext cx="58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03107"/>
              </p:ext>
            </p:extLst>
          </p:nvPr>
        </p:nvGraphicFramePr>
        <p:xfrm>
          <a:off x="4521200" y="2374900"/>
          <a:ext cx="156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7" name="Formel" r:id="rId41" imgW="1562100" imgH="457200" progId="Equation.3">
                  <p:embed/>
                </p:oleObj>
              </mc:Choice>
              <mc:Fallback>
                <p:oleObj name="Formel" r:id="rId41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374900"/>
                        <a:ext cx="1562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00520"/>
              </p:ext>
            </p:extLst>
          </p:nvPr>
        </p:nvGraphicFramePr>
        <p:xfrm>
          <a:off x="6164808" y="2374900"/>
          <a:ext cx="27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8" name="Formel" r:id="rId43" imgW="279400" imgH="457200" progId="Equation.3">
                  <p:embed/>
                </p:oleObj>
              </mc:Choice>
              <mc:Fallback>
                <p:oleObj name="Formel" r:id="rId4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808" y="2374900"/>
                        <a:ext cx="27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9531"/>
              </p:ext>
            </p:extLst>
          </p:nvPr>
        </p:nvGraphicFramePr>
        <p:xfrm>
          <a:off x="4622800" y="2946400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9" name="Formel" r:id="rId45" imgW="1358900" imgH="457200" progId="Equation.3">
                  <p:embed/>
                </p:oleObj>
              </mc:Choice>
              <mc:Fallback>
                <p:oleObj name="Formel" r:id="rId45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946400"/>
                        <a:ext cx="1358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57767"/>
              </p:ext>
            </p:extLst>
          </p:nvPr>
        </p:nvGraphicFramePr>
        <p:xfrm>
          <a:off x="6084168" y="2946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0" name="Formel" r:id="rId47" imgW="508000" imgH="457200" progId="Equation.3">
                  <p:embed/>
                </p:oleObj>
              </mc:Choice>
              <mc:Fallback>
                <p:oleObj name="Formel" r:id="rId47" imgW="50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946400"/>
                        <a:ext cx="508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237858"/>
              </p:ext>
            </p:extLst>
          </p:nvPr>
        </p:nvGraphicFramePr>
        <p:xfrm>
          <a:off x="6732240" y="3073400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1" name="Formel" r:id="rId49" imgW="114201" imgH="203024" progId="Equation.3">
                  <p:embed/>
                </p:oleObj>
              </mc:Choice>
              <mc:Fallback>
                <p:oleObj name="Formel" r:id="rId49" imgW="114201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73400"/>
                        <a:ext cx="114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83579"/>
              </p:ext>
            </p:extLst>
          </p:nvPr>
        </p:nvGraphicFramePr>
        <p:xfrm>
          <a:off x="252636" y="3987800"/>
          <a:ext cx="194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2" name="Formel" r:id="rId51" imgW="1943100" imgH="457200" progId="Equation.3">
                  <p:embed/>
                </p:oleObj>
              </mc:Choice>
              <mc:Fallback>
                <p:oleObj name="Formel" r:id="rId51" imgW="1943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36" y="3987800"/>
                        <a:ext cx="1943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73143"/>
              </p:ext>
            </p:extLst>
          </p:nvPr>
        </p:nvGraphicFramePr>
        <p:xfrm>
          <a:off x="2242964" y="3987800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3" name="Formel" r:id="rId53" imgW="1104900" imgH="457200" progId="Equation.3">
                  <p:embed/>
                </p:oleObj>
              </mc:Choice>
              <mc:Fallback>
                <p:oleObj name="Formel" r:id="rId53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964" y="3987800"/>
                        <a:ext cx="110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k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94504"/>
              </p:ext>
            </p:extLst>
          </p:nvPr>
        </p:nvGraphicFramePr>
        <p:xfrm>
          <a:off x="3475112" y="39878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4" name="Formel" r:id="rId55" imgW="304668" imgH="457002" progId="Equation.3">
                  <p:embed/>
                </p:oleObj>
              </mc:Choice>
              <mc:Fallback>
                <p:oleObj name="Formel" r:id="rId55" imgW="304668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112" y="39878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k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91618"/>
              </p:ext>
            </p:extLst>
          </p:nvPr>
        </p:nvGraphicFramePr>
        <p:xfrm>
          <a:off x="646336" y="45593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5" name="Formel" r:id="rId57" imgW="1549400" imgH="457200" progId="Equation.3">
                  <p:embed/>
                </p:oleObj>
              </mc:Choice>
              <mc:Fallback>
                <p:oleObj name="Formel" r:id="rId57" imgW="154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36" y="4559300"/>
                        <a:ext cx="154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k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82292"/>
              </p:ext>
            </p:extLst>
          </p:nvPr>
        </p:nvGraphicFramePr>
        <p:xfrm>
          <a:off x="2209800" y="4559300"/>
          <a:ext cx="59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6" name="Formel" r:id="rId59" imgW="596900" imgH="457200" progId="Equation.3">
                  <p:embed/>
                </p:oleObj>
              </mc:Choice>
              <mc:Fallback>
                <p:oleObj name="Formel" r:id="rId59" imgW="596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59300"/>
                        <a:ext cx="596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k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2460"/>
              </p:ext>
            </p:extLst>
          </p:nvPr>
        </p:nvGraphicFramePr>
        <p:xfrm>
          <a:off x="2873524" y="4686300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7" name="Formel" r:id="rId61" imgW="114201" imgH="203024" progId="Equation.3">
                  <p:embed/>
                </p:oleObj>
              </mc:Choice>
              <mc:Fallback>
                <p:oleObj name="Formel" r:id="rId61" imgW="114201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524" y="4686300"/>
                        <a:ext cx="114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43496"/>
              </p:ext>
            </p:extLst>
          </p:nvPr>
        </p:nvGraphicFramePr>
        <p:xfrm>
          <a:off x="646336" y="51308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8" name="Formel" r:id="rId63" imgW="1549400" imgH="457200" progId="Equation.3">
                  <p:embed/>
                </p:oleObj>
              </mc:Choice>
              <mc:Fallback>
                <p:oleObj name="Formel" r:id="rId63" imgW="154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36" y="5130800"/>
                        <a:ext cx="154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34017"/>
              </p:ext>
            </p:extLst>
          </p:nvPr>
        </p:nvGraphicFramePr>
        <p:xfrm>
          <a:off x="2203450" y="5143500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9" name="Formel" r:id="rId65" imgW="609600" imgH="457200" progId="Equation.3">
                  <p:embed/>
                </p:oleObj>
              </mc:Choice>
              <mc:Fallback>
                <p:oleObj name="Formel" r:id="rId65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5143500"/>
                        <a:ext cx="609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65349"/>
              </p:ext>
            </p:extLst>
          </p:nvPr>
        </p:nvGraphicFramePr>
        <p:xfrm>
          <a:off x="2915816" y="5143500"/>
          <a:ext cx="17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50" name="Formel" r:id="rId67" imgW="177723" imgH="457002" progId="Equation.3">
                  <p:embed/>
                </p:oleObj>
              </mc:Choice>
              <mc:Fallback>
                <p:oleObj name="Formel" r:id="rId67" imgW="177723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143500"/>
                        <a:ext cx="177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k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136910"/>
              </p:ext>
            </p:extLst>
          </p:nvPr>
        </p:nvGraphicFramePr>
        <p:xfrm>
          <a:off x="683568" y="5715000"/>
          <a:ext cx="107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51" name="Formel" r:id="rId69" imgW="1079500" imgH="457200" progId="Equation.3">
                  <p:embed/>
                </p:oleObj>
              </mc:Choice>
              <mc:Fallback>
                <p:oleObj name="Formel" r:id="rId69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715000"/>
                        <a:ext cx="1079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k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90856"/>
              </p:ext>
            </p:extLst>
          </p:nvPr>
        </p:nvGraphicFramePr>
        <p:xfrm>
          <a:off x="1835696" y="5715000"/>
          <a:ext cx="44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52" name="Formel" r:id="rId71" imgW="444307" imgH="457002" progId="Equation.3">
                  <p:embed/>
                </p:oleObj>
              </mc:Choice>
              <mc:Fallback>
                <p:oleObj name="Formel" r:id="rId71" imgW="44430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715000"/>
                        <a:ext cx="444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Multiplizieren 63"/>
          <p:cNvSpPr/>
          <p:nvPr/>
        </p:nvSpPr>
        <p:spPr>
          <a:xfrm>
            <a:off x="5748723" y="5675713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Multiplizieren 64"/>
          <p:cNvSpPr/>
          <p:nvPr/>
        </p:nvSpPr>
        <p:spPr>
          <a:xfrm>
            <a:off x="6136732" y="568164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Multiplizieren 65"/>
          <p:cNvSpPr/>
          <p:nvPr/>
        </p:nvSpPr>
        <p:spPr>
          <a:xfrm>
            <a:off x="6850498" y="4738558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Multiplizieren 66"/>
          <p:cNvSpPr/>
          <p:nvPr/>
        </p:nvSpPr>
        <p:spPr>
          <a:xfrm>
            <a:off x="6869783" y="5346479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Multiplizieren 67"/>
          <p:cNvSpPr/>
          <p:nvPr/>
        </p:nvSpPr>
        <p:spPr>
          <a:xfrm>
            <a:off x="6531104" y="5354196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Multiplizieren 68"/>
          <p:cNvSpPr/>
          <p:nvPr/>
        </p:nvSpPr>
        <p:spPr>
          <a:xfrm>
            <a:off x="5855882" y="440777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Multiplizieren 69"/>
          <p:cNvSpPr/>
          <p:nvPr/>
        </p:nvSpPr>
        <p:spPr>
          <a:xfrm>
            <a:off x="5708484" y="5037680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1" name="Multiplizieren 70"/>
          <p:cNvSpPr/>
          <p:nvPr/>
        </p:nvSpPr>
        <p:spPr>
          <a:xfrm>
            <a:off x="5857488" y="422602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Multiplizieren 71"/>
          <p:cNvSpPr/>
          <p:nvPr/>
        </p:nvSpPr>
        <p:spPr>
          <a:xfrm>
            <a:off x="6084168" y="472514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3" name="Multiplizieren 72"/>
          <p:cNvSpPr/>
          <p:nvPr/>
        </p:nvSpPr>
        <p:spPr>
          <a:xfrm>
            <a:off x="5940152" y="4149080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Multiplizieren 73"/>
          <p:cNvSpPr/>
          <p:nvPr/>
        </p:nvSpPr>
        <p:spPr>
          <a:xfrm>
            <a:off x="6428616" y="4375408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Multiplizieren 74"/>
          <p:cNvSpPr/>
          <p:nvPr/>
        </p:nvSpPr>
        <p:spPr>
          <a:xfrm>
            <a:off x="6957720" y="5038616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Ellipse 75"/>
          <p:cNvSpPr/>
          <p:nvPr/>
        </p:nvSpPr>
        <p:spPr>
          <a:xfrm>
            <a:off x="4029009" y="125577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87433" y="404745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6" grpId="1" animBg="1"/>
      <p:bldP spid="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8.4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179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>
                <a:latin typeface="Helvetica" pitchFamily="34" charset="0"/>
                <a:hlinkClick r:id="rId4" action="ppaction://hlinksldjump"/>
              </a:rPr>
              <a:t>1</a:t>
            </a:r>
            <a:endParaRPr lang="de-DE" sz="1600" dirty="0">
              <a:latin typeface="Helvetica" pitchFamily="34" charset="0"/>
            </a:endParaRPr>
          </a:p>
          <a:p>
            <a:pPr algn="r"/>
            <a:r>
              <a:rPr lang="de-DE" sz="1600" dirty="0">
                <a:latin typeface="Helvetica" pitchFamily="34" charset="0"/>
                <a:hlinkClick r:id="" action="ppaction://hlinkshowjump?jump=previousslide"/>
              </a:rPr>
              <a:t>a – c </a:t>
            </a:r>
            <a:endParaRPr lang="de-DE" sz="1600" dirty="0">
              <a:latin typeface="Helvetica" pitchFamily="34" charset="0"/>
            </a:endParaRPr>
          </a:p>
          <a:p>
            <a:pPr algn="r"/>
            <a:r>
              <a:rPr lang="de-DE" sz="1600" u="sng" dirty="0">
                <a:solidFill>
                  <a:srgbClr val="FFC000"/>
                </a:solidFill>
                <a:latin typeface="Helvetica" pitchFamily="34" charset="0"/>
              </a:rPr>
              <a:t>d – f </a:t>
            </a:r>
          </a:p>
          <a:p>
            <a:pPr algn="r"/>
            <a:endParaRPr lang="de-DE" sz="1600" dirty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 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79512" y="90872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9724" y="4365104"/>
            <a:ext cx="190056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07504" y="124561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4983"/>
              </p:ext>
            </p:extLst>
          </p:nvPr>
        </p:nvGraphicFramePr>
        <p:xfrm>
          <a:off x="163450" y="1235075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6" name="Formel" r:id="rId8" imgW="1866900" imgH="431800" progId="Equation.3">
                  <p:embed/>
                </p:oleObj>
              </mc:Choice>
              <mc:Fallback>
                <p:oleObj name="Formel" r:id="rId8" imgW="186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50" y="1235075"/>
                        <a:ext cx="1866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8601"/>
              </p:ext>
            </p:extLst>
          </p:nvPr>
        </p:nvGraphicFramePr>
        <p:xfrm>
          <a:off x="1992771" y="1219200"/>
          <a:ext cx="156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7" name="Formel" r:id="rId10" imgW="1562100" imgH="457200" progId="Equation.3">
                  <p:embed/>
                </p:oleObj>
              </mc:Choice>
              <mc:Fallback>
                <p:oleObj name="Formel" r:id="rId10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771" y="1219200"/>
                        <a:ext cx="1562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47421"/>
              </p:ext>
            </p:extLst>
          </p:nvPr>
        </p:nvGraphicFramePr>
        <p:xfrm>
          <a:off x="3542419" y="1235075"/>
          <a:ext cx="44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8" name="Formel" r:id="rId12" imgW="444307" imgH="431613" progId="Equation.3">
                  <p:embed/>
                </p:oleObj>
              </mc:Choice>
              <mc:Fallback>
                <p:oleObj name="Formel" r:id="rId12" imgW="44430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419" y="1235075"/>
                        <a:ext cx="444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43557"/>
              </p:ext>
            </p:extLst>
          </p:nvPr>
        </p:nvGraphicFramePr>
        <p:xfrm>
          <a:off x="371983" y="1809750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9" name="Formel" r:id="rId14" imgW="1459866" imgH="431613" progId="Equation.3">
                  <p:embed/>
                </p:oleObj>
              </mc:Choice>
              <mc:Fallback>
                <p:oleObj name="Formel" r:id="rId14" imgW="14598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83" y="1809750"/>
                        <a:ext cx="1460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82549"/>
              </p:ext>
            </p:extLst>
          </p:nvPr>
        </p:nvGraphicFramePr>
        <p:xfrm>
          <a:off x="1881758" y="1798638"/>
          <a:ext cx="876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0" name="Formel" r:id="rId16" imgW="876300" imgH="457200" progId="Equation.3">
                  <p:embed/>
                </p:oleObj>
              </mc:Choice>
              <mc:Fallback>
                <p:oleObj name="Formel" r:id="rId16" imgW="876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758" y="1798638"/>
                        <a:ext cx="876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00680"/>
              </p:ext>
            </p:extLst>
          </p:nvPr>
        </p:nvGraphicFramePr>
        <p:xfrm>
          <a:off x="3034680" y="1811338"/>
          <a:ext cx="17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1" name="Formel" r:id="rId18" imgW="177646" imgH="431425" progId="Equation.3">
                  <p:embed/>
                </p:oleObj>
              </mc:Choice>
              <mc:Fallback>
                <p:oleObj name="Formel" r:id="rId18" imgW="177646" imgH="4314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680" y="1811338"/>
                        <a:ext cx="177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14897"/>
              </p:ext>
            </p:extLst>
          </p:nvPr>
        </p:nvGraphicFramePr>
        <p:xfrm>
          <a:off x="371983" y="2386013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2" name="Formel" r:id="rId20" imgW="1473200" imgH="431800" progId="Equation.3">
                  <p:embed/>
                </p:oleObj>
              </mc:Choice>
              <mc:Fallback>
                <p:oleObj name="Formel" r:id="rId20" imgW="1473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83" y="2386013"/>
                        <a:ext cx="1473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41718"/>
              </p:ext>
            </p:extLst>
          </p:nvPr>
        </p:nvGraphicFramePr>
        <p:xfrm>
          <a:off x="1866404" y="2374900"/>
          <a:ext cx="156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3" name="Formel" r:id="rId22" imgW="1562100" imgH="457200" progId="Equation.3">
                  <p:embed/>
                </p:oleObj>
              </mc:Choice>
              <mc:Fallback>
                <p:oleObj name="Formel" r:id="rId22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404" y="2374900"/>
                        <a:ext cx="1562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296228"/>
              </p:ext>
            </p:extLst>
          </p:nvPr>
        </p:nvGraphicFramePr>
        <p:xfrm>
          <a:off x="3428504" y="2387600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4" name="Formel" r:id="rId24" imgW="279279" imgH="431613" progId="Equation.3">
                  <p:embed/>
                </p:oleObj>
              </mc:Choice>
              <mc:Fallback>
                <p:oleObj name="Formel" r:id="rId24" imgW="27927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504" y="2387600"/>
                        <a:ext cx="279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80680"/>
              </p:ext>
            </p:extLst>
          </p:nvPr>
        </p:nvGraphicFramePr>
        <p:xfrm>
          <a:off x="359283" y="2962275"/>
          <a:ext cx="1371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5" name="Formel" r:id="rId26" imgW="1371600" imgH="431800" progId="Equation.3">
                  <p:embed/>
                </p:oleObj>
              </mc:Choice>
              <mc:Fallback>
                <p:oleObj name="Formel" r:id="rId2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83" y="2962275"/>
                        <a:ext cx="1371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78705"/>
              </p:ext>
            </p:extLst>
          </p:nvPr>
        </p:nvGraphicFramePr>
        <p:xfrm>
          <a:off x="1835311" y="2963863"/>
          <a:ext cx="67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6" name="Formel" r:id="rId28" imgW="672808" imgH="431613" progId="Equation.3">
                  <p:embed/>
                </p:oleObj>
              </mc:Choice>
              <mc:Fallback>
                <p:oleObj name="Formel" r:id="rId28" imgW="67280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311" y="2963863"/>
                        <a:ext cx="673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36371"/>
              </p:ext>
            </p:extLst>
          </p:nvPr>
        </p:nvGraphicFramePr>
        <p:xfrm>
          <a:off x="2596071" y="2963863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7" name="Formel" r:id="rId30" imgW="736600" imgH="431800" progId="Equation.3">
                  <p:embed/>
                </p:oleObj>
              </mc:Choice>
              <mc:Fallback>
                <p:oleObj name="Formel" r:id="rId30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071" y="2963863"/>
                        <a:ext cx="736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89279"/>
              </p:ext>
            </p:extLst>
          </p:nvPr>
        </p:nvGraphicFramePr>
        <p:xfrm>
          <a:off x="4121150" y="1231900"/>
          <a:ext cx="1968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8" name="Formel" r:id="rId32" imgW="1968500" imgH="431800" progId="Equation.3">
                  <p:embed/>
                </p:oleObj>
              </mc:Choice>
              <mc:Fallback>
                <p:oleObj name="Formel" r:id="rId32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1231900"/>
                        <a:ext cx="1968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860433"/>
              </p:ext>
            </p:extLst>
          </p:nvPr>
        </p:nvGraphicFramePr>
        <p:xfrm>
          <a:off x="6156176" y="1231900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9" name="Formel" r:id="rId34" imgW="457200" imgH="431800" progId="Equation.3">
                  <p:embed/>
                </p:oleObj>
              </mc:Choice>
              <mc:Fallback>
                <p:oleObj name="Formel" r:id="rId34" imgW="45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231900"/>
                        <a:ext cx="457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234811"/>
              </p:ext>
            </p:extLst>
          </p:nvPr>
        </p:nvGraphicFramePr>
        <p:xfrm>
          <a:off x="6732240" y="1231900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0" name="Formel" r:id="rId36" imgW="279279" imgH="431613" progId="Equation.3">
                  <p:embed/>
                </p:oleObj>
              </mc:Choice>
              <mc:Fallback>
                <p:oleObj name="Formel" r:id="rId36" imgW="27927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231900"/>
                        <a:ext cx="279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79724"/>
              </p:ext>
            </p:extLst>
          </p:nvPr>
        </p:nvGraphicFramePr>
        <p:xfrm>
          <a:off x="4239518" y="1803400"/>
          <a:ext cx="156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1" name="Formel" r:id="rId38" imgW="1562100" imgH="431800" progId="Equation.3">
                  <p:embed/>
                </p:oleObj>
              </mc:Choice>
              <mc:Fallback>
                <p:oleObj name="Formel" r:id="rId38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518" y="1803400"/>
                        <a:ext cx="1562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18557"/>
              </p:ext>
            </p:extLst>
          </p:nvPr>
        </p:nvGraphicFramePr>
        <p:xfrm>
          <a:off x="5867276" y="1803400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2" name="Formel" r:id="rId40" imgW="1054100" imgH="431800" progId="Equation.3">
                  <p:embed/>
                </p:oleObj>
              </mc:Choice>
              <mc:Fallback>
                <p:oleObj name="Formel" r:id="rId40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276" y="1803400"/>
                        <a:ext cx="1054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20260"/>
              </p:ext>
            </p:extLst>
          </p:nvPr>
        </p:nvGraphicFramePr>
        <p:xfrm>
          <a:off x="4211960" y="2387600"/>
          <a:ext cx="148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3" name="Formel" r:id="rId42" imgW="1485900" imgH="431800" progId="Equation.3">
                  <p:embed/>
                </p:oleObj>
              </mc:Choice>
              <mc:Fallback>
                <p:oleObj name="Formel" r:id="rId42" imgW="148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387600"/>
                        <a:ext cx="1485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02854"/>
              </p:ext>
            </p:extLst>
          </p:nvPr>
        </p:nvGraphicFramePr>
        <p:xfrm>
          <a:off x="7236544" y="23876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4" name="Formel" r:id="rId44" imgW="431613" imgH="431613" progId="Equation.3">
                  <p:embed/>
                </p:oleObj>
              </mc:Choice>
              <mc:Fallback>
                <p:oleObj name="Formel" r:id="rId44" imgW="4316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544" y="2387600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04140"/>
              </p:ext>
            </p:extLst>
          </p:nvPr>
        </p:nvGraphicFramePr>
        <p:xfrm>
          <a:off x="4277618" y="2959100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5" name="Formel" r:id="rId46" imgW="1473200" imgH="431800" progId="Equation.3">
                  <p:embed/>
                </p:oleObj>
              </mc:Choice>
              <mc:Fallback>
                <p:oleObj name="Formel" r:id="rId46" imgW="1473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618" y="2959100"/>
                        <a:ext cx="1473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0890"/>
              </p:ext>
            </p:extLst>
          </p:nvPr>
        </p:nvGraphicFramePr>
        <p:xfrm>
          <a:off x="5788372" y="2946400"/>
          <a:ext cx="123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6" name="Formel" r:id="rId48" imgW="1231900" imgH="457200" progId="Equation.3">
                  <p:embed/>
                </p:oleObj>
              </mc:Choice>
              <mc:Fallback>
                <p:oleObj name="Formel" r:id="rId48" imgW="1231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372" y="2946400"/>
                        <a:ext cx="1231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05648"/>
              </p:ext>
            </p:extLst>
          </p:nvPr>
        </p:nvGraphicFramePr>
        <p:xfrm>
          <a:off x="7007820" y="2959100"/>
          <a:ext cx="44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7" name="Formel" r:id="rId50" imgW="444307" imgH="431613" progId="Equation.3">
                  <p:embed/>
                </p:oleObj>
              </mc:Choice>
              <mc:Fallback>
                <p:oleObj name="Formel" r:id="rId50" imgW="44430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820" y="2959100"/>
                        <a:ext cx="444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720319"/>
              </p:ext>
            </p:extLst>
          </p:nvPr>
        </p:nvGraphicFramePr>
        <p:xfrm>
          <a:off x="210584" y="4000500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8" name="Formel" r:id="rId52" imgW="1866900" imgH="431800" progId="Equation.3">
                  <p:embed/>
                </p:oleObj>
              </mc:Choice>
              <mc:Fallback>
                <p:oleObj name="Formel" r:id="rId52" imgW="186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84" y="4000500"/>
                        <a:ext cx="1866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83532"/>
              </p:ext>
            </p:extLst>
          </p:nvPr>
        </p:nvGraphicFramePr>
        <p:xfrm>
          <a:off x="2259823" y="41084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69" name="Formel" r:id="rId54" imgW="152268" imgH="215713" progId="Equation.3">
                  <p:embed/>
                </p:oleObj>
              </mc:Choice>
              <mc:Fallback>
                <p:oleObj name="Formel" r:id="rId5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823" y="41084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31499"/>
              </p:ext>
            </p:extLst>
          </p:nvPr>
        </p:nvGraphicFramePr>
        <p:xfrm>
          <a:off x="572534" y="4572000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0" name="Formel" r:id="rId56" imgW="1587500" imgH="431800" progId="Equation.3">
                  <p:embed/>
                </p:oleObj>
              </mc:Choice>
              <mc:Fallback>
                <p:oleObj name="Formel" r:id="rId56" imgW="158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34" y="4572000"/>
                        <a:ext cx="1587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17383"/>
              </p:ext>
            </p:extLst>
          </p:nvPr>
        </p:nvGraphicFramePr>
        <p:xfrm>
          <a:off x="2175272" y="4559300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1" name="Formel" r:id="rId58" imgW="1244600" imgH="457200" progId="Equation.3">
                  <p:embed/>
                </p:oleObj>
              </mc:Choice>
              <mc:Fallback>
                <p:oleObj name="Formel" r:id="rId58" imgW="1244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272" y="4559300"/>
                        <a:ext cx="1244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01558"/>
              </p:ext>
            </p:extLst>
          </p:nvPr>
        </p:nvGraphicFramePr>
        <p:xfrm>
          <a:off x="3458096" y="4572000"/>
          <a:ext cx="17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2" name="Formel" r:id="rId60" imgW="177646" imgH="431425" progId="Equation.3">
                  <p:embed/>
                </p:oleObj>
              </mc:Choice>
              <mc:Fallback>
                <p:oleObj name="Formel" r:id="rId60" imgW="177646" imgH="4314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096" y="4572000"/>
                        <a:ext cx="177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42740"/>
              </p:ext>
            </p:extLst>
          </p:nvPr>
        </p:nvGraphicFramePr>
        <p:xfrm>
          <a:off x="589996" y="5143500"/>
          <a:ext cx="166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3" name="Formel" r:id="rId62" imgW="1663700" imgH="431800" progId="Equation.3">
                  <p:embed/>
                </p:oleObj>
              </mc:Choice>
              <mc:Fallback>
                <p:oleObj name="Formel" r:id="rId62" imgW="1663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96" y="5143500"/>
                        <a:ext cx="1663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72765"/>
              </p:ext>
            </p:extLst>
          </p:nvPr>
        </p:nvGraphicFramePr>
        <p:xfrm>
          <a:off x="2285719" y="5251450"/>
          <a:ext cx="83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4" name="Formel" r:id="rId64" imgW="838200" imgH="241300" progId="Equation.3">
                  <p:embed/>
                </p:oleObj>
              </mc:Choice>
              <mc:Fallback>
                <p:oleObj name="Formel" r:id="rId64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719" y="5251450"/>
                        <a:ext cx="838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07371"/>
              </p:ext>
            </p:extLst>
          </p:nvPr>
        </p:nvGraphicFramePr>
        <p:xfrm>
          <a:off x="3238467" y="5251450"/>
          <a:ext cx="317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5" name="Formel" r:id="rId66" imgW="317225" imgH="241091" progId="Equation.3">
                  <p:embed/>
                </p:oleObj>
              </mc:Choice>
              <mc:Fallback>
                <p:oleObj name="Formel" r:id="rId66" imgW="317225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467" y="5251450"/>
                        <a:ext cx="317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7484"/>
              </p:ext>
            </p:extLst>
          </p:nvPr>
        </p:nvGraphicFramePr>
        <p:xfrm>
          <a:off x="481699" y="5727700"/>
          <a:ext cx="156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6" name="Formel" r:id="rId68" imgW="1562100" imgH="431800" progId="Equation.3">
                  <p:embed/>
                </p:oleObj>
              </mc:Choice>
              <mc:Fallback>
                <p:oleObj name="Formel" r:id="rId68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99" y="5727700"/>
                        <a:ext cx="1562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08342"/>
              </p:ext>
            </p:extLst>
          </p:nvPr>
        </p:nvGraphicFramePr>
        <p:xfrm>
          <a:off x="2179431" y="58356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7" name="Formel" r:id="rId70" imgW="152268" imgH="215713" progId="Equation.3">
                  <p:embed/>
                </p:oleObj>
              </mc:Choice>
              <mc:Fallback>
                <p:oleObj name="Formel" r:id="rId70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431" y="58356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Multiplizieren 52"/>
          <p:cNvSpPr/>
          <p:nvPr/>
        </p:nvSpPr>
        <p:spPr>
          <a:xfrm>
            <a:off x="6131049" y="5052628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Multiplizieren 53"/>
          <p:cNvSpPr/>
          <p:nvPr/>
        </p:nvSpPr>
        <p:spPr>
          <a:xfrm>
            <a:off x="6460376" y="5654040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Multiplizieren 54"/>
          <p:cNvSpPr/>
          <p:nvPr/>
        </p:nvSpPr>
        <p:spPr>
          <a:xfrm>
            <a:off x="5694432" y="4729480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Multiplizieren 55"/>
          <p:cNvSpPr/>
          <p:nvPr/>
        </p:nvSpPr>
        <p:spPr>
          <a:xfrm>
            <a:off x="6421120" y="4720208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Multiplizieren 56"/>
          <p:cNvSpPr/>
          <p:nvPr/>
        </p:nvSpPr>
        <p:spPr>
          <a:xfrm>
            <a:off x="6151240" y="5361176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Multiplizieren 57"/>
          <p:cNvSpPr/>
          <p:nvPr/>
        </p:nvSpPr>
        <p:spPr>
          <a:xfrm>
            <a:off x="5800080" y="536206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Multiplizieren 58"/>
          <p:cNvSpPr/>
          <p:nvPr/>
        </p:nvSpPr>
        <p:spPr>
          <a:xfrm>
            <a:off x="6821408" y="438670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Multiplizieren 59"/>
          <p:cNvSpPr/>
          <p:nvPr/>
        </p:nvSpPr>
        <p:spPr>
          <a:xfrm>
            <a:off x="6531208" y="506742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Multiplizieren 60"/>
          <p:cNvSpPr/>
          <p:nvPr/>
        </p:nvSpPr>
        <p:spPr>
          <a:xfrm>
            <a:off x="5631408" y="442734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Multiplizieren 61"/>
          <p:cNvSpPr/>
          <p:nvPr/>
        </p:nvSpPr>
        <p:spPr>
          <a:xfrm>
            <a:off x="6458808" y="440702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Multiplizieren 62"/>
          <p:cNvSpPr/>
          <p:nvPr/>
        </p:nvSpPr>
        <p:spPr>
          <a:xfrm>
            <a:off x="6127080" y="438670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Multiplizieren 63"/>
          <p:cNvSpPr/>
          <p:nvPr/>
        </p:nvSpPr>
        <p:spPr>
          <a:xfrm>
            <a:off x="5593040" y="4285104"/>
            <a:ext cx="432048" cy="504056"/>
          </a:xfrm>
          <a:prstGeom prst="mathMultiply">
            <a:avLst>
              <a:gd name="adj1" fmla="val 129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Ellipse 64"/>
          <p:cNvSpPr/>
          <p:nvPr/>
        </p:nvSpPr>
        <p:spPr>
          <a:xfrm>
            <a:off x="4029009" y="125577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07504" y="404745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68" name="Objek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350122"/>
              </p:ext>
            </p:extLst>
          </p:nvPr>
        </p:nvGraphicFramePr>
        <p:xfrm>
          <a:off x="6946776" y="1798638"/>
          <a:ext cx="44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8" name="Formel" r:id="rId72" imgW="444307" imgH="431613" progId="Equation.3">
                  <p:embed/>
                </p:oleObj>
              </mc:Choice>
              <mc:Fallback>
                <p:oleObj name="Formel" r:id="rId72" imgW="44430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776" y="1798638"/>
                        <a:ext cx="444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k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04732"/>
              </p:ext>
            </p:extLst>
          </p:nvPr>
        </p:nvGraphicFramePr>
        <p:xfrm>
          <a:off x="5677236" y="23622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9" name="Formel" r:id="rId74" imgW="1587500" imgH="457200" progId="Equation.3">
                  <p:embed/>
                </p:oleObj>
              </mc:Choice>
              <mc:Fallback>
                <p:oleObj name="Formel" r:id="rId74" imgW="158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236" y="2362200"/>
                        <a:ext cx="1587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7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5" grpId="1" animBg="1"/>
      <p:bldP spid="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9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Mathematik im Alltag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9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199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2742038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Drei Rechtecke besitzen die gleiche Umfangslänge 20 cm: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Übertrage die Tabelle in dein Heft und ergänze sie dann dort.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Zeichne das Rechteck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und male 25% seiner Fläche rot und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25% seiner Fläche blau an, sodass eine achsensymmetrische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Figur mit genau einer Symmetrieachse entsteht.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Zeichne das Rechteck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und male 50% seiner Fläche farbig an, sodass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eine achsensymmetrische Figur mit zwei Symmetrieachsen entsteht.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Zeichne das Rechteck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und male 20% seiner Fläche farbig an, sodass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eine achsensymmetrische Figur mit vier Symmetrieachsen entsteht.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402655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3851794" cy="162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5"/>
          <p:cNvSpPr/>
          <p:nvPr/>
        </p:nvSpPr>
        <p:spPr>
          <a:xfrm>
            <a:off x="180000" y="121200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482615" y="502218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2 cm</a:t>
            </a:r>
            <a:endParaRPr lang="de-DE" b="1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165805" y="501317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4 cm</a:t>
            </a:r>
            <a:endParaRPr lang="de-DE" b="1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825845" y="500416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5 cm</a:t>
            </a:r>
            <a:endParaRPr lang="de-DE" b="1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494020" y="5394694"/>
            <a:ext cx="685800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16 </a:t>
            </a:r>
          </a:p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cm²</a:t>
            </a:r>
            <a:endParaRPr lang="de-DE" b="1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179036" y="5393302"/>
            <a:ext cx="663724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24 </a:t>
            </a:r>
          </a:p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cm²</a:t>
            </a:r>
            <a:endParaRPr lang="de-DE" b="1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842759" y="5391910"/>
            <a:ext cx="681569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25 </a:t>
            </a:r>
          </a:p>
          <a:p>
            <a:r>
              <a:rPr lang="de-DE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cm²</a:t>
            </a:r>
            <a:endParaRPr lang="de-DE" b="1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508104" y="4293096"/>
            <a:ext cx="648072" cy="17281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6163796" y="4293096"/>
            <a:ext cx="648072" cy="17281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6853396" y="4293096"/>
            <a:ext cx="648072" cy="17281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7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24" grpId="0"/>
      <p:bldP spid="25" grpId="0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1.4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a – b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c – d </a:t>
            </a:r>
            <a:endParaRPr lang="de-DE" sz="1600" dirty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79512" y="902987"/>
            <a:ext cx="7380000" cy="173392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Stelle die folgenden Teilungen zeichnerisch dar.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Fünf Kinder teilen vier gleich große Äpfel gerecht auf.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Vier Kinder teilen fünf gleich große Pizzas gerecht auf.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Drei Kinder teilen zwei 100-g-Tafeln Schokolade gerecht auf.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Sechs Kinder teilen zwei gleich lange Baguette-Brote gerecht auf. 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9512" y="3018438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6600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006600"/>
              </a:solidFill>
              <a:latin typeface="Helvetica" pitchFamily="34" charset="0"/>
              <a:ea typeface="Cambria Math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79512" y="3895888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Jeder Apfel wird in fünf gleich große Stücke geteilt. </a:t>
            </a:r>
          </a:p>
          <a:p>
            <a:pPr marL="363538" indent="-363538">
              <a:spcAft>
                <a:spcPts val="12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Jedes Kind erhält dann vier Fünftel eines Apfels.</a:t>
            </a:r>
          </a:p>
          <a:p>
            <a:pPr marL="363538" indent="-363538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Jede Pizza wird in vier gleich große Teile geteilt. </a:t>
            </a:r>
          </a:p>
          <a:p>
            <a:pPr marL="363538" indent="-363538">
              <a:spcAft>
                <a:spcPts val="12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Jedes Kind erhält dann fünf Viertel einer Pizza,   also eine ganze und ein Viertel.</a:t>
            </a:r>
          </a:p>
        </p:txBody>
      </p:sp>
      <p:sp>
        <p:nvSpPr>
          <p:cNvPr id="16" name="Ellipse 15"/>
          <p:cNvSpPr/>
          <p:nvPr/>
        </p:nvSpPr>
        <p:spPr>
          <a:xfrm>
            <a:off x="180000" y="119675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80000" y="1509899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Regelmäßiges Fünfeck 25"/>
          <p:cNvSpPr/>
          <p:nvPr/>
        </p:nvSpPr>
        <p:spPr>
          <a:xfrm>
            <a:off x="1722501" y="3058879"/>
            <a:ext cx="570063" cy="542918"/>
          </a:xfrm>
          <a:prstGeom prst="pentago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7" name="Gerade Verbindung 26"/>
          <p:cNvCxnSpPr>
            <a:endCxn id="26" idx="5"/>
          </p:cNvCxnSpPr>
          <p:nvPr/>
        </p:nvCxnSpPr>
        <p:spPr>
          <a:xfrm flipV="1">
            <a:off x="2003384" y="3266255"/>
            <a:ext cx="289179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26" idx="0"/>
          </p:cNvCxnSpPr>
          <p:nvPr/>
        </p:nvCxnSpPr>
        <p:spPr>
          <a:xfrm flipV="1">
            <a:off x="2003384" y="3058879"/>
            <a:ext cx="4148" cy="30646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endCxn id="26" idx="1"/>
          </p:cNvCxnSpPr>
          <p:nvPr/>
        </p:nvCxnSpPr>
        <p:spPr>
          <a:xfrm flipH="1" flipV="1">
            <a:off x="1722502" y="3266255"/>
            <a:ext cx="280883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26" idx="2"/>
          </p:cNvCxnSpPr>
          <p:nvPr/>
        </p:nvCxnSpPr>
        <p:spPr>
          <a:xfrm flipH="1">
            <a:off x="1831373" y="3362123"/>
            <a:ext cx="168794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endCxn id="26" idx="4"/>
          </p:cNvCxnSpPr>
          <p:nvPr/>
        </p:nvCxnSpPr>
        <p:spPr>
          <a:xfrm>
            <a:off x="2003384" y="3362123"/>
            <a:ext cx="180308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gelmäßiges Fünfeck 31"/>
          <p:cNvSpPr/>
          <p:nvPr/>
        </p:nvSpPr>
        <p:spPr>
          <a:xfrm>
            <a:off x="2561777" y="3058879"/>
            <a:ext cx="570063" cy="542918"/>
          </a:xfrm>
          <a:prstGeom prst="pentago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3" name="Gerade Verbindung 32"/>
          <p:cNvCxnSpPr>
            <a:endCxn id="32" idx="5"/>
          </p:cNvCxnSpPr>
          <p:nvPr/>
        </p:nvCxnSpPr>
        <p:spPr>
          <a:xfrm flipV="1">
            <a:off x="2842661" y="3266255"/>
            <a:ext cx="289179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endCxn id="32" idx="0"/>
          </p:cNvCxnSpPr>
          <p:nvPr/>
        </p:nvCxnSpPr>
        <p:spPr>
          <a:xfrm flipV="1">
            <a:off x="2842661" y="3058879"/>
            <a:ext cx="4148" cy="30646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endCxn id="32" idx="1"/>
          </p:cNvCxnSpPr>
          <p:nvPr/>
        </p:nvCxnSpPr>
        <p:spPr>
          <a:xfrm flipH="1" flipV="1">
            <a:off x="2561778" y="3266255"/>
            <a:ext cx="280883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>
            <a:endCxn id="32" idx="2"/>
          </p:cNvCxnSpPr>
          <p:nvPr/>
        </p:nvCxnSpPr>
        <p:spPr>
          <a:xfrm flipH="1">
            <a:off x="2670649" y="3362123"/>
            <a:ext cx="168794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endCxn id="32" idx="4"/>
          </p:cNvCxnSpPr>
          <p:nvPr/>
        </p:nvCxnSpPr>
        <p:spPr>
          <a:xfrm>
            <a:off x="2842661" y="3362123"/>
            <a:ext cx="180308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gelmäßiges Fünfeck 37"/>
          <p:cNvSpPr/>
          <p:nvPr/>
        </p:nvSpPr>
        <p:spPr>
          <a:xfrm>
            <a:off x="3343928" y="3051840"/>
            <a:ext cx="570063" cy="542918"/>
          </a:xfrm>
          <a:prstGeom prst="pentago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9" name="Gerade Verbindung 38"/>
          <p:cNvCxnSpPr>
            <a:endCxn id="38" idx="5"/>
          </p:cNvCxnSpPr>
          <p:nvPr/>
        </p:nvCxnSpPr>
        <p:spPr>
          <a:xfrm flipV="1">
            <a:off x="3624812" y="3259216"/>
            <a:ext cx="289179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>
            <a:endCxn id="38" idx="0"/>
          </p:cNvCxnSpPr>
          <p:nvPr/>
        </p:nvCxnSpPr>
        <p:spPr>
          <a:xfrm flipV="1">
            <a:off x="3624812" y="3051840"/>
            <a:ext cx="4148" cy="30646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endCxn id="38" idx="1"/>
          </p:cNvCxnSpPr>
          <p:nvPr/>
        </p:nvCxnSpPr>
        <p:spPr>
          <a:xfrm flipH="1" flipV="1">
            <a:off x="3343929" y="3259216"/>
            <a:ext cx="280883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endCxn id="38" idx="2"/>
          </p:cNvCxnSpPr>
          <p:nvPr/>
        </p:nvCxnSpPr>
        <p:spPr>
          <a:xfrm flipH="1">
            <a:off x="3452801" y="3355084"/>
            <a:ext cx="168794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endCxn id="38" idx="4"/>
          </p:cNvCxnSpPr>
          <p:nvPr/>
        </p:nvCxnSpPr>
        <p:spPr>
          <a:xfrm>
            <a:off x="3624812" y="3355084"/>
            <a:ext cx="180308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gelmäßiges Fünfeck 43"/>
          <p:cNvSpPr/>
          <p:nvPr/>
        </p:nvSpPr>
        <p:spPr>
          <a:xfrm>
            <a:off x="4141409" y="3030098"/>
            <a:ext cx="570063" cy="542918"/>
          </a:xfrm>
          <a:prstGeom prst="pentago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5" name="Gerade Verbindung 44"/>
          <p:cNvCxnSpPr>
            <a:endCxn id="44" idx="5"/>
          </p:cNvCxnSpPr>
          <p:nvPr/>
        </p:nvCxnSpPr>
        <p:spPr>
          <a:xfrm flipV="1">
            <a:off x="4422292" y="3237474"/>
            <a:ext cx="289179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endCxn id="44" idx="0"/>
          </p:cNvCxnSpPr>
          <p:nvPr/>
        </p:nvCxnSpPr>
        <p:spPr>
          <a:xfrm flipV="1">
            <a:off x="4422292" y="3030098"/>
            <a:ext cx="4148" cy="30646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endCxn id="44" idx="1"/>
          </p:cNvCxnSpPr>
          <p:nvPr/>
        </p:nvCxnSpPr>
        <p:spPr>
          <a:xfrm flipH="1" flipV="1">
            <a:off x="4141409" y="3237474"/>
            <a:ext cx="280883" cy="92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endCxn id="44" idx="2"/>
          </p:cNvCxnSpPr>
          <p:nvPr/>
        </p:nvCxnSpPr>
        <p:spPr>
          <a:xfrm flipH="1">
            <a:off x="4250281" y="3333342"/>
            <a:ext cx="168794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endCxn id="44" idx="4"/>
          </p:cNvCxnSpPr>
          <p:nvPr/>
        </p:nvCxnSpPr>
        <p:spPr>
          <a:xfrm>
            <a:off x="4422292" y="3333342"/>
            <a:ext cx="180308" cy="23967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ihandform 49"/>
          <p:cNvSpPr/>
          <p:nvPr/>
        </p:nvSpPr>
        <p:spPr>
          <a:xfrm>
            <a:off x="4139952" y="3034186"/>
            <a:ext cx="563880" cy="538480"/>
          </a:xfrm>
          <a:custGeom>
            <a:avLst/>
            <a:gdLst>
              <a:gd name="connsiteX0" fmla="*/ 106680 w 563880"/>
              <a:gd name="connsiteY0" fmla="*/ 538480 h 538480"/>
              <a:gd name="connsiteX1" fmla="*/ 289560 w 563880"/>
              <a:gd name="connsiteY1" fmla="*/ 294640 h 538480"/>
              <a:gd name="connsiteX2" fmla="*/ 0 w 563880"/>
              <a:gd name="connsiteY2" fmla="*/ 208280 h 538480"/>
              <a:gd name="connsiteX3" fmla="*/ 279400 w 563880"/>
              <a:gd name="connsiteY3" fmla="*/ 0 h 538480"/>
              <a:gd name="connsiteX4" fmla="*/ 563880 w 563880"/>
              <a:gd name="connsiteY4" fmla="*/ 203200 h 538480"/>
              <a:gd name="connsiteX5" fmla="*/ 462280 w 563880"/>
              <a:gd name="connsiteY5" fmla="*/ 538480 h 538480"/>
              <a:gd name="connsiteX6" fmla="*/ 106680 w 563880"/>
              <a:gd name="connsiteY6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538480">
                <a:moveTo>
                  <a:pt x="106680" y="538480"/>
                </a:moveTo>
                <a:lnTo>
                  <a:pt x="289560" y="294640"/>
                </a:lnTo>
                <a:lnTo>
                  <a:pt x="0" y="208280"/>
                </a:lnTo>
                <a:lnTo>
                  <a:pt x="279400" y="0"/>
                </a:lnTo>
                <a:lnTo>
                  <a:pt x="563880" y="203200"/>
                </a:lnTo>
                <a:lnTo>
                  <a:pt x="462280" y="538480"/>
                </a:lnTo>
                <a:lnTo>
                  <a:pt x="106680" y="538480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Freihandform 50"/>
          <p:cNvSpPr/>
          <p:nvPr/>
        </p:nvSpPr>
        <p:spPr>
          <a:xfrm rot="4417521">
            <a:off x="3376193" y="3074120"/>
            <a:ext cx="563880" cy="538480"/>
          </a:xfrm>
          <a:custGeom>
            <a:avLst/>
            <a:gdLst>
              <a:gd name="connsiteX0" fmla="*/ 106680 w 563880"/>
              <a:gd name="connsiteY0" fmla="*/ 538480 h 538480"/>
              <a:gd name="connsiteX1" fmla="*/ 289560 w 563880"/>
              <a:gd name="connsiteY1" fmla="*/ 294640 h 538480"/>
              <a:gd name="connsiteX2" fmla="*/ 0 w 563880"/>
              <a:gd name="connsiteY2" fmla="*/ 208280 h 538480"/>
              <a:gd name="connsiteX3" fmla="*/ 279400 w 563880"/>
              <a:gd name="connsiteY3" fmla="*/ 0 h 538480"/>
              <a:gd name="connsiteX4" fmla="*/ 563880 w 563880"/>
              <a:gd name="connsiteY4" fmla="*/ 203200 h 538480"/>
              <a:gd name="connsiteX5" fmla="*/ 462280 w 563880"/>
              <a:gd name="connsiteY5" fmla="*/ 538480 h 538480"/>
              <a:gd name="connsiteX6" fmla="*/ 106680 w 563880"/>
              <a:gd name="connsiteY6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538480">
                <a:moveTo>
                  <a:pt x="106680" y="538480"/>
                </a:moveTo>
                <a:lnTo>
                  <a:pt x="289560" y="294640"/>
                </a:lnTo>
                <a:lnTo>
                  <a:pt x="0" y="208280"/>
                </a:lnTo>
                <a:lnTo>
                  <a:pt x="279400" y="0"/>
                </a:lnTo>
                <a:lnTo>
                  <a:pt x="563880" y="203200"/>
                </a:lnTo>
                <a:lnTo>
                  <a:pt x="462280" y="538480"/>
                </a:lnTo>
                <a:lnTo>
                  <a:pt x="106680" y="538480"/>
                </a:lnTo>
                <a:close/>
              </a:path>
            </a:pathLst>
          </a:custGeom>
          <a:solidFill>
            <a:srgbClr val="00B050">
              <a:alpha val="7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Freihandform 51"/>
          <p:cNvSpPr/>
          <p:nvPr/>
        </p:nvSpPr>
        <p:spPr>
          <a:xfrm rot="8735580">
            <a:off x="2586767" y="3109512"/>
            <a:ext cx="563880" cy="538480"/>
          </a:xfrm>
          <a:custGeom>
            <a:avLst/>
            <a:gdLst>
              <a:gd name="connsiteX0" fmla="*/ 106680 w 563880"/>
              <a:gd name="connsiteY0" fmla="*/ 538480 h 538480"/>
              <a:gd name="connsiteX1" fmla="*/ 289560 w 563880"/>
              <a:gd name="connsiteY1" fmla="*/ 294640 h 538480"/>
              <a:gd name="connsiteX2" fmla="*/ 0 w 563880"/>
              <a:gd name="connsiteY2" fmla="*/ 208280 h 538480"/>
              <a:gd name="connsiteX3" fmla="*/ 279400 w 563880"/>
              <a:gd name="connsiteY3" fmla="*/ 0 h 538480"/>
              <a:gd name="connsiteX4" fmla="*/ 563880 w 563880"/>
              <a:gd name="connsiteY4" fmla="*/ 203200 h 538480"/>
              <a:gd name="connsiteX5" fmla="*/ 462280 w 563880"/>
              <a:gd name="connsiteY5" fmla="*/ 538480 h 538480"/>
              <a:gd name="connsiteX6" fmla="*/ 106680 w 563880"/>
              <a:gd name="connsiteY6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538480">
                <a:moveTo>
                  <a:pt x="106680" y="538480"/>
                </a:moveTo>
                <a:lnTo>
                  <a:pt x="289560" y="294640"/>
                </a:lnTo>
                <a:lnTo>
                  <a:pt x="0" y="208280"/>
                </a:lnTo>
                <a:lnTo>
                  <a:pt x="279400" y="0"/>
                </a:lnTo>
                <a:lnTo>
                  <a:pt x="563880" y="203200"/>
                </a:lnTo>
                <a:lnTo>
                  <a:pt x="462280" y="538480"/>
                </a:lnTo>
                <a:lnTo>
                  <a:pt x="106680" y="538480"/>
                </a:ln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Freihandform 52"/>
          <p:cNvSpPr/>
          <p:nvPr/>
        </p:nvSpPr>
        <p:spPr>
          <a:xfrm rot="13022675">
            <a:off x="1705368" y="3112462"/>
            <a:ext cx="563880" cy="538480"/>
          </a:xfrm>
          <a:custGeom>
            <a:avLst/>
            <a:gdLst>
              <a:gd name="connsiteX0" fmla="*/ 106680 w 563880"/>
              <a:gd name="connsiteY0" fmla="*/ 538480 h 538480"/>
              <a:gd name="connsiteX1" fmla="*/ 289560 w 563880"/>
              <a:gd name="connsiteY1" fmla="*/ 294640 h 538480"/>
              <a:gd name="connsiteX2" fmla="*/ 0 w 563880"/>
              <a:gd name="connsiteY2" fmla="*/ 208280 h 538480"/>
              <a:gd name="connsiteX3" fmla="*/ 279400 w 563880"/>
              <a:gd name="connsiteY3" fmla="*/ 0 h 538480"/>
              <a:gd name="connsiteX4" fmla="*/ 563880 w 563880"/>
              <a:gd name="connsiteY4" fmla="*/ 203200 h 538480"/>
              <a:gd name="connsiteX5" fmla="*/ 462280 w 563880"/>
              <a:gd name="connsiteY5" fmla="*/ 538480 h 538480"/>
              <a:gd name="connsiteX6" fmla="*/ 106680 w 563880"/>
              <a:gd name="connsiteY6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538480">
                <a:moveTo>
                  <a:pt x="106680" y="538480"/>
                </a:moveTo>
                <a:lnTo>
                  <a:pt x="289560" y="294640"/>
                </a:lnTo>
                <a:lnTo>
                  <a:pt x="0" y="208280"/>
                </a:lnTo>
                <a:lnTo>
                  <a:pt x="279400" y="0"/>
                </a:lnTo>
                <a:lnTo>
                  <a:pt x="563880" y="203200"/>
                </a:lnTo>
                <a:lnTo>
                  <a:pt x="462280" y="538480"/>
                </a:lnTo>
                <a:lnTo>
                  <a:pt x="106680" y="53848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Ellipse 53"/>
          <p:cNvSpPr/>
          <p:nvPr/>
        </p:nvSpPr>
        <p:spPr>
          <a:xfrm>
            <a:off x="467544" y="5589240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5" name="Gerade Verbindung 54"/>
          <p:cNvCxnSpPr>
            <a:stCxn id="54" idx="0"/>
            <a:endCxn id="54" idx="4"/>
          </p:cNvCxnSpPr>
          <p:nvPr/>
        </p:nvCxnSpPr>
        <p:spPr>
          <a:xfrm>
            <a:off x="755576" y="5589240"/>
            <a:ext cx="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54" idx="2"/>
            <a:endCxn id="54" idx="6"/>
          </p:cNvCxnSpPr>
          <p:nvPr/>
        </p:nvCxnSpPr>
        <p:spPr>
          <a:xfrm>
            <a:off x="467544" y="5877272"/>
            <a:ext cx="5760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1619672" y="5589240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8" name="Gerade Verbindung 57"/>
          <p:cNvCxnSpPr>
            <a:stCxn id="57" idx="0"/>
            <a:endCxn id="57" idx="4"/>
          </p:cNvCxnSpPr>
          <p:nvPr/>
        </p:nvCxnSpPr>
        <p:spPr>
          <a:xfrm>
            <a:off x="1907704" y="5589240"/>
            <a:ext cx="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57" idx="2"/>
            <a:endCxn id="57" idx="6"/>
          </p:cNvCxnSpPr>
          <p:nvPr/>
        </p:nvCxnSpPr>
        <p:spPr>
          <a:xfrm>
            <a:off x="1619672" y="5877272"/>
            <a:ext cx="5760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/>
          <p:cNvSpPr/>
          <p:nvPr/>
        </p:nvSpPr>
        <p:spPr>
          <a:xfrm>
            <a:off x="2771800" y="5589240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1" name="Gerade Verbindung 60"/>
          <p:cNvCxnSpPr>
            <a:stCxn id="60" idx="0"/>
            <a:endCxn id="60" idx="4"/>
          </p:cNvCxnSpPr>
          <p:nvPr/>
        </p:nvCxnSpPr>
        <p:spPr>
          <a:xfrm>
            <a:off x="3059832" y="5589240"/>
            <a:ext cx="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60" idx="2"/>
            <a:endCxn id="60" idx="6"/>
          </p:cNvCxnSpPr>
          <p:nvPr/>
        </p:nvCxnSpPr>
        <p:spPr>
          <a:xfrm>
            <a:off x="2771800" y="5877272"/>
            <a:ext cx="5760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5292080" y="5589240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4" name="Gerade Verbindung 63"/>
          <p:cNvCxnSpPr>
            <a:stCxn id="63" idx="0"/>
            <a:endCxn id="63" idx="4"/>
          </p:cNvCxnSpPr>
          <p:nvPr/>
        </p:nvCxnSpPr>
        <p:spPr>
          <a:xfrm>
            <a:off x="5580112" y="5589240"/>
            <a:ext cx="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63" idx="2"/>
            <a:endCxn id="63" idx="6"/>
          </p:cNvCxnSpPr>
          <p:nvPr/>
        </p:nvCxnSpPr>
        <p:spPr>
          <a:xfrm>
            <a:off x="5292080" y="5877272"/>
            <a:ext cx="5760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4211961" y="5589241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7" name="Gerade Verbindung 66"/>
          <p:cNvCxnSpPr>
            <a:stCxn id="66" idx="0"/>
            <a:endCxn id="66" idx="4"/>
          </p:cNvCxnSpPr>
          <p:nvPr/>
        </p:nvCxnSpPr>
        <p:spPr>
          <a:xfrm>
            <a:off x="4499993" y="5589241"/>
            <a:ext cx="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66" idx="2"/>
            <a:endCxn id="66" idx="6"/>
          </p:cNvCxnSpPr>
          <p:nvPr/>
        </p:nvCxnSpPr>
        <p:spPr>
          <a:xfrm>
            <a:off x="4211961" y="5877273"/>
            <a:ext cx="5760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orte 68"/>
          <p:cNvSpPr/>
          <p:nvPr/>
        </p:nvSpPr>
        <p:spPr>
          <a:xfrm>
            <a:off x="4283969" y="5661249"/>
            <a:ext cx="576064" cy="576064"/>
          </a:xfrm>
          <a:prstGeom prst="pie">
            <a:avLst>
              <a:gd name="adj1" fmla="val 0"/>
              <a:gd name="adj2" fmla="val 5417728"/>
            </a:avLst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0" name="Torte 69"/>
          <p:cNvSpPr/>
          <p:nvPr/>
        </p:nvSpPr>
        <p:spPr>
          <a:xfrm rot="16200000">
            <a:off x="4283969" y="5517233"/>
            <a:ext cx="576064" cy="576064"/>
          </a:xfrm>
          <a:prstGeom prst="pie">
            <a:avLst>
              <a:gd name="adj1" fmla="val 0"/>
              <a:gd name="adj2" fmla="val 5418987"/>
            </a:avLst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1" name="Torte 70"/>
          <p:cNvSpPr/>
          <p:nvPr/>
        </p:nvSpPr>
        <p:spPr>
          <a:xfrm rot="5400000">
            <a:off x="4139953" y="5661249"/>
            <a:ext cx="576064" cy="576064"/>
          </a:xfrm>
          <a:prstGeom prst="pie">
            <a:avLst>
              <a:gd name="adj1" fmla="val 0"/>
              <a:gd name="adj2" fmla="val 5418987"/>
            </a:avLst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2" name="Torte 71"/>
          <p:cNvSpPr/>
          <p:nvPr/>
        </p:nvSpPr>
        <p:spPr>
          <a:xfrm rot="10800000">
            <a:off x="4139953" y="5517233"/>
            <a:ext cx="576064" cy="576064"/>
          </a:xfrm>
          <a:prstGeom prst="pie">
            <a:avLst>
              <a:gd name="adj1" fmla="val 0"/>
              <a:gd name="adj2" fmla="val 5417344"/>
            </a:avLst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536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26" y="4149080"/>
            <a:ext cx="177110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3635" name="Picture 3" descr="M:\Bildarchiv\Äpfel - Fotolia_Olga Struk - 6400968_M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31" y="2776427"/>
            <a:ext cx="1807533" cy="12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34653 -0.0312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5451 -0.0108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6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5781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5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8212 -0.0490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6" grpId="0" animBg="1"/>
      <p:bldP spid="32" grpId="0" animBg="1"/>
      <p:bldP spid="38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60" grpId="0" animBg="1"/>
      <p:bldP spid="63" grpId="0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199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1949950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Zeichne das Rechteck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und male 25% seiner Fläche rot und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25% seiner Fläche blau an, sodass eine achsensymmetrische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Figur mit genau einer Symmetrieachse entsteht.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Zeichne das Rechteck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und male 50% seiner Fläche farbig an, sodass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eine achsensymmetrische Figur mit zwei Symmetrieachsen entsteht.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Zeichne das Rechteck </a:t>
            </a:r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und male 20% seiner Fläche farbig an, sodass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eine achsensymmetrische Figur mit vier Symmetrieachsen entsteht.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3162454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Ellipse 26"/>
          <p:cNvSpPr/>
          <p:nvPr/>
        </p:nvSpPr>
        <p:spPr>
          <a:xfrm>
            <a:off x="1800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80000" y="170080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80000" y="227687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09120"/>
            <a:ext cx="3661113" cy="17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957865"/>
            <a:ext cx="5976664" cy="342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eck 15"/>
          <p:cNvSpPr/>
          <p:nvPr/>
        </p:nvSpPr>
        <p:spPr>
          <a:xfrm>
            <a:off x="2407950" y="3360802"/>
            <a:ext cx="2522190" cy="15582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2407186" y="3520058"/>
            <a:ext cx="2522190" cy="155828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3662566" y="3068960"/>
            <a:ext cx="0" cy="1296000"/>
          </a:xfrm>
          <a:prstGeom prst="line">
            <a:avLst/>
          </a:prstGeom>
          <a:ln w="38100">
            <a:solidFill>
              <a:srgbClr val="375A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2406794" y="4936242"/>
            <a:ext cx="1890886" cy="639058"/>
          </a:xfrm>
          <a:prstGeom prst="rect">
            <a:avLst/>
          </a:prstGeom>
          <a:solidFill>
            <a:srgbClr val="FF33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/>
        </p:nvCxnSpPr>
        <p:spPr>
          <a:xfrm>
            <a:off x="3349754" y="4437112"/>
            <a:ext cx="0" cy="1728000"/>
          </a:xfrm>
          <a:prstGeom prst="line">
            <a:avLst/>
          </a:prstGeom>
          <a:ln w="38100">
            <a:solidFill>
              <a:srgbClr val="375A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2051720" y="5247640"/>
            <a:ext cx="2628000" cy="0"/>
          </a:xfrm>
          <a:prstGeom prst="line">
            <a:avLst/>
          </a:prstGeom>
          <a:ln w="38100">
            <a:solidFill>
              <a:srgbClr val="375A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197714" y="4293096"/>
            <a:ext cx="0" cy="1944000"/>
          </a:xfrm>
          <a:prstGeom prst="line">
            <a:avLst/>
          </a:prstGeom>
          <a:ln w="38100">
            <a:solidFill>
              <a:srgbClr val="375A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 flipV="1">
            <a:off x="5112296" y="5240680"/>
            <a:ext cx="2124000" cy="0"/>
          </a:xfrm>
          <a:prstGeom prst="line">
            <a:avLst/>
          </a:prstGeom>
          <a:ln w="38100">
            <a:solidFill>
              <a:srgbClr val="375A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5283200" y="4348480"/>
            <a:ext cx="1802307" cy="1802307"/>
          </a:xfrm>
          <a:prstGeom prst="line">
            <a:avLst/>
          </a:prstGeom>
          <a:ln w="38100">
            <a:solidFill>
              <a:srgbClr val="375A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 flipV="1">
            <a:off x="5295776" y="4348480"/>
            <a:ext cx="1818640" cy="1818640"/>
          </a:xfrm>
          <a:prstGeom prst="line">
            <a:avLst/>
          </a:prstGeom>
          <a:ln w="38100">
            <a:solidFill>
              <a:srgbClr val="375A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5406018" y="4466620"/>
            <a:ext cx="308982" cy="31493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6667128" y="4466620"/>
            <a:ext cx="308982" cy="31493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037764" y="5094144"/>
            <a:ext cx="308982" cy="31493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5407542" y="5730778"/>
            <a:ext cx="308982" cy="31493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6668652" y="5730778"/>
            <a:ext cx="308982" cy="31493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179512" y="3738518"/>
            <a:ext cx="1071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Beispiele: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907704" y="3284984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809262" y="4509120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580000" y="3896836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9253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6" grpId="0" animBg="1"/>
      <p:bldP spid="17" grpId="0" animBg="1"/>
      <p:bldP spid="2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32" grpId="0"/>
      <p:bldP spid="2" grpId="0"/>
      <p:bldP spid="37" grpId="0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201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14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a – b 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c – d 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4830270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Die Tabelle zeigt dir, ungefähr wie viele Menschen welche Sprache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als Muttersprache sprechen.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Mit ungefähr wie viel Prozent der Menschen könntest du dich in ihrer Muttersprache unterhalten?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Mit ungefähr wie viel Prozent der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Menschen könntest du dich in ihrer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Muttersprache unterhalten, wenn du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Deutsch und Englisch kannst?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Mindestens wie viele Sprachen (und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welche Sprachen) müsstest du sprechen,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um dich mit etwa einem Viertel der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Menschen in ihrer Muttersprache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unterhalten zu können? 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Mindestens wie viele Sprachen (und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welche Sprachen) müsstest du sprechen,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um dich mit etwa der Hälfte der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Menschen in ihrer Muttersprache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unterhalten zu können?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6042774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0426" y="1943748"/>
            <a:ext cx="2963902" cy="368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4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201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14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a – b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c – d 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4830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Mit ungefähr wie viel Prozent der Menschen könntest du dich in ihrer Muttersprache unterhalten?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Mit ungefähr wie viel Prozent der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Menschen könntest du dich in ihrer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Muttersprache unterhalten, wenn du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Deutsch und Englisch kannst?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9512" y="93020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6593" y="1943748"/>
            <a:ext cx="2963902" cy="368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lipse 24"/>
          <p:cNvSpPr/>
          <p:nvPr/>
        </p:nvSpPr>
        <p:spPr>
          <a:xfrm>
            <a:off x="156850" y="119675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56850" y="1765645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40648" y="3039194"/>
            <a:ext cx="7200800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Wenn Deutsch als einzige Sprache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gesprochen wird, ist der Prozentsatz</a:t>
            </a:r>
          </a:p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/>
            <a:endParaRPr lang="de-DE" sz="105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Wenn Deutsch und Französisch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gesprochen wird, ist der Prozentsatz</a:t>
            </a:r>
          </a:p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/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/>
            <a:endParaRPr lang="de-DE" sz="105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Wenn Deutsch und Englisch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gesprochen wird, ist der Prozentsatz</a:t>
            </a:r>
          </a:p>
          <a:p>
            <a:pPr marL="365125" indent="-365125"/>
            <a:endParaRPr lang="de-DE" sz="9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			              Alle drei (D/E/F):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990210" name="Object 2"/>
          <p:cNvGraphicFramePr>
            <a:graphicFrameLocks noChangeAspect="1"/>
          </p:cNvGraphicFramePr>
          <p:nvPr/>
        </p:nvGraphicFramePr>
        <p:xfrm>
          <a:off x="572696" y="3645024"/>
          <a:ext cx="2247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6" name="Formel" r:id="rId7" imgW="2247900" imgH="533400" progId="Equation.3">
                  <p:embed/>
                </p:oleObj>
              </mc:Choice>
              <mc:Fallback>
                <p:oleObj name="Formel" r:id="rId7" imgW="2247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96" y="3645024"/>
                        <a:ext cx="2247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5470" y="4797152"/>
          <a:ext cx="222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7" name="Formel" r:id="rId9" imgW="2222500" imgH="533400" progId="Equation.3">
                  <p:embed/>
                </p:oleObj>
              </mc:Choice>
              <mc:Fallback>
                <p:oleObj name="Formel" r:id="rId9" imgW="2222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" y="4797152"/>
                        <a:ext cx="2222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04838" y="5877272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8" name="Formel" r:id="rId11" imgW="2209800" imgH="533400" progId="Equation.3">
                  <p:embed/>
                </p:oleObj>
              </mc:Choice>
              <mc:Fallback>
                <p:oleObj name="Formel" r:id="rId11" imgW="2209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5877272"/>
                        <a:ext cx="2209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5386536" y="5805264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9" name="Formel" r:id="rId13" imgW="2209800" imgH="533400" progId="Equation.3">
                  <p:embed/>
                </p:oleObj>
              </mc:Choice>
              <mc:Fallback>
                <p:oleObj name="Formel" r:id="rId13" imgW="2209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536" y="5805264"/>
                        <a:ext cx="2209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hteck 30"/>
          <p:cNvSpPr/>
          <p:nvPr/>
        </p:nvSpPr>
        <p:spPr>
          <a:xfrm>
            <a:off x="4499992" y="5013176"/>
            <a:ext cx="3096344" cy="360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4508643" y="4433286"/>
            <a:ext cx="3096344" cy="360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4517294" y="2204864"/>
            <a:ext cx="3096344" cy="360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2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9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2" grpId="0" animBg="1"/>
      <p:bldP spid="32" grpId="1" animBg="1"/>
      <p:bldP spid="32" grpId="2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9.1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201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rId3" action="ppaction://hlinksldjump"/>
              </a:rPr>
              <a:t>14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a – b 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c – d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4830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Mindestens wie viele Sprachen (und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welche Sprachen) müsstest du sprechen,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um dich mit etwa einem Viertel der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Menschen in ihrer Muttersprache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unterhalten zu können? 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Mindestens wie viele Sprachen (und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welche Sprachen) müsstest du sprechen,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um dich mit etwa der Hälfte der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Menschen in ihrer Muttersprache </a:t>
            </a:r>
          </a:p>
          <a:p>
            <a:pPr marL="365125" indent="-36512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unterhalten zu können?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90872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9578" y="1943748"/>
            <a:ext cx="2963902" cy="368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lipse 24"/>
          <p:cNvSpPr/>
          <p:nvPr/>
        </p:nvSpPr>
        <p:spPr>
          <a:xfrm>
            <a:off x="156850" y="1245041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56850" y="2492896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16016" y="908720"/>
            <a:ext cx="2672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Ein Viertel von 6 000 Mio.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sind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1 500 Mio.,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die Hälfte sind 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3 000 Mio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..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13942" y="4005064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Zwei Sprachen: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Chinesisch, Englisch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Chinesisch, Hindi</a:t>
            </a:r>
          </a:p>
          <a:p>
            <a:pPr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Drei Sprachen: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z. B. Deutsch, Chinesisch, Spanisch</a:t>
            </a:r>
          </a:p>
          <a:p>
            <a:pPr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Vier Sprachen: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z. B. Deutsch, Englisch, Spanisch, Hindi</a:t>
            </a:r>
          </a:p>
        </p:txBody>
      </p:sp>
      <p:sp>
        <p:nvSpPr>
          <p:cNvPr id="24" name="Rechteck 23"/>
          <p:cNvSpPr/>
          <p:nvPr/>
        </p:nvSpPr>
        <p:spPr>
          <a:xfrm>
            <a:off x="2376264" y="4005064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Anzahl der Menschen</a:t>
            </a:r>
          </a:p>
          <a:p>
            <a:pPr>
              <a:spcBef>
                <a:spcPts val="600"/>
              </a:spcBef>
            </a:pPr>
            <a:r>
              <a:rPr lang="it-IT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1 534 Mio. </a:t>
            </a:r>
          </a:p>
          <a:p>
            <a:pPr>
              <a:spcBef>
                <a:spcPts val="600"/>
              </a:spcBef>
            </a:pPr>
            <a:r>
              <a:rPr lang="it-IT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1 512 Mio. </a:t>
            </a:r>
          </a:p>
          <a:p>
            <a:pPr>
              <a:spcBef>
                <a:spcPts val="600"/>
              </a:spcBef>
            </a:pPr>
            <a:endParaRPr lang="it-IT" sz="1600" dirty="0" smtClean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	     1 571 Mio. </a:t>
            </a:r>
          </a:p>
          <a:p>
            <a:pPr>
              <a:spcBef>
                <a:spcPts val="600"/>
              </a:spcBef>
            </a:pPr>
            <a:endParaRPr lang="it-IT" sz="1600" dirty="0" smtClean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	              1 515 Mio.</a:t>
            </a:r>
            <a:endParaRPr lang="de-DE" sz="16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912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45490"/>
            <a:ext cx="4027448" cy="25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8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9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16" grpId="0"/>
      <p:bldP spid="24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10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Vertiefen von Arithmetik und Geometrie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anhand von Sachproblemen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9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10.2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228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3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a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b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7"/>
            <a:ext cx="7380000" cy="1661918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5125" indent="-36512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Aus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drei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6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6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6-Würfeln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(Kantenlänge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jedes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einzelnen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Würfelchens: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cm) ist bzw. sind ein, drei bzw. vier Quader herausgeschnitten; gib jeweils an, welcher Bruchteil des 6 x 6 x 6-Würfels fehlt.</a:t>
            </a:r>
          </a:p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Gib bei jedem der drei Körper aus Teilaufgabe a) den Oberflächeninhalt an und vergleiche deine Ergebnisse mit dem Oberflächeninhalt des 6 x 6 x 6-Würfels.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273040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221088"/>
            <a:ext cx="75247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800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331640" y="2708920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endParaRPr lang="de-DE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187624" y="5540092"/>
            <a:ext cx="57606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792480" y="5532120"/>
            <a:ext cx="396240" cy="40386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1173480" y="4564380"/>
            <a:ext cx="22860" cy="96012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35696" y="2708920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6 </a:t>
            </a:r>
            <a:r>
              <a:rPr lang="de-DE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·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6 </a:t>
            </a:r>
            <a:r>
              <a:rPr lang="de-DE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·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6 =</a:t>
            </a:r>
          </a:p>
        </p:txBody>
      </p:sp>
      <p:graphicFrame>
        <p:nvGraphicFramePr>
          <p:cNvPr id="252929" name="Object 1"/>
          <p:cNvGraphicFramePr>
            <a:graphicFrameLocks noChangeAspect="1"/>
          </p:cNvGraphicFramePr>
          <p:nvPr/>
        </p:nvGraphicFramePr>
        <p:xfrm>
          <a:off x="467544" y="3187824"/>
          <a:ext cx="1211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2" name="Formel" r:id="rId7" imgW="1193800" imgH="457200" progId="Equation.3">
                  <p:embed/>
                </p:oleObj>
              </mc:Choice>
              <mc:Fallback>
                <p:oleObj name="Formel" r:id="rId7" imgW="119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87824"/>
                        <a:ext cx="12112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2451448" y="3187824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3" name="Formel" r:id="rId9" imgW="1778000" imgH="457200" progId="Equation.3">
                  <p:embed/>
                </p:oleObj>
              </mc:Choice>
              <mc:Fallback>
                <p:oleObj name="Formel" r:id="rId9" imgW="177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448" y="3187824"/>
                        <a:ext cx="1778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2753923" y="2708920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36 </a:t>
            </a:r>
            <a:r>
              <a:rPr lang="de-DE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·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6 =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491880" y="2708920"/>
            <a:ext cx="3643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216.       Also fehlt folgender Bruchteil: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979712" y="5301208"/>
            <a:ext cx="29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  <a:p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4</a:t>
            </a:r>
          </a:p>
          <a:p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5</a:t>
            </a:r>
          </a:p>
        </p:txBody>
      </p:sp>
      <p:cxnSp>
        <p:nvCxnSpPr>
          <p:cNvPr id="36" name="Gerade Verbindung 35"/>
          <p:cNvCxnSpPr/>
          <p:nvPr/>
        </p:nvCxnSpPr>
        <p:spPr>
          <a:xfrm flipV="1">
            <a:off x="3988440" y="5039360"/>
            <a:ext cx="390520" cy="1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3708400" y="5042312"/>
            <a:ext cx="281136" cy="30184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 flipV="1">
            <a:off x="3987800" y="4663440"/>
            <a:ext cx="9356" cy="37125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4644008" y="4581128"/>
            <a:ext cx="29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2</a:t>
            </a:r>
          </a:p>
          <a:p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</a:p>
          <a:p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2</a:t>
            </a:r>
          </a:p>
        </p:txBody>
      </p:sp>
      <p:cxnSp>
        <p:nvCxnSpPr>
          <p:cNvPr id="55" name="Gerade Verbindung 54"/>
          <p:cNvCxnSpPr/>
          <p:nvPr/>
        </p:nvCxnSpPr>
        <p:spPr>
          <a:xfrm flipV="1">
            <a:off x="3881760" y="5948680"/>
            <a:ext cx="390520" cy="1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H="1">
            <a:off x="3693160" y="5951632"/>
            <a:ext cx="189696" cy="19008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V="1">
            <a:off x="3890476" y="5735320"/>
            <a:ext cx="804" cy="20869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3786462" y="597076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2 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2 </a:t>
            </a:r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2</a:t>
            </a:r>
          </a:p>
        </p:txBody>
      </p:sp>
      <p:cxnSp>
        <p:nvCxnSpPr>
          <p:cNvPr id="63" name="Gerade Verbindung 62"/>
          <p:cNvCxnSpPr/>
          <p:nvPr/>
        </p:nvCxnSpPr>
        <p:spPr>
          <a:xfrm>
            <a:off x="3099440" y="5344964"/>
            <a:ext cx="385440" cy="42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H="1">
            <a:off x="2910840" y="5336992"/>
            <a:ext cx="189696" cy="19008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H="1" flipV="1">
            <a:off x="3103880" y="4744720"/>
            <a:ext cx="4276" cy="58465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2833360" y="4581128"/>
            <a:ext cx="29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  <a:p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2</a:t>
            </a:r>
          </a:p>
          <a:p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3</a:t>
            </a:r>
          </a:p>
        </p:txBody>
      </p:sp>
      <p:graphicFrame>
        <p:nvGraphicFramePr>
          <p:cNvPr id="69" name="Object 1"/>
          <p:cNvGraphicFramePr>
            <a:graphicFrameLocks noChangeAspect="1"/>
          </p:cNvGraphicFramePr>
          <p:nvPr/>
        </p:nvGraphicFramePr>
        <p:xfrm>
          <a:off x="467544" y="3717032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4" name="Formel" r:id="rId11" imgW="1397000" imgH="457200" progId="Equation.3">
                  <p:embed/>
                </p:oleObj>
              </mc:Choice>
              <mc:Fallback>
                <p:oleObj name="Formel" r:id="rId11" imgW="13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17032"/>
                        <a:ext cx="14176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"/>
          <p:cNvGraphicFramePr>
            <a:graphicFrameLocks noChangeAspect="1"/>
          </p:cNvGraphicFramePr>
          <p:nvPr/>
        </p:nvGraphicFramePr>
        <p:xfrm>
          <a:off x="2411760" y="3717032"/>
          <a:ext cx="159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5" name="Formel" r:id="rId13" imgW="1574800" imgH="457200" progId="Equation.3">
                  <p:embed/>
                </p:oleObj>
              </mc:Choice>
              <mc:Fallback>
                <p:oleObj name="Formel" r:id="rId13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717032"/>
                        <a:ext cx="15986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Gerade Verbindung 70"/>
          <p:cNvCxnSpPr/>
          <p:nvPr/>
        </p:nvCxnSpPr>
        <p:spPr>
          <a:xfrm flipV="1">
            <a:off x="6688584" y="5033288"/>
            <a:ext cx="390520" cy="1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H="1">
            <a:off x="6408544" y="5036240"/>
            <a:ext cx="281136" cy="30184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H="1" flipV="1">
            <a:off x="6687944" y="4657368"/>
            <a:ext cx="9356" cy="37125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7380312" y="4581128"/>
            <a:ext cx="29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2</a:t>
            </a:r>
          </a:p>
          <a:p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</a:p>
          <a:p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2</a:t>
            </a:r>
          </a:p>
        </p:txBody>
      </p:sp>
      <p:cxnSp>
        <p:nvCxnSpPr>
          <p:cNvPr id="78" name="Gerade Verbindung 77"/>
          <p:cNvCxnSpPr/>
          <p:nvPr/>
        </p:nvCxnSpPr>
        <p:spPr>
          <a:xfrm>
            <a:off x="6623120" y="4555044"/>
            <a:ext cx="554920" cy="171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H="1">
            <a:off x="6596792" y="4358640"/>
            <a:ext cx="185008" cy="19270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H="1" flipV="1">
            <a:off x="7193216" y="4537388"/>
            <a:ext cx="7684" cy="59087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804248" y="417056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2 </a:t>
            </a:r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3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3</a:t>
            </a:r>
          </a:p>
        </p:txBody>
      </p:sp>
      <p:cxnSp>
        <p:nvCxnSpPr>
          <p:cNvPr id="85" name="Gerade Verbindung 84"/>
          <p:cNvCxnSpPr/>
          <p:nvPr/>
        </p:nvCxnSpPr>
        <p:spPr>
          <a:xfrm flipV="1">
            <a:off x="6390740" y="5745480"/>
            <a:ext cx="391060" cy="15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>
            <a:off x="6408420" y="5736962"/>
            <a:ext cx="392460" cy="40475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 flipH="1" flipV="1">
            <a:off x="6391628" y="5730166"/>
            <a:ext cx="9172" cy="373454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6588224" y="587727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4 </a:t>
            </a:r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2</a:t>
            </a:r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 2</a:t>
            </a:r>
            <a:endParaRPr lang="de-DE" sz="1600" b="1" dirty="0" smtClean="0">
              <a:solidFill>
                <a:srgbClr val="00B050"/>
              </a:solidFill>
              <a:latin typeface="Helvetica" pitchFamily="34" charset="0"/>
            </a:endParaRPr>
          </a:p>
        </p:txBody>
      </p:sp>
      <p:cxnSp>
        <p:nvCxnSpPr>
          <p:cNvPr id="92" name="Gerade Verbindung 91"/>
          <p:cNvCxnSpPr/>
          <p:nvPr/>
        </p:nvCxnSpPr>
        <p:spPr>
          <a:xfrm flipV="1">
            <a:off x="5605528" y="5932964"/>
            <a:ext cx="391060" cy="15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flipH="1">
            <a:off x="5989320" y="4446930"/>
            <a:ext cx="498788" cy="49845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 flipV="1">
            <a:off x="5993508" y="4947246"/>
            <a:ext cx="3432" cy="988734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5580112" y="4830251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5 </a:t>
            </a:r>
          </a:p>
          <a:p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5</a:t>
            </a:r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2</a:t>
            </a:r>
            <a:endParaRPr lang="de-DE" sz="1600" b="1" dirty="0" smtClean="0">
              <a:solidFill>
                <a:srgbClr val="00B050"/>
              </a:solidFill>
              <a:latin typeface="Helvetica" pitchFamily="34" charset="0"/>
            </a:endParaRPr>
          </a:p>
        </p:txBody>
      </p:sp>
      <p:graphicFrame>
        <p:nvGraphicFramePr>
          <p:cNvPr id="98" name="Object 1"/>
          <p:cNvGraphicFramePr>
            <a:graphicFrameLocks noChangeAspect="1"/>
          </p:cNvGraphicFramePr>
          <p:nvPr/>
        </p:nvGraphicFramePr>
        <p:xfrm>
          <a:off x="4788024" y="3187824"/>
          <a:ext cx="233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6" name="Formel" r:id="rId15" imgW="2336800" imgH="457200" progId="Equation.3">
                  <p:embed/>
                </p:oleObj>
              </mc:Choice>
              <mc:Fallback>
                <p:oleObj name="Formel" r:id="rId15" imgW="233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187824"/>
                        <a:ext cx="2336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"/>
          <p:cNvGraphicFramePr>
            <a:graphicFrameLocks noChangeAspect="1"/>
          </p:cNvGraphicFramePr>
          <p:nvPr/>
        </p:nvGraphicFramePr>
        <p:xfrm>
          <a:off x="4767263" y="3717032"/>
          <a:ext cx="29003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7" name="Formel" r:id="rId17" imgW="2857500" imgH="457200" progId="Equation.3">
                  <p:embed/>
                </p:oleObj>
              </mc:Choice>
              <mc:Fallback>
                <p:oleObj name="Formel" r:id="rId17" imgW="285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3717032"/>
                        <a:ext cx="29003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Ellipse 99"/>
          <p:cNvSpPr/>
          <p:nvPr/>
        </p:nvSpPr>
        <p:spPr>
          <a:xfrm>
            <a:off x="6208" y="4366136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2637464" y="435700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5602512" y="437836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5" grpId="0"/>
      <p:bldP spid="48" grpId="0"/>
      <p:bldP spid="58" grpId="0"/>
      <p:bldP spid="66" grpId="0"/>
      <p:bldP spid="74" grpId="0"/>
      <p:bldP spid="81" grpId="0"/>
      <p:bldP spid="88" grpId="0"/>
      <p:bldP spid="95" grpId="0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10.2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228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3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previousslide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b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7"/>
            <a:ext cx="7380000" cy="869829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5125" indent="-365125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Gib bei jedem der drei Körper aus Teilaufgabe a) den Oberflächeninhalt an und vergleiche deine Ergebnisse mit dem Oberflächeninhalt des 6 x 6 x 6-Würfels.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2082334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221088"/>
            <a:ext cx="75247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80000" y="908720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483768" y="2060848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Alle drei Oberflächeninhalte sind gleich groß,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und zwar ebenso groß wie der Oberflächeninhalt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des 6 x 6 x 6-Würfels: </a:t>
            </a:r>
          </a:p>
          <a:p>
            <a:pPr marL="355600" indent="-355600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	</a:t>
            </a:r>
          </a:p>
          <a:p>
            <a:pPr marL="355600" indent="-355600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	A = 216 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endParaRPr lang="de-DE" sz="16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62" name="Gruppieren 61"/>
          <p:cNvGrpSpPr/>
          <p:nvPr/>
        </p:nvGrpSpPr>
        <p:grpSpPr>
          <a:xfrm rot="16200000" flipH="1">
            <a:off x="1088974" y="5266154"/>
            <a:ext cx="392802" cy="948357"/>
            <a:chOff x="15914" y="4511025"/>
            <a:chExt cx="414294" cy="984558"/>
          </a:xfrm>
        </p:grpSpPr>
        <p:sp>
          <p:nvSpPr>
            <p:cNvPr id="63" name="Freihandform 62"/>
            <p:cNvSpPr/>
            <p:nvPr/>
          </p:nvSpPr>
          <p:spPr>
            <a:xfrm>
              <a:off x="15914" y="480216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119087" y="470448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222260" y="460680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323528" y="451102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15914" y="500028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119087" y="490260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222260" y="480492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323528" y="470914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15914" y="519840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19087" y="510072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222260" y="500304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323528" y="490726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788670" y="4556760"/>
            <a:ext cx="399286" cy="1375470"/>
            <a:chOff x="15914" y="4511025"/>
            <a:chExt cx="414294" cy="1380798"/>
          </a:xfrm>
        </p:grpSpPr>
        <p:sp>
          <p:nvSpPr>
            <p:cNvPr id="40" name="Freihandform 39"/>
            <p:cNvSpPr/>
            <p:nvPr/>
          </p:nvSpPr>
          <p:spPr>
            <a:xfrm>
              <a:off x="15914" y="480216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119087" y="470448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222260" y="460680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323528" y="451102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15914" y="500028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119087" y="490260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222260" y="480492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323528" y="470914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15914" y="519840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119087" y="510072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222260" y="500304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323528" y="490726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15914" y="539652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119087" y="529884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222260" y="520116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323528" y="510538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15914" y="5594643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119087" y="5496962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222260" y="5399281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323528" y="5303505"/>
              <a:ext cx="106680" cy="297180"/>
            </a:xfrm>
            <a:custGeom>
              <a:avLst/>
              <a:gdLst>
                <a:gd name="connsiteX0" fmla="*/ 0 w 106680"/>
                <a:gd name="connsiteY0" fmla="*/ 96520 h 297180"/>
                <a:gd name="connsiteX1" fmla="*/ 0 w 106680"/>
                <a:gd name="connsiteY1" fmla="*/ 297180 h 297180"/>
                <a:gd name="connsiteX2" fmla="*/ 106680 w 106680"/>
                <a:gd name="connsiteY2" fmla="*/ 200660 h 297180"/>
                <a:gd name="connsiteX3" fmla="*/ 101600 w 106680"/>
                <a:gd name="connsiteY3" fmla="*/ 0 h 297180"/>
                <a:gd name="connsiteX4" fmla="*/ 0 w 106680"/>
                <a:gd name="connsiteY4" fmla="*/ 9652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297180">
                  <a:moveTo>
                    <a:pt x="0" y="96520"/>
                  </a:moveTo>
                  <a:lnTo>
                    <a:pt x="0" y="297180"/>
                  </a:lnTo>
                  <a:lnTo>
                    <a:pt x="106680" y="200660"/>
                  </a:lnTo>
                  <a:lnTo>
                    <a:pt x="10160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189732" y="4556532"/>
            <a:ext cx="584448" cy="983208"/>
            <a:chOff x="1876336" y="4003804"/>
            <a:chExt cx="584448" cy="900420"/>
          </a:xfrm>
        </p:grpSpPr>
        <p:sp>
          <p:nvSpPr>
            <p:cNvPr id="24" name="Rechteck 23"/>
            <p:cNvSpPr/>
            <p:nvPr/>
          </p:nvSpPr>
          <p:spPr>
            <a:xfrm>
              <a:off x="1876336" y="400506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2072972" y="400380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2267744" y="400506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876336" y="418540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072972" y="418414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67744" y="418540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1876336" y="436574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072972" y="436448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267744" y="436574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1876336" y="454608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072972" y="454482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267744" y="454608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1876336" y="472642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072972" y="472516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2267744" y="4726424"/>
              <a:ext cx="193040" cy="177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3" name="Textfeld 82"/>
          <p:cNvSpPr txBox="1"/>
          <p:nvPr/>
        </p:nvSpPr>
        <p:spPr>
          <a:xfrm>
            <a:off x="323528" y="2996952"/>
            <a:ext cx="1529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Jede fehlende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Ecke kann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„ausgebeult“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werden:</a:t>
            </a: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2307" y="4271323"/>
            <a:ext cx="2000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1098" y="4246816"/>
            <a:ext cx="1943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9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4358 0.059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6527 0.002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1.38889E-6 -0.143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10.3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234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79512" y="902986"/>
            <a:ext cx="7380000" cy="2021957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Das Prisma mit herzförmiger Grundfläche besteht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aus zwei Schichten von gleich großen Würfeln der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Kantenlänge 1,8 cm. Berechne das Volumen und den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Oberflächeninhalt dieses Prismas.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3090446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2D5A2D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2D5A2D"/>
              </a:solidFill>
              <a:latin typeface="Helvetica" pitchFamily="34" charset="0"/>
              <a:ea typeface="Cambria Math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7880" y="1047046"/>
            <a:ext cx="1728416" cy="158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8272" y="3094886"/>
            <a:ext cx="3456384" cy="317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411612" y="3333750"/>
            <a:ext cx="2882900" cy="264795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07704" y="46531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Helvetica" pitchFamily="34" charset="0"/>
              </a:rPr>
              <a:t>12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02448" y="617633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Helvetica" pitchFamily="34" charset="0"/>
              </a:rPr>
              <a:t>13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1520" y="3573016"/>
            <a:ext cx="15841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12 ∙ 13 = 156</a:t>
            </a:r>
          </a:p>
          <a:p>
            <a:endParaRPr lang="de-DE" sz="500" b="1" dirty="0">
              <a:solidFill>
                <a:srgbClr val="FF0000"/>
              </a:solidFill>
              <a:latin typeface="Helvetica" pitchFamily="34" charset="0"/>
            </a:endParaRPr>
          </a:p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4</a:t>
            </a:r>
          </a:p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21</a:t>
            </a:r>
          </a:p>
          <a:p>
            <a:pPr algn="r"/>
            <a:r>
              <a:rPr lang="de-DE" sz="1600" b="1" u="sng" dirty="0" smtClean="0">
                <a:solidFill>
                  <a:srgbClr val="FF0000"/>
                </a:solidFill>
                <a:latin typeface="Helvetica" pitchFamily="34" charset="0"/>
              </a:rPr>
              <a:t>+  21</a:t>
            </a:r>
          </a:p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52</a:t>
            </a:r>
          </a:p>
          <a:p>
            <a:pPr algn="r"/>
            <a:endParaRPr lang="de-DE" sz="500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r>
              <a:rPr lang="de-DE" sz="1600" b="1" dirty="0" smtClean="0">
                <a:solidFill>
                  <a:srgbClr val="FF0000"/>
                </a:solidFill>
                <a:latin typeface="Helvetica" pitchFamily="34" charset="0"/>
              </a:rPr>
              <a:t>156 – 52 = </a:t>
            </a:r>
            <a:r>
              <a:rPr lang="de-DE" sz="1600" b="1" dirty="0" smtClean="0">
                <a:solidFill>
                  <a:srgbClr val="92D050"/>
                </a:solidFill>
                <a:latin typeface="Helvetica" pitchFamily="34" charset="0"/>
              </a:rPr>
              <a:t>104</a:t>
            </a:r>
          </a:p>
          <a:p>
            <a:endParaRPr lang="de-DE" sz="500" b="1" dirty="0">
              <a:solidFill>
                <a:srgbClr val="92D050"/>
              </a:solidFill>
              <a:latin typeface="Helvetica" pitchFamily="34" charset="0"/>
            </a:endParaRPr>
          </a:p>
          <a:p>
            <a:r>
              <a:rPr lang="de-DE" sz="1600" b="1" dirty="0" smtClean="0">
                <a:solidFill>
                  <a:srgbClr val="92D050"/>
                </a:solidFill>
                <a:latin typeface="Helvetica" pitchFamily="34" charset="0"/>
              </a:rPr>
              <a:t>Also: </a:t>
            </a:r>
          </a:p>
          <a:p>
            <a:r>
              <a:rPr lang="de-DE" sz="1600" b="1" dirty="0" smtClean="0">
                <a:solidFill>
                  <a:srgbClr val="92D050"/>
                </a:solidFill>
                <a:latin typeface="Helvetica" pitchFamily="34" charset="0"/>
              </a:rPr>
              <a:t>208 Würfel</a:t>
            </a:r>
          </a:p>
        </p:txBody>
      </p:sp>
      <p:sp>
        <p:nvSpPr>
          <p:cNvPr id="5" name="Multiplizieren 4"/>
          <p:cNvSpPr/>
          <p:nvPr/>
        </p:nvSpPr>
        <p:spPr>
          <a:xfrm>
            <a:off x="2417352" y="356882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Multiplizieren 23"/>
          <p:cNvSpPr/>
          <p:nvPr/>
        </p:nvSpPr>
        <p:spPr>
          <a:xfrm>
            <a:off x="2417352" y="334974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Multiplizieren 24"/>
          <p:cNvSpPr/>
          <p:nvPr/>
        </p:nvSpPr>
        <p:spPr>
          <a:xfrm>
            <a:off x="2631665" y="334022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Multiplizieren 25"/>
          <p:cNvSpPr/>
          <p:nvPr/>
        </p:nvSpPr>
        <p:spPr>
          <a:xfrm>
            <a:off x="3746089" y="355929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Multiplizieren 26"/>
          <p:cNvSpPr/>
          <p:nvPr/>
        </p:nvSpPr>
        <p:spPr>
          <a:xfrm>
            <a:off x="3746089" y="334022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Multiplizieren 27"/>
          <p:cNvSpPr/>
          <p:nvPr/>
        </p:nvSpPr>
        <p:spPr>
          <a:xfrm>
            <a:off x="3960402" y="333069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Multiplizieren 28"/>
          <p:cNvSpPr/>
          <p:nvPr/>
        </p:nvSpPr>
        <p:spPr>
          <a:xfrm>
            <a:off x="3522251" y="334022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Multiplizieren 29"/>
          <p:cNvSpPr/>
          <p:nvPr/>
        </p:nvSpPr>
        <p:spPr>
          <a:xfrm>
            <a:off x="5074827" y="3554536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Multiplizieren 30"/>
          <p:cNvSpPr/>
          <p:nvPr/>
        </p:nvSpPr>
        <p:spPr>
          <a:xfrm>
            <a:off x="5074827" y="3335461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Multiplizieren 31"/>
          <p:cNvSpPr/>
          <p:nvPr/>
        </p:nvSpPr>
        <p:spPr>
          <a:xfrm>
            <a:off x="4850989" y="3335461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Multiplizieren 32"/>
          <p:cNvSpPr/>
          <p:nvPr/>
        </p:nvSpPr>
        <p:spPr>
          <a:xfrm>
            <a:off x="2428238" y="5114595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Multiplizieren 33"/>
          <p:cNvSpPr/>
          <p:nvPr/>
        </p:nvSpPr>
        <p:spPr>
          <a:xfrm>
            <a:off x="2428238" y="4895520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Multiplizieren 34"/>
          <p:cNvSpPr/>
          <p:nvPr/>
        </p:nvSpPr>
        <p:spPr>
          <a:xfrm>
            <a:off x="2642551" y="4885995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Multiplizieren 35"/>
          <p:cNvSpPr/>
          <p:nvPr/>
        </p:nvSpPr>
        <p:spPr>
          <a:xfrm>
            <a:off x="2645953" y="533230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Multiplizieren 36"/>
          <p:cNvSpPr/>
          <p:nvPr/>
        </p:nvSpPr>
        <p:spPr>
          <a:xfrm>
            <a:off x="2645953" y="511323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Multiplizieren 37"/>
          <p:cNvSpPr/>
          <p:nvPr/>
        </p:nvSpPr>
        <p:spPr>
          <a:xfrm>
            <a:off x="2860266" y="510370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Multiplizieren 38"/>
          <p:cNvSpPr/>
          <p:nvPr/>
        </p:nvSpPr>
        <p:spPr>
          <a:xfrm>
            <a:off x="2863668" y="5550023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Multiplizieren 39"/>
          <p:cNvSpPr/>
          <p:nvPr/>
        </p:nvSpPr>
        <p:spPr>
          <a:xfrm>
            <a:off x="2863668" y="5330948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Multiplizieren 40"/>
          <p:cNvSpPr/>
          <p:nvPr/>
        </p:nvSpPr>
        <p:spPr>
          <a:xfrm>
            <a:off x="3077981" y="5321423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Multiplizieren 41"/>
          <p:cNvSpPr/>
          <p:nvPr/>
        </p:nvSpPr>
        <p:spPr>
          <a:xfrm>
            <a:off x="3081383" y="5767737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Multiplizieren 42"/>
          <p:cNvSpPr/>
          <p:nvPr/>
        </p:nvSpPr>
        <p:spPr>
          <a:xfrm>
            <a:off x="3081383" y="5548662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Multiplizieren 43"/>
          <p:cNvSpPr/>
          <p:nvPr/>
        </p:nvSpPr>
        <p:spPr>
          <a:xfrm>
            <a:off x="3295696" y="5539137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Multiplizieren 45"/>
          <p:cNvSpPr/>
          <p:nvPr/>
        </p:nvSpPr>
        <p:spPr>
          <a:xfrm>
            <a:off x="3299098" y="5766376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Multiplizieren 46"/>
          <p:cNvSpPr/>
          <p:nvPr/>
        </p:nvSpPr>
        <p:spPr>
          <a:xfrm>
            <a:off x="3513411" y="5756851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Multiplizieren 47"/>
          <p:cNvSpPr/>
          <p:nvPr/>
        </p:nvSpPr>
        <p:spPr>
          <a:xfrm>
            <a:off x="2403065" y="4668280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Multiplizieren 48"/>
          <p:cNvSpPr/>
          <p:nvPr/>
        </p:nvSpPr>
        <p:spPr>
          <a:xfrm>
            <a:off x="2429929" y="5324330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Multiplizieren 49"/>
          <p:cNvSpPr/>
          <p:nvPr/>
        </p:nvSpPr>
        <p:spPr>
          <a:xfrm>
            <a:off x="2433331" y="577064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Multiplizieren 50"/>
          <p:cNvSpPr/>
          <p:nvPr/>
        </p:nvSpPr>
        <p:spPr>
          <a:xfrm>
            <a:off x="2433331" y="555156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Multiplizieren 51"/>
          <p:cNvSpPr/>
          <p:nvPr/>
        </p:nvSpPr>
        <p:spPr>
          <a:xfrm>
            <a:off x="2647644" y="554204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Multiplizieren 52"/>
          <p:cNvSpPr/>
          <p:nvPr/>
        </p:nvSpPr>
        <p:spPr>
          <a:xfrm>
            <a:off x="2651046" y="5769283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Multiplizieren 53"/>
          <p:cNvSpPr/>
          <p:nvPr/>
        </p:nvSpPr>
        <p:spPr>
          <a:xfrm>
            <a:off x="2859133" y="5774087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Multiplizieren 54"/>
          <p:cNvSpPr/>
          <p:nvPr/>
        </p:nvSpPr>
        <p:spPr>
          <a:xfrm>
            <a:off x="4630064" y="5112151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Multiplizieren 55"/>
          <p:cNvSpPr/>
          <p:nvPr/>
        </p:nvSpPr>
        <p:spPr>
          <a:xfrm>
            <a:off x="4860479" y="4893076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Multiplizieren 56"/>
          <p:cNvSpPr/>
          <p:nvPr/>
        </p:nvSpPr>
        <p:spPr>
          <a:xfrm>
            <a:off x="5074792" y="4883551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Multiplizieren 57"/>
          <p:cNvSpPr/>
          <p:nvPr/>
        </p:nvSpPr>
        <p:spPr>
          <a:xfrm>
            <a:off x="4638572" y="5329865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Multiplizieren 58"/>
          <p:cNvSpPr/>
          <p:nvPr/>
        </p:nvSpPr>
        <p:spPr>
          <a:xfrm>
            <a:off x="4847779" y="5110790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Multiplizieren 59"/>
          <p:cNvSpPr/>
          <p:nvPr/>
        </p:nvSpPr>
        <p:spPr>
          <a:xfrm>
            <a:off x="5062092" y="5101265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Multiplizieren 60"/>
          <p:cNvSpPr/>
          <p:nvPr/>
        </p:nvSpPr>
        <p:spPr>
          <a:xfrm>
            <a:off x="4638572" y="554757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Multiplizieren 61"/>
          <p:cNvSpPr/>
          <p:nvPr/>
        </p:nvSpPr>
        <p:spPr>
          <a:xfrm>
            <a:off x="4856287" y="5328504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Multiplizieren 62"/>
          <p:cNvSpPr/>
          <p:nvPr/>
        </p:nvSpPr>
        <p:spPr>
          <a:xfrm>
            <a:off x="5070600" y="531897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Multiplizieren 63"/>
          <p:cNvSpPr/>
          <p:nvPr/>
        </p:nvSpPr>
        <p:spPr>
          <a:xfrm>
            <a:off x="4638572" y="5765293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Multiplizieren 64"/>
          <p:cNvSpPr/>
          <p:nvPr/>
        </p:nvSpPr>
        <p:spPr>
          <a:xfrm>
            <a:off x="4856287" y="5546218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Multiplizieren 65"/>
          <p:cNvSpPr/>
          <p:nvPr/>
        </p:nvSpPr>
        <p:spPr>
          <a:xfrm>
            <a:off x="5070600" y="5536693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Multiplizieren 66"/>
          <p:cNvSpPr/>
          <p:nvPr/>
        </p:nvSpPr>
        <p:spPr>
          <a:xfrm>
            <a:off x="4856287" y="5763932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Multiplizieren 67"/>
          <p:cNvSpPr/>
          <p:nvPr/>
        </p:nvSpPr>
        <p:spPr>
          <a:xfrm>
            <a:off x="5070600" y="5754407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Multiplizieren 68"/>
          <p:cNvSpPr/>
          <p:nvPr/>
        </p:nvSpPr>
        <p:spPr>
          <a:xfrm>
            <a:off x="5070600" y="4665836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Multiplizieren 69"/>
          <p:cNvSpPr/>
          <p:nvPr/>
        </p:nvSpPr>
        <p:spPr>
          <a:xfrm>
            <a:off x="4422548" y="5321886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1" name="Multiplizieren 70"/>
          <p:cNvSpPr/>
          <p:nvPr/>
        </p:nvSpPr>
        <p:spPr>
          <a:xfrm>
            <a:off x="3990520" y="5768200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Multiplizieren 71"/>
          <p:cNvSpPr/>
          <p:nvPr/>
        </p:nvSpPr>
        <p:spPr>
          <a:xfrm>
            <a:off x="4208235" y="5549125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3" name="Multiplizieren 72"/>
          <p:cNvSpPr/>
          <p:nvPr/>
        </p:nvSpPr>
        <p:spPr>
          <a:xfrm>
            <a:off x="4422548" y="5539600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Multiplizieren 73"/>
          <p:cNvSpPr/>
          <p:nvPr/>
        </p:nvSpPr>
        <p:spPr>
          <a:xfrm>
            <a:off x="4208235" y="5766839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Multiplizieren 74"/>
          <p:cNvSpPr/>
          <p:nvPr/>
        </p:nvSpPr>
        <p:spPr>
          <a:xfrm>
            <a:off x="4416322" y="5771643"/>
            <a:ext cx="216024" cy="216024"/>
          </a:xfrm>
          <a:prstGeom prst="mathMultiply">
            <a:avLst>
              <a:gd name="adj1" fmla="val 1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hteck 75"/>
          <p:cNvSpPr/>
          <p:nvPr/>
        </p:nvSpPr>
        <p:spPr>
          <a:xfrm>
            <a:off x="5688632" y="3230974"/>
            <a:ext cx="1835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V =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208 · (1,8 cm)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3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=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208 · 5,832 cm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3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=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1213,056 cm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3 </a:t>
            </a:r>
            <a:r>
              <a:rPr lang="de-DE" sz="1600" b="1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1,2 dm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3</a:t>
            </a:r>
          </a:p>
          <a:p>
            <a:endParaRPr lang="de-DE" sz="4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4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4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400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de-DE" sz="4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A =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316 · (1,8 cm)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= 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316 · 3,24 cm</a:t>
            </a:r>
            <a:r>
              <a:rPr lang="de-DE" sz="1600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 = 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10,2384 dm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≈</a:t>
            </a:r>
            <a:endParaRPr lang="de-DE" sz="16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10,2 dm</a:t>
            </a:r>
            <a:r>
              <a:rPr lang="de-DE" sz="1600" b="1" baseline="30000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endParaRPr lang="de-DE" sz="1600" b="1" baseline="30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3078088" y="3861048"/>
            <a:ext cx="2358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Karos:</a:t>
            </a:r>
          </a:p>
          <a:p>
            <a:r>
              <a:rPr lang="de-DE" sz="1600" b="1" dirty="0" smtClean="0">
                <a:solidFill>
                  <a:srgbClr val="00B050"/>
                </a:solidFill>
                <a:latin typeface="Helvetica" pitchFamily="34" charset="0"/>
              </a:rPr>
              <a:t>2 · 104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+ </a:t>
            </a:r>
            <a:r>
              <a:rPr lang="de-DE" sz="1600" b="1" dirty="0" smtClean="0">
                <a:solidFill>
                  <a:srgbClr val="0000FF"/>
                </a:solidFill>
                <a:latin typeface="Helvetica" pitchFamily="34" charset="0"/>
              </a:rPr>
              <a:t>54 · 2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=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208 + 108 =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316</a:t>
            </a:r>
          </a:p>
        </p:txBody>
      </p:sp>
      <p:sp>
        <p:nvSpPr>
          <p:cNvPr id="78" name="Freihandform 77"/>
          <p:cNvSpPr/>
          <p:nvPr/>
        </p:nvSpPr>
        <p:spPr>
          <a:xfrm>
            <a:off x="2420112" y="3334512"/>
            <a:ext cx="2871216" cy="2639568"/>
          </a:xfrm>
          <a:custGeom>
            <a:avLst/>
            <a:gdLst>
              <a:gd name="connsiteX0" fmla="*/ 1322832 w 2871216"/>
              <a:gd name="connsiteY0" fmla="*/ 438912 h 2639568"/>
              <a:gd name="connsiteX1" fmla="*/ 1530096 w 2871216"/>
              <a:gd name="connsiteY1" fmla="*/ 438912 h 2639568"/>
              <a:gd name="connsiteX2" fmla="*/ 1530096 w 2871216"/>
              <a:gd name="connsiteY2" fmla="*/ 231648 h 2639568"/>
              <a:gd name="connsiteX3" fmla="*/ 1761744 w 2871216"/>
              <a:gd name="connsiteY3" fmla="*/ 231648 h 2639568"/>
              <a:gd name="connsiteX4" fmla="*/ 1761744 w 2871216"/>
              <a:gd name="connsiteY4" fmla="*/ 0 h 2639568"/>
              <a:gd name="connsiteX5" fmla="*/ 2432304 w 2871216"/>
              <a:gd name="connsiteY5" fmla="*/ 0 h 2639568"/>
              <a:gd name="connsiteX6" fmla="*/ 2426208 w 2871216"/>
              <a:gd name="connsiteY6" fmla="*/ 225552 h 2639568"/>
              <a:gd name="connsiteX7" fmla="*/ 2645664 w 2871216"/>
              <a:gd name="connsiteY7" fmla="*/ 225552 h 2639568"/>
              <a:gd name="connsiteX8" fmla="*/ 2645664 w 2871216"/>
              <a:gd name="connsiteY8" fmla="*/ 432816 h 2639568"/>
              <a:gd name="connsiteX9" fmla="*/ 2871216 w 2871216"/>
              <a:gd name="connsiteY9" fmla="*/ 432816 h 2639568"/>
              <a:gd name="connsiteX10" fmla="*/ 2865120 w 2871216"/>
              <a:gd name="connsiteY10" fmla="*/ 1341120 h 2639568"/>
              <a:gd name="connsiteX11" fmla="*/ 2651760 w 2871216"/>
              <a:gd name="connsiteY11" fmla="*/ 1341120 h 2639568"/>
              <a:gd name="connsiteX12" fmla="*/ 2645664 w 2871216"/>
              <a:gd name="connsiteY12" fmla="*/ 1560576 h 2639568"/>
              <a:gd name="connsiteX13" fmla="*/ 2426208 w 2871216"/>
              <a:gd name="connsiteY13" fmla="*/ 1560576 h 2639568"/>
              <a:gd name="connsiteX14" fmla="*/ 2420112 w 2871216"/>
              <a:gd name="connsiteY14" fmla="*/ 1786128 h 2639568"/>
              <a:gd name="connsiteX15" fmla="*/ 2218944 w 2871216"/>
              <a:gd name="connsiteY15" fmla="*/ 1786128 h 2639568"/>
              <a:gd name="connsiteX16" fmla="*/ 2218944 w 2871216"/>
              <a:gd name="connsiteY16" fmla="*/ 2005584 h 2639568"/>
              <a:gd name="connsiteX17" fmla="*/ 1999488 w 2871216"/>
              <a:gd name="connsiteY17" fmla="*/ 2005584 h 2639568"/>
              <a:gd name="connsiteX18" fmla="*/ 1999488 w 2871216"/>
              <a:gd name="connsiteY18" fmla="*/ 2225040 h 2639568"/>
              <a:gd name="connsiteX19" fmla="*/ 1767840 w 2871216"/>
              <a:gd name="connsiteY19" fmla="*/ 2225040 h 2639568"/>
              <a:gd name="connsiteX20" fmla="*/ 1761744 w 2871216"/>
              <a:gd name="connsiteY20" fmla="*/ 2444496 h 2639568"/>
              <a:gd name="connsiteX21" fmla="*/ 1548384 w 2871216"/>
              <a:gd name="connsiteY21" fmla="*/ 2444496 h 2639568"/>
              <a:gd name="connsiteX22" fmla="*/ 1554480 w 2871216"/>
              <a:gd name="connsiteY22" fmla="*/ 2639568 h 2639568"/>
              <a:gd name="connsiteX23" fmla="*/ 1310640 w 2871216"/>
              <a:gd name="connsiteY23" fmla="*/ 2633472 h 2639568"/>
              <a:gd name="connsiteX24" fmla="*/ 1310640 w 2871216"/>
              <a:gd name="connsiteY24" fmla="*/ 2456688 h 2639568"/>
              <a:gd name="connsiteX25" fmla="*/ 1097280 w 2871216"/>
              <a:gd name="connsiteY25" fmla="*/ 2444496 h 2639568"/>
              <a:gd name="connsiteX26" fmla="*/ 1097280 w 2871216"/>
              <a:gd name="connsiteY26" fmla="*/ 2237232 h 2639568"/>
              <a:gd name="connsiteX27" fmla="*/ 871728 w 2871216"/>
              <a:gd name="connsiteY27" fmla="*/ 2231136 h 2639568"/>
              <a:gd name="connsiteX28" fmla="*/ 865632 w 2871216"/>
              <a:gd name="connsiteY28" fmla="*/ 2017776 h 2639568"/>
              <a:gd name="connsiteX29" fmla="*/ 652272 w 2871216"/>
              <a:gd name="connsiteY29" fmla="*/ 2005584 h 2639568"/>
              <a:gd name="connsiteX30" fmla="*/ 658368 w 2871216"/>
              <a:gd name="connsiteY30" fmla="*/ 1798320 h 2639568"/>
              <a:gd name="connsiteX31" fmla="*/ 445008 w 2871216"/>
              <a:gd name="connsiteY31" fmla="*/ 1792224 h 2639568"/>
              <a:gd name="connsiteX32" fmla="*/ 438912 w 2871216"/>
              <a:gd name="connsiteY32" fmla="*/ 1566672 h 2639568"/>
              <a:gd name="connsiteX33" fmla="*/ 213360 w 2871216"/>
              <a:gd name="connsiteY33" fmla="*/ 1554480 h 2639568"/>
              <a:gd name="connsiteX34" fmla="*/ 207264 w 2871216"/>
              <a:gd name="connsiteY34" fmla="*/ 1353312 h 2639568"/>
              <a:gd name="connsiteX35" fmla="*/ 0 w 2871216"/>
              <a:gd name="connsiteY35" fmla="*/ 1353312 h 2639568"/>
              <a:gd name="connsiteX36" fmla="*/ 6096 w 2871216"/>
              <a:gd name="connsiteY36" fmla="*/ 438912 h 2639568"/>
              <a:gd name="connsiteX37" fmla="*/ 201168 w 2871216"/>
              <a:gd name="connsiteY37" fmla="*/ 438912 h 2639568"/>
              <a:gd name="connsiteX38" fmla="*/ 207264 w 2871216"/>
              <a:gd name="connsiteY38" fmla="*/ 219456 h 2639568"/>
              <a:gd name="connsiteX39" fmla="*/ 426720 w 2871216"/>
              <a:gd name="connsiteY39" fmla="*/ 225552 h 2639568"/>
              <a:gd name="connsiteX40" fmla="*/ 426720 w 2871216"/>
              <a:gd name="connsiteY40" fmla="*/ 0 h 2639568"/>
              <a:gd name="connsiteX41" fmla="*/ 1103376 w 2871216"/>
              <a:gd name="connsiteY41" fmla="*/ 0 h 2639568"/>
              <a:gd name="connsiteX42" fmla="*/ 1103376 w 2871216"/>
              <a:gd name="connsiteY42" fmla="*/ 225552 h 2639568"/>
              <a:gd name="connsiteX43" fmla="*/ 1335024 w 2871216"/>
              <a:gd name="connsiteY43" fmla="*/ 225552 h 2639568"/>
              <a:gd name="connsiteX44" fmla="*/ 1322832 w 2871216"/>
              <a:gd name="connsiteY44" fmla="*/ 438912 h 263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71216" h="2639568">
                <a:moveTo>
                  <a:pt x="1322832" y="438912"/>
                </a:moveTo>
                <a:lnTo>
                  <a:pt x="1530096" y="438912"/>
                </a:lnTo>
                <a:lnTo>
                  <a:pt x="1530096" y="231648"/>
                </a:lnTo>
                <a:lnTo>
                  <a:pt x="1761744" y="231648"/>
                </a:lnTo>
                <a:lnTo>
                  <a:pt x="1761744" y="0"/>
                </a:lnTo>
                <a:lnTo>
                  <a:pt x="2432304" y="0"/>
                </a:lnTo>
                <a:lnTo>
                  <a:pt x="2426208" y="225552"/>
                </a:lnTo>
                <a:lnTo>
                  <a:pt x="2645664" y="225552"/>
                </a:lnTo>
                <a:lnTo>
                  <a:pt x="2645664" y="432816"/>
                </a:lnTo>
                <a:lnTo>
                  <a:pt x="2871216" y="432816"/>
                </a:lnTo>
                <a:lnTo>
                  <a:pt x="2865120" y="1341120"/>
                </a:lnTo>
                <a:lnTo>
                  <a:pt x="2651760" y="1341120"/>
                </a:lnTo>
                <a:lnTo>
                  <a:pt x="2645664" y="1560576"/>
                </a:lnTo>
                <a:lnTo>
                  <a:pt x="2426208" y="1560576"/>
                </a:lnTo>
                <a:lnTo>
                  <a:pt x="2420112" y="1786128"/>
                </a:lnTo>
                <a:lnTo>
                  <a:pt x="2218944" y="1786128"/>
                </a:lnTo>
                <a:lnTo>
                  <a:pt x="2218944" y="2005584"/>
                </a:lnTo>
                <a:lnTo>
                  <a:pt x="1999488" y="2005584"/>
                </a:lnTo>
                <a:lnTo>
                  <a:pt x="1999488" y="2225040"/>
                </a:lnTo>
                <a:lnTo>
                  <a:pt x="1767840" y="2225040"/>
                </a:lnTo>
                <a:lnTo>
                  <a:pt x="1761744" y="2444496"/>
                </a:lnTo>
                <a:lnTo>
                  <a:pt x="1548384" y="2444496"/>
                </a:lnTo>
                <a:lnTo>
                  <a:pt x="1554480" y="2639568"/>
                </a:lnTo>
                <a:lnTo>
                  <a:pt x="1310640" y="2633472"/>
                </a:lnTo>
                <a:lnTo>
                  <a:pt x="1310640" y="2456688"/>
                </a:lnTo>
                <a:lnTo>
                  <a:pt x="1097280" y="2444496"/>
                </a:lnTo>
                <a:lnTo>
                  <a:pt x="1097280" y="2237232"/>
                </a:lnTo>
                <a:lnTo>
                  <a:pt x="871728" y="2231136"/>
                </a:lnTo>
                <a:lnTo>
                  <a:pt x="865632" y="2017776"/>
                </a:lnTo>
                <a:lnTo>
                  <a:pt x="652272" y="2005584"/>
                </a:lnTo>
                <a:lnTo>
                  <a:pt x="658368" y="1798320"/>
                </a:lnTo>
                <a:lnTo>
                  <a:pt x="445008" y="1792224"/>
                </a:lnTo>
                <a:lnTo>
                  <a:pt x="438912" y="1566672"/>
                </a:lnTo>
                <a:lnTo>
                  <a:pt x="213360" y="1554480"/>
                </a:lnTo>
                <a:lnTo>
                  <a:pt x="207264" y="1353312"/>
                </a:lnTo>
                <a:lnTo>
                  <a:pt x="0" y="1353312"/>
                </a:lnTo>
                <a:lnTo>
                  <a:pt x="6096" y="438912"/>
                </a:lnTo>
                <a:lnTo>
                  <a:pt x="201168" y="438912"/>
                </a:lnTo>
                <a:lnTo>
                  <a:pt x="207264" y="219456"/>
                </a:lnTo>
                <a:lnTo>
                  <a:pt x="426720" y="225552"/>
                </a:lnTo>
                <a:lnTo>
                  <a:pt x="426720" y="0"/>
                </a:lnTo>
                <a:lnTo>
                  <a:pt x="1103376" y="0"/>
                </a:lnTo>
                <a:lnTo>
                  <a:pt x="1103376" y="225552"/>
                </a:lnTo>
                <a:lnTo>
                  <a:pt x="1335024" y="225552"/>
                </a:lnTo>
                <a:lnTo>
                  <a:pt x="1322832" y="438912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9" name="Rechteck 78"/>
          <p:cNvSpPr/>
          <p:nvPr/>
        </p:nvSpPr>
        <p:spPr>
          <a:xfrm>
            <a:off x="484614" y="1991742"/>
            <a:ext cx="991042" cy="1077218"/>
          </a:xfrm>
          <a:prstGeom prst="rect">
            <a:avLst/>
          </a:prstGeom>
          <a:solidFill>
            <a:schemeClr val="tx1"/>
          </a:solidFill>
          <a:ln>
            <a:solidFill>
              <a:srgbClr val="375A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de-DE" sz="1600" u="sng" dirty="0" smtClean="0">
                <a:solidFill>
                  <a:schemeClr val="bg1"/>
                </a:solidFill>
                <a:latin typeface="Helvetica" pitchFamily="34" charset="0"/>
              </a:rPr>
              <a:t>324 · 18</a:t>
            </a:r>
            <a:endParaRPr lang="de-DE" sz="1600" dirty="0" smtClean="0"/>
          </a:p>
          <a:p>
            <a:pPr algn="r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3 240</a:t>
            </a:r>
          </a:p>
          <a:p>
            <a:pPr algn="r"/>
            <a:r>
              <a:rPr lang="de-DE" sz="1600" u="sng" dirty="0" smtClean="0">
                <a:solidFill>
                  <a:schemeClr val="bg1"/>
                </a:solidFill>
                <a:latin typeface="Helvetica" pitchFamily="34" charset="0"/>
              </a:rPr>
              <a:t> +  2 592</a:t>
            </a:r>
          </a:p>
          <a:p>
            <a:pPr algn="r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5 832</a:t>
            </a:r>
          </a:p>
        </p:txBody>
      </p:sp>
      <p:sp>
        <p:nvSpPr>
          <p:cNvPr id="80" name="Rechteck 79"/>
          <p:cNvSpPr/>
          <p:nvPr/>
        </p:nvSpPr>
        <p:spPr>
          <a:xfrm>
            <a:off x="2051720" y="1988840"/>
            <a:ext cx="1224136" cy="1077218"/>
          </a:xfrm>
          <a:prstGeom prst="rect">
            <a:avLst/>
          </a:prstGeom>
          <a:solidFill>
            <a:schemeClr val="tx1"/>
          </a:solidFill>
          <a:ln>
            <a:solidFill>
              <a:srgbClr val="375A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de-DE" sz="1600" u="sng" dirty="0" smtClean="0">
                <a:solidFill>
                  <a:schemeClr val="bg1"/>
                </a:solidFill>
                <a:latin typeface="Helvetica" pitchFamily="34" charset="0"/>
              </a:rPr>
              <a:t>5 832 · 208</a:t>
            </a:r>
            <a:endParaRPr lang="de-DE" sz="1600" dirty="0" smtClean="0"/>
          </a:p>
          <a:p>
            <a:pPr algn="r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1 166 400</a:t>
            </a:r>
          </a:p>
          <a:p>
            <a:pPr algn="r"/>
            <a:r>
              <a:rPr lang="de-DE" sz="1600" u="sng" dirty="0" smtClean="0">
                <a:solidFill>
                  <a:schemeClr val="bg1"/>
                </a:solidFill>
                <a:latin typeface="Helvetica" pitchFamily="34" charset="0"/>
              </a:rPr>
              <a:t> +    46 656</a:t>
            </a:r>
          </a:p>
          <a:p>
            <a:pPr algn="r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1 213 056</a:t>
            </a:r>
          </a:p>
        </p:txBody>
      </p:sp>
      <p:sp>
        <p:nvSpPr>
          <p:cNvPr id="81" name="Rechteck 80"/>
          <p:cNvSpPr/>
          <p:nvPr/>
        </p:nvSpPr>
        <p:spPr>
          <a:xfrm>
            <a:off x="3923928" y="1745521"/>
            <a:ext cx="1224136" cy="1323439"/>
          </a:xfrm>
          <a:prstGeom prst="rect">
            <a:avLst/>
          </a:prstGeom>
          <a:solidFill>
            <a:schemeClr val="tx1"/>
          </a:solidFill>
          <a:ln>
            <a:solidFill>
              <a:srgbClr val="375A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de-DE" sz="1600" u="sng" dirty="0" smtClean="0">
                <a:solidFill>
                  <a:schemeClr val="bg1"/>
                </a:solidFill>
                <a:latin typeface="Helvetica" pitchFamily="34" charset="0"/>
              </a:rPr>
              <a:t>324 · 316</a:t>
            </a:r>
            <a:endParaRPr lang="de-DE" sz="1600" dirty="0" smtClean="0"/>
          </a:p>
          <a:p>
            <a:pPr algn="r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97 200</a:t>
            </a:r>
          </a:p>
          <a:p>
            <a:pPr algn="r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3 240</a:t>
            </a:r>
          </a:p>
          <a:p>
            <a:pPr algn="r"/>
            <a:r>
              <a:rPr lang="de-DE" sz="1600" u="sng" dirty="0" smtClean="0">
                <a:solidFill>
                  <a:schemeClr val="bg1"/>
                </a:solidFill>
                <a:latin typeface="Helvetica" pitchFamily="34" charset="0"/>
              </a:rPr>
              <a:t> +   1 944</a:t>
            </a:r>
          </a:p>
          <a:p>
            <a:pPr algn="r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102 384</a:t>
            </a:r>
          </a:p>
        </p:txBody>
      </p:sp>
    </p:spTree>
    <p:extLst>
      <p:ext uri="{BB962C8B-B14F-4D97-AF65-F5344CB8AC3E}">
        <p14:creationId xmlns:p14="http://schemas.microsoft.com/office/powerpoint/2010/main" val="20669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6" grpId="0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1.4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21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</a:t>
            </a:r>
          </a:p>
          <a:p>
            <a:pPr algn="r"/>
            <a:r>
              <a:rPr lang="de-DE" sz="1600" dirty="0" smtClean="0">
                <a:solidFill>
                  <a:srgbClr val="FFC000"/>
                </a:solidFill>
                <a:latin typeface="Helvetica" pitchFamily="34" charset="0"/>
                <a:hlinkClick r:id="" action="ppaction://hlinkshowjump?jump=previousslide"/>
              </a:rPr>
              <a:t>a – b </a:t>
            </a:r>
            <a:endParaRPr lang="de-DE" sz="1600" dirty="0" smtClean="0">
              <a:solidFill>
                <a:srgbClr val="FFC000"/>
              </a:solidFill>
              <a:latin typeface="Helvetica" pitchFamily="34" charset="0"/>
            </a:endParaRP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c – d</a:t>
            </a:r>
            <a:endParaRPr lang="de-DE" sz="1600" dirty="0" smtClean="0">
              <a:latin typeface="Helvetic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79512" y="902987"/>
            <a:ext cx="7380000" cy="173392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Stelle die folgenden Teilungen zeichnerisch dar.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a)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Fünf Kinder teilen vier gleich große Äpfel gerecht auf.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b)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Vier Kinder teilen fünf gleich große Pizzas gerecht auf.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Drei Kinder teilen zwei 100-g-Tafeln Schokolade gerecht auf.</a:t>
            </a:r>
          </a:p>
          <a:p>
            <a:pPr marL="361950" indent="-361950">
              <a:spcBef>
                <a:spcPts val="6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Sechs Kinder teilen zwei gleich lange Baguette-Brote gerecht auf. 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3018438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6600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006600"/>
              </a:solidFill>
              <a:latin typeface="Helvetica" pitchFamily="34" charset="0"/>
              <a:ea typeface="Cambria Math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79512" y="3933056"/>
            <a:ext cx="68407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Jede Tafel Schokolade wird in drei gleich große Teile geteilt.</a:t>
            </a:r>
          </a:p>
          <a:p>
            <a:pPr marL="363538" indent="-363538">
              <a:spcAft>
                <a:spcPts val="12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Jedes Kind erhält dann zwei Drittel einer Tafel.</a:t>
            </a:r>
          </a:p>
          <a:p>
            <a:pPr marL="363538" indent="-363538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d) 	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Jedes Baguette-Brot wird in sechs gleich große Teile geteilt. </a:t>
            </a:r>
          </a:p>
          <a:p>
            <a:pPr marL="363538" indent="-363538">
              <a:spcAft>
                <a:spcPts val="12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Jedes Kind erhält dann zwei Sechstel eines Brotes (bzw. ein Drittel).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80000" y="184482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80000" y="220486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771800" y="3068960"/>
            <a:ext cx="470617" cy="675067"/>
            <a:chOff x="179512" y="5157192"/>
            <a:chExt cx="470617" cy="675067"/>
          </a:xfrm>
        </p:grpSpPr>
        <p:sp>
          <p:nvSpPr>
            <p:cNvPr id="22" name="Rechteck 21"/>
            <p:cNvSpPr/>
            <p:nvPr/>
          </p:nvSpPr>
          <p:spPr>
            <a:xfrm>
              <a:off x="179512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07596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179512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07596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179512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07596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179512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07596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315172" y="3068960"/>
            <a:ext cx="483540" cy="675067"/>
            <a:chOff x="722884" y="5157192"/>
            <a:chExt cx="483540" cy="675067"/>
          </a:xfrm>
        </p:grpSpPr>
        <p:sp>
          <p:nvSpPr>
            <p:cNvPr id="31" name="Rechteck 30"/>
            <p:cNvSpPr/>
            <p:nvPr/>
          </p:nvSpPr>
          <p:spPr>
            <a:xfrm>
              <a:off x="722884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963891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722884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963891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722884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963891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722884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963891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3870910" y="3068960"/>
            <a:ext cx="485066" cy="675067"/>
            <a:chOff x="1278622" y="5157192"/>
            <a:chExt cx="485066" cy="675067"/>
          </a:xfrm>
        </p:grpSpPr>
        <p:sp>
          <p:nvSpPr>
            <p:cNvPr id="40" name="Rechteck 39"/>
            <p:cNvSpPr/>
            <p:nvPr/>
          </p:nvSpPr>
          <p:spPr>
            <a:xfrm>
              <a:off x="1278622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1521155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1278622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1521155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1278622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1521155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278622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1521155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788024" y="3068960"/>
            <a:ext cx="470617" cy="675067"/>
            <a:chOff x="2195736" y="5157192"/>
            <a:chExt cx="470617" cy="675067"/>
          </a:xfrm>
        </p:grpSpPr>
        <p:sp>
          <p:nvSpPr>
            <p:cNvPr id="49" name="Rechteck 48"/>
            <p:cNvSpPr/>
            <p:nvPr/>
          </p:nvSpPr>
          <p:spPr>
            <a:xfrm>
              <a:off x="2195736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2423820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2195736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2423820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2195736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2423820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2195736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2423820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331556" y="3068960"/>
            <a:ext cx="483540" cy="675067"/>
            <a:chOff x="2739268" y="5157192"/>
            <a:chExt cx="483540" cy="675067"/>
          </a:xfrm>
        </p:grpSpPr>
        <p:sp>
          <p:nvSpPr>
            <p:cNvPr id="58" name="Rechteck 57"/>
            <p:cNvSpPr/>
            <p:nvPr/>
          </p:nvSpPr>
          <p:spPr>
            <a:xfrm>
              <a:off x="2739268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2980275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2739268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2980275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2739268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2980275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2739268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2980275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5887134" y="3068960"/>
            <a:ext cx="485066" cy="675067"/>
            <a:chOff x="3294846" y="5157192"/>
            <a:chExt cx="485066" cy="675067"/>
          </a:xfrm>
        </p:grpSpPr>
        <p:sp>
          <p:nvSpPr>
            <p:cNvPr id="67" name="Rechteck 66"/>
            <p:cNvSpPr/>
            <p:nvPr/>
          </p:nvSpPr>
          <p:spPr>
            <a:xfrm>
              <a:off x="3294846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3537379" y="5157192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3294846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3537379" y="5325434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3294846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3537379" y="5493675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3294846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3537379" y="5661917"/>
              <a:ext cx="242533" cy="170342"/>
            </a:xfrm>
            <a:prstGeom prst="rect">
              <a:avLst/>
            </a:prstGeom>
            <a:gradFill flip="none" rotWithShape="1">
              <a:gsLst>
                <a:gs pos="65000">
                  <a:srgbClr val="663300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663300"/>
              </a:solidFill>
            </a:ln>
            <a:effectLst>
              <a:innerShdw blurRad="114300">
                <a:srgbClr val="66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75" name="Rechteck 74"/>
          <p:cNvSpPr/>
          <p:nvPr/>
        </p:nvSpPr>
        <p:spPr>
          <a:xfrm>
            <a:off x="3422824" y="5342384"/>
            <a:ext cx="2307208" cy="2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hteck 75"/>
          <p:cNvSpPr/>
          <p:nvPr/>
        </p:nvSpPr>
        <p:spPr>
          <a:xfrm>
            <a:off x="3419872" y="5805264"/>
            <a:ext cx="2307208" cy="2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7" name="Gruppieren 76"/>
          <p:cNvGrpSpPr/>
          <p:nvPr/>
        </p:nvGrpSpPr>
        <p:grpSpPr>
          <a:xfrm>
            <a:off x="3419872" y="5342384"/>
            <a:ext cx="2310160" cy="720080"/>
            <a:chOff x="4497040" y="5229200"/>
            <a:chExt cx="2310160" cy="720080"/>
          </a:xfrm>
        </p:grpSpPr>
        <p:sp>
          <p:nvSpPr>
            <p:cNvPr id="78" name="Rechteck 77"/>
            <p:cNvSpPr/>
            <p:nvPr/>
          </p:nvSpPr>
          <p:spPr>
            <a:xfrm>
              <a:off x="4499992" y="522920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4886072" y="522920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5272152" y="522920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5658232" y="522920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6044312" y="522920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6430392" y="5229200"/>
              <a:ext cx="376808" cy="2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497040" y="569208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883120" y="569208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5269200" y="569208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5655280" y="569208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6041360" y="5692080"/>
              <a:ext cx="376808" cy="257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6427440" y="5692080"/>
              <a:ext cx="376808" cy="2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" y="5158087"/>
            <a:ext cx="1831103" cy="122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01996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02309 -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1.6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27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3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496" y="1423686"/>
            <a:ext cx="7462563" cy="17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79512" y="902986"/>
            <a:ext cx="7380000" cy="229162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Übertrage jeweils die Zeichnung in dein Heft und veranschauliche dann dort das Erweitern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3522494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6600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006600"/>
              </a:solidFill>
              <a:latin typeface="Helvetica" pitchFamily="34" charset="0"/>
              <a:ea typeface="Cambria Math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7504" y="148478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505477" y="1493061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896000" y="149359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21637"/>
            <a:ext cx="2365069" cy="18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0488" y="4005064"/>
            <a:ext cx="2501825" cy="17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2168" y="4006398"/>
            <a:ext cx="2751203" cy="18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Gerade Verbindung 27"/>
          <p:cNvCxnSpPr/>
          <p:nvPr/>
        </p:nvCxnSpPr>
        <p:spPr>
          <a:xfrm>
            <a:off x="1889395" y="4443525"/>
            <a:ext cx="0" cy="129643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1239155" y="5079557"/>
            <a:ext cx="1096" cy="65024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>
            <a:off x="1244235" y="4440509"/>
            <a:ext cx="1096" cy="65024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5400000">
            <a:off x="1569355" y="4748325"/>
            <a:ext cx="0" cy="129643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5400000" flipH="1">
            <a:off x="1239155" y="4435429"/>
            <a:ext cx="1096" cy="65024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5400000" flipH="1">
            <a:off x="1884315" y="4435429"/>
            <a:ext cx="1096" cy="65024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2719915" y="4911917"/>
            <a:ext cx="318656" cy="316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4023360" y="4911917"/>
            <a:ext cx="310611" cy="32048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3365075" y="4906837"/>
            <a:ext cx="318656" cy="316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5294091" y="5237037"/>
            <a:ext cx="1528" cy="4935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6609811" y="5394517"/>
            <a:ext cx="462280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5619211" y="5242117"/>
            <a:ext cx="1528" cy="4935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5942699" y="5238213"/>
            <a:ext cx="1528" cy="4935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6269451" y="5237037"/>
            <a:ext cx="1528" cy="4935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6604731" y="5079557"/>
            <a:ext cx="462280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H="1">
            <a:off x="6604731" y="4754437"/>
            <a:ext cx="462280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6604731" y="4444557"/>
            <a:ext cx="462280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5400000" flipH="1">
            <a:off x="766715" y="4018869"/>
            <a:ext cx="1096" cy="65024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5400000" flipH="1">
            <a:off x="3215275" y="4049349"/>
            <a:ext cx="1096" cy="650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5400000" flipH="1">
            <a:off x="5623195" y="4069669"/>
            <a:ext cx="1096" cy="65024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"/>
          <p:cNvGraphicFramePr>
            <a:graphicFrameLocks noChangeAspect="1"/>
          </p:cNvGraphicFramePr>
          <p:nvPr/>
        </p:nvGraphicFramePr>
        <p:xfrm>
          <a:off x="880914" y="5805264"/>
          <a:ext cx="135096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6" name="Formel" r:id="rId9" imgW="1143000" imgH="508000" progId="Equation.3">
                  <p:embed/>
                </p:oleObj>
              </mc:Choice>
              <mc:Fallback>
                <p:oleObj name="Formel" r:id="rId9" imgW="1143000" imgH="5080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14" y="5805264"/>
                        <a:ext cx="1350962" cy="6016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3037780" y="5805488"/>
          <a:ext cx="12461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7" name="Formel" r:id="rId11" imgW="1054100" imgH="508000" progId="Equation.3">
                  <p:embed/>
                </p:oleObj>
              </mc:Choice>
              <mc:Fallback>
                <p:oleObj name="Formel" r:id="rId11" imgW="1054100" imgH="5080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780" y="5805488"/>
                        <a:ext cx="1246188" cy="6016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5802313" y="5805488"/>
          <a:ext cx="13366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8" name="Formel" r:id="rId13" imgW="1130300" imgH="508000" progId="Equation.3">
                  <p:embed/>
                </p:oleObj>
              </mc:Choice>
              <mc:Fallback>
                <p:oleObj name="Formel" r:id="rId13" imgW="1130300" imgH="508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5805488"/>
                        <a:ext cx="1336675" cy="6016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1.6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28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4</a:t>
            </a:r>
          </a:p>
        </p:txBody>
      </p:sp>
      <p:pic>
        <p:nvPicPr>
          <p:cNvPr id="19" name="Grafik 1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000" y="116632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315503"/>
            <a:ext cx="7357043" cy="11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79512" y="902987"/>
            <a:ext cx="7380000" cy="166191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Übertrage jeweils die Zeichnung in dein Heft und veranschauliche dann dort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</a:rPr>
              <a:t>mithilfe einer zweiten Zeichnung das Kürzen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2874422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6600"/>
                </a:solidFill>
                <a:latin typeface="Helvetica" pitchFamily="34" charset="0"/>
                <a:ea typeface="Cambria Math" pitchFamily="18" charset="0"/>
              </a:rPr>
              <a:t>Lösung:</a:t>
            </a:r>
            <a:endParaRPr lang="de-DE" sz="1600" b="1" dirty="0">
              <a:solidFill>
                <a:srgbClr val="006600"/>
              </a:solidFill>
              <a:latin typeface="Helvetica" pitchFamily="34" charset="0"/>
              <a:ea typeface="Cambria Math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7504" y="1484784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577485" y="1493061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004048" y="1493592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12976"/>
            <a:ext cx="152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7377" y="2632695"/>
            <a:ext cx="1933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708920"/>
            <a:ext cx="2121664" cy="17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4509120"/>
            <a:ext cx="1981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Gerade Verbindung 28"/>
          <p:cNvCxnSpPr/>
          <p:nvPr/>
        </p:nvCxnSpPr>
        <p:spPr>
          <a:xfrm>
            <a:off x="2483768" y="5445224"/>
            <a:ext cx="16561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0">
            <a:off x="2483768" y="5445224"/>
            <a:ext cx="16561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153" y="4801235"/>
            <a:ext cx="1400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Gerade Verbindung 31"/>
          <p:cNvCxnSpPr/>
          <p:nvPr/>
        </p:nvCxnSpPr>
        <p:spPr>
          <a:xfrm flipV="1">
            <a:off x="402336" y="4861560"/>
            <a:ext cx="1274064" cy="12527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426016" y="4861560"/>
            <a:ext cx="633164" cy="6221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425434" y="4868238"/>
            <a:ext cx="629174" cy="6181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1065514" y="4874334"/>
            <a:ext cx="629174" cy="6181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25434" y="5483934"/>
            <a:ext cx="629174" cy="6181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71791" y="4597176"/>
            <a:ext cx="2057371" cy="17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Gerade Verbindung 37"/>
          <p:cNvCxnSpPr/>
          <p:nvPr/>
        </p:nvCxnSpPr>
        <p:spPr>
          <a:xfrm flipH="1">
            <a:off x="5186432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>
            <a:off x="5382376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>
            <a:off x="5578320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5774264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5970208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H="1">
            <a:off x="6166152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6362096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>
            <a:off x="6558040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H="1">
            <a:off x="6766176" y="4627968"/>
            <a:ext cx="8128" cy="16398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8"/>
          <p:cNvGraphicFramePr>
            <a:graphicFrameLocks noChangeAspect="1"/>
          </p:cNvGraphicFramePr>
          <p:nvPr/>
        </p:nvGraphicFramePr>
        <p:xfrm>
          <a:off x="1781845" y="3749675"/>
          <a:ext cx="372075" cy="54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4" name="Formel" r:id="rId12" imgW="228600" imgH="330200" progId="Equation.3">
                  <p:embed/>
                </p:oleObj>
              </mc:Choice>
              <mc:Fallback>
                <p:oleObj name="Formel" r:id="rId12" imgW="228600" imgH="330200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845" y="3749675"/>
                        <a:ext cx="372075" cy="540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/>
        </p:nvGraphicFramePr>
        <p:xfrm>
          <a:off x="1825625" y="5264150"/>
          <a:ext cx="2476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5" name="Formel" r:id="rId14" imgW="152334" imgH="330057" progId="Equation.3">
                  <p:embed/>
                </p:oleObj>
              </mc:Choice>
              <mc:Fallback>
                <p:oleObj name="Formel" r:id="rId14" imgW="152334" imgH="330057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264150"/>
                        <a:ext cx="2476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8"/>
          <p:cNvGraphicFramePr>
            <a:graphicFrameLocks noChangeAspect="1"/>
          </p:cNvGraphicFramePr>
          <p:nvPr/>
        </p:nvGraphicFramePr>
        <p:xfrm>
          <a:off x="4273550" y="3749675"/>
          <a:ext cx="247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6" name="Formel" r:id="rId16" imgW="152334" imgH="330057" progId="Equation.3">
                  <p:embed/>
                </p:oleObj>
              </mc:Choice>
              <mc:Fallback>
                <p:oleObj name="Formel" r:id="rId16" imgW="152334" imgH="330057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749675"/>
                        <a:ext cx="2476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/>
        </p:nvGraphicFramePr>
        <p:xfrm>
          <a:off x="4283968" y="5263926"/>
          <a:ext cx="2476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7" name="Formel" r:id="rId18" imgW="152334" imgH="330057" progId="Equation.3">
                  <p:embed/>
                </p:oleObj>
              </mc:Choice>
              <mc:Fallback>
                <p:oleObj name="Formel" r:id="rId18" imgW="152334" imgH="330057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263926"/>
                        <a:ext cx="2476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8"/>
          <p:cNvGraphicFramePr>
            <a:graphicFrameLocks noChangeAspect="1"/>
          </p:cNvGraphicFramePr>
          <p:nvPr/>
        </p:nvGraphicFramePr>
        <p:xfrm>
          <a:off x="7070725" y="3749675"/>
          <a:ext cx="392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8" name="Formel" r:id="rId20" imgW="241195" imgH="330057" progId="Equation.3">
                  <p:embed/>
                </p:oleObj>
              </mc:Choice>
              <mc:Fallback>
                <p:oleObj name="Formel" r:id="rId20" imgW="241195" imgH="330057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3749675"/>
                        <a:ext cx="3921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8"/>
          <p:cNvGraphicFramePr>
            <a:graphicFrameLocks noChangeAspect="1"/>
          </p:cNvGraphicFramePr>
          <p:nvPr/>
        </p:nvGraphicFramePr>
        <p:xfrm>
          <a:off x="7124025" y="5263702"/>
          <a:ext cx="2476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9" name="Formel" r:id="rId22" imgW="152334" imgH="330057" progId="Equation.3">
                  <p:embed/>
                </p:oleObj>
              </mc:Choice>
              <mc:Fallback>
                <p:oleObj name="Formel" r:id="rId22" imgW="152334" imgH="330057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025" y="5263702"/>
                        <a:ext cx="2476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5749128"/>
            <a:ext cx="790347" cy="790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hteck 11"/>
          <p:cNvSpPr/>
          <p:nvPr/>
        </p:nvSpPr>
        <p:spPr>
          <a:xfrm>
            <a:off x="3150216" y="6289575"/>
            <a:ext cx="358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lvetica" pitchFamily="34" charset="0"/>
              </a:rPr>
              <a:t>© 2015, C.C.Buchner Verlag, Bamberg</a:t>
            </a:r>
            <a:endParaRPr lang="de-DE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987824" y="404664"/>
            <a:ext cx="201622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2636912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Helvetica" pitchFamily="34" charset="0"/>
              </a:rPr>
              <a:t>Kapitel 2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Helvetica" pitchFamily="34" charset="0"/>
              </a:rPr>
              <a:t>Dezimalzahlen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8024" y="116632"/>
            <a:ext cx="1872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spc="50" dirty="0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  <a:latin typeface="Helvetica" pitchFamily="34" charset="0"/>
              </a:rPr>
              <a:t>6</a:t>
            </a:r>
            <a:endParaRPr lang="de-DE" dirty="0"/>
          </a:p>
        </p:txBody>
      </p:sp>
      <p:pic>
        <p:nvPicPr>
          <p:cNvPr id="13" name="Picture 2" descr="C:\Users\krause.CCBUCHNER\Desktop\c8256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00" y="360000"/>
            <a:ext cx="14940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19983972">
            <a:off x="510491" y="965121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MUSTER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3" y="6137372"/>
            <a:ext cx="576065" cy="576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hteck 14"/>
          <p:cNvSpPr/>
          <p:nvPr/>
        </p:nvSpPr>
        <p:spPr>
          <a:xfrm>
            <a:off x="179512" y="6526800"/>
            <a:ext cx="3582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2D5A2D"/>
                </a:solidFill>
                <a:latin typeface="Helvetica" pitchFamily="34" charset="0"/>
              </a:rPr>
              <a:t>© 2015, C.C.Buchner Verlag, Bamberg</a:t>
            </a:r>
            <a:endParaRPr lang="de-DE" sz="1000" dirty="0">
              <a:solidFill>
                <a:srgbClr val="2D5A2D"/>
              </a:solidFill>
              <a:latin typeface="Helvetic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1166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2D5A2D"/>
                </a:solidFill>
                <a:latin typeface="Helvetica" pitchFamily="34" charset="0"/>
              </a:rPr>
              <a:t>Aufgaben und Lösungen zu delta 6 – Bayern</a:t>
            </a:r>
            <a:endParaRPr lang="de-DE" sz="1600" dirty="0">
              <a:solidFill>
                <a:srgbClr val="2D5A2D"/>
              </a:solidFill>
              <a:latin typeface="Helvetica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48680"/>
            <a:ext cx="7668344" cy="0"/>
          </a:xfrm>
          <a:prstGeom prst="line">
            <a:avLst/>
          </a:prstGeom>
          <a:ln w="25400">
            <a:solidFill>
              <a:srgbClr val="2D5A2D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454800"/>
            <a:ext cx="7668344" cy="0"/>
          </a:xfrm>
          <a:prstGeom prst="line">
            <a:avLst/>
          </a:prstGeom>
          <a:ln w="25400">
            <a:solidFill>
              <a:srgbClr val="2D5A2D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000" y="79349"/>
            <a:ext cx="106992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platzhalter 2"/>
          <p:cNvSpPr>
            <a:spLocks noGrp="1"/>
          </p:cNvSpPr>
          <p:nvPr>
            <p:ph type="body" sz="half" idx="2"/>
          </p:nvPr>
        </p:nvSpPr>
        <p:spPr>
          <a:xfrm>
            <a:off x="7236296" y="1681336"/>
            <a:ext cx="1676400" cy="3979912"/>
          </a:xfrm>
        </p:spPr>
        <p:txBody>
          <a:bodyPr>
            <a:normAutofit/>
          </a:bodyPr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>
                <a:latin typeface="Helvetica" pitchFamily="34" charset="0"/>
              </a:rPr>
              <a:t>Kapitel 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2.3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Seite</a:t>
            </a:r>
          </a:p>
          <a:p>
            <a:pPr algn="r"/>
            <a:r>
              <a:rPr lang="de-DE" sz="1600" dirty="0" smtClean="0">
                <a:latin typeface="Helvetica" pitchFamily="34" charset="0"/>
              </a:rPr>
              <a:t>50</a:t>
            </a:r>
          </a:p>
          <a:p>
            <a:pPr algn="r"/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b="1" dirty="0" smtClean="0">
                <a:latin typeface="Helvetica" pitchFamily="34" charset="0"/>
              </a:rPr>
              <a:t>Aufgabe </a:t>
            </a:r>
          </a:p>
          <a:p>
            <a:pPr algn="r"/>
            <a:r>
              <a:rPr lang="de-DE" sz="1600" u="sng" dirty="0" smtClean="0">
                <a:solidFill>
                  <a:srgbClr val="FFC000"/>
                </a:solidFill>
                <a:latin typeface="Helvetica" pitchFamily="34" charset="0"/>
              </a:rPr>
              <a:t>G6</a:t>
            </a: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hlinkshowjump?jump=nextslide"/>
              </a:rPr>
              <a:t>a</a:t>
            </a:r>
            <a:endParaRPr lang="de-DE" sz="1600" dirty="0" smtClean="0">
              <a:latin typeface="Helvetica" pitchFamily="34" charset="0"/>
            </a:endParaRPr>
          </a:p>
          <a:p>
            <a:pPr algn="r"/>
            <a:r>
              <a:rPr lang="de-DE" sz="1600" dirty="0" smtClean="0">
                <a:latin typeface="Helvetica" pitchFamily="34" charset="0"/>
                <a:hlinkClick r:id="" action="ppaction://noaction"/>
              </a:rPr>
              <a:t>b</a:t>
            </a:r>
            <a:endParaRPr lang="de-DE" sz="1600" dirty="0" smtClean="0">
              <a:latin typeface="Helvetica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79512" y="902986"/>
            <a:ext cx="7380000" cy="5478342"/>
          </a:xfrm>
          <a:prstGeom prst="rect">
            <a:avLst/>
          </a:prstGeom>
          <a:noFill/>
          <a:ln>
            <a:solidFill>
              <a:srgbClr val="2D5A2D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 der 6. Jahrgangsstufe konnten die Schüler und Schülerinnen zwischen drei verschiedenen Sportarten wählen. Das Säulendiagramm und die beiden Strichlisten zeigen, wie sich die Kinder entschieden haben.</a:t>
            </a: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58775" indent="-358775">
              <a:spcAft>
                <a:spcPts val="600"/>
              </a:spcAft>
            </a:pPr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a)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Zeichne zu jeder der beiden Strichlisten ein Säulendiagramm in dein Heft.</a:t>
            </a:r>
          </a:p>
          <a:p>
            <a:pPr marL="358775" indent="-358775"/>
            <a:r>
              <a:rPr lang="de-DE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b) </a:t>
            </a:r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Lucas hat für die Klasse 6 B die Anteile in einer Tabelle in Bruch- und in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Dezimalschreibweise dargestellt. Fertige je eine solche Tabelle auch für die</a:t>
            </a:r>
          </a:p>
          <a:p>
            <a:pPr marL="358775" indent="-358775"/>
            <a:r>
              <a:rPr lang="de-DE" sz="1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Klassen 6 A und 6 C an.</a:t>
            </a:r>
            <a:endParaRPr lang="de-DE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6767952" cy="35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2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F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F7B615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 smtClean="0">
            <a:solidFill>
              <a:schemeClr val="bg1"/>
            </a:solidFill>
            <a:latin typeface="Helvetic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2460</Words>
  <Application>Microsoft Office PowerPoint</Application>
  <PresentationFormat>Bildschirmpräsentation (4:3)</PresentationFormat>
  <Paragraphs>1112</Paragraphs>
  <Slides>47</Slides>
  <Notes>20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1" baseType="lpstr">
      <vt:lpstr>Raster</vt:lpstr>
      <vt:lpstr>1_Benutzerdefiniertes Design</vt:lpstr>
      <vt:lpstr>Benutzerdefiniertes Design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Rapp</dc:creator>
  <cp:lastModifiedBy>C.C.Buchners Verlag - Krause</cp:lastModifiedBy>
  <cp:revision>571</cp:revision>
  <cp:lastPrinted>2012-03-13T11:23:52Z</cp:lastPrinted>
  <dcterms:created xsi:type="dcterms:W3CDTF">2012-03-12T11:41:14Z</dcterms:created>
  <dcterms:modified xsi:type="dcterms:W3CDTF">2015-10-16T09:45:44Z</dcterms:modified>
</cp:coreProperties>
</file>