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424" r:id="rId3"/>
    <p:sldId id="388" r:id="rId4"/>
    <p:sldId id="389" r:id="rId5"/>
    <p:sldId id="402" r:id="rId6"/>
    <p:sldId id="403" r:id="rId7"/>
    <p:sldId id="404" r:id="rId8"/>
    <p:sldId id="398" r:id="rId9"/>
    <p:sldId id="405" r:id="rId10"/>
    <p:sldId id="396" r:id="rId11"/>
    <p:sldId id="394" r:id="rId12"/>
    <p:sldId id="413" r:id="rId13"/>
    <p:sldId id="414" r:id="rId14"/>
    <p:sldId id="415" r:id="rId15"/>
    <p:sldId id="395" r:id="rId16"/>
    <p:sldId id="416" r:id="rId17"/>
    <p:sldId id="417" r:id="rId18"/>
    <p:sldId id="419" r:id="rId19"/>
    <p:sldId id="420" r:id="rId20"/>
    <p:sldId id="421" r:id="rId21"/>
    <p:sldId id="423" r:id="rId22"/>
    <p:sldId id="410" r:id="rId23"/>
    <p:sldId id="411" r:id="rId2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  <a:srgbClr val="00B6C1"/>
    <a:srgbClr val="A70001"/>
    <a:srgbClr val="FDF4E2"/>
    <a:srgbClr val="FAF1FD"/>
    <a:srgbClr val="FDE6E6"/>
    <a:srgbClr val="AF0005"/>
    <a:srgbClr val="B70E2E"/>
    <a:srgbClr val="D2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7" autoAdjust="0"/>
    <p:restoredTop sz="92394" autoAdjust="0"/>
  </p:normalViewPr>
  <p:slideViewPr>
    <p:cSldViewPr snapToGrid="0" snapToObjects="1">
      <p:cViewPr varScale="1">
        <p:scale>
          <a:sx n="157" d="100"/>
          <a:sy n="157" d="100"/>
        </p:scale>
        <p:origin x="138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1CB1-267B-7E40-84ED-9FE4A703E659}" type="datetimeFigureOut">
              <a:rPr lang="de-DE" smtClean="0"/>
              <a:t>14.03.2022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5975-8D7A-CA4C-8509-22842FCD4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65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2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828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65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92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65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646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60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594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42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36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162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86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466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375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89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81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23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1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34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97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85975-8D7A-CA4C-8509-22842FCD49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15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09C0-2635-7C4F-AED7-AE34994F27C4}" type="datetime1">
              <a:rPr lang="de-DE" smtClean="0"/>
              <a:t>14.03.2022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271464"/>
      </p:ext>
    </p:extLst>
  </p:cSld>
  <p:clrMapOvr>
    <a:masterClrMapping/>
  </p:clrMapOvr>
  <p:transition spd="slow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8500-B3F7-D74E-9C6B-B72B1604BBF0}" type="datetime1">
              <a:rPr lang="de-DE" smtClean="0"/>
              <a:t>14.03.2022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519618"/>
      </p:ext>
    </p:extLst>
  </p:cSld>
  <p:clrMapOvr>
    <a:masterClrMapping/>
  </p:clrMapOvr>
  <p:transition spd="slow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005A-38D7-CC4B-966C-0B6D38EAEACE}" type="datetime1">
              <a:rPr lang="de-DE" smtClean="0"/>
              <a:t>14.03.2022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029451"/>
      </p:ext>
    </p:extLst>
  </p:cSld>
  <p:clrMapOvr>
    <a:masterClrMapping/>
  </p:clrMapOvr>
  <p:transition spd="slow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EAD0-0087-3D4E-B7EE-46E608476F72}" type="datetime1">
              <a:rPr lang="de-DE" smtClean="0"/>
              <a:t>14.03.2022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372238"/>
      </p:ext>
    </p:extLst>
  </p:cSld>
  <p:clrMapOvr>
    <a:masterClrMapping/>
  </p:clrMapOvr>
  <p:transition spd="slow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0E6D-58E7-D044-8687-CEA81945A2F1}" type="datetime1">
              <a:rPr lang="de-DE" smtClean="0"/>
              <a:t>14.03.2022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74329"/>
      </p:ext>
    </p:extLst>
  </p:cSld>
  <p:clrMapOvr>
    <a:masterClrMapping/>
  </p:clrMapOvr>
  <p:transition spd="slow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C63A-634A-F64F-9A84-59A472E4102E}" type="datetime1">
              <a:rPr lang="de-DE" smtClean="0"/>
              <a:t>14.03.2022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751325"/>
      </p:ext>
    </p:extLst>
  </p:cSld>
  <p:clrMapOvr>
    <a:masterClrMapping/>
  </p:clrMapOvr>
  <p:transition spd="slow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E73E-4E55-9644-939C-1D8BBCEC5BF1}" type="datetime1">
              <a:rPr lang="de-DE" smtClean="0"/>
              <a:t>14.03.2022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204235"/>
      </p:ext>
    </p:extLst>
  </p:cSld>
  <p:clrMapOvr>
    <a:masterClrMapping/>
  </p:clrMapOvr>
  <p:transition spd="slow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49B9-C108-3540-808E-2EFCE2BCA72A}" type="datetime1">
              <a:rPr lang="de-DE" smtClean="0"/>
              <a:t>14.03.2022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218276"/>
      </p:ext>
    </p:extLst>
  </p:cSld>
  <p:clrMapOvr>
    <a:masterClrMapping/>
  </p:clrMapOvr>
  <p:transition spd="slow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D7DD-8FF8-CA40-B12B-1CC19D771797}" type="datetime1">
              <a:rPr lang="de-DE" smtClean="0"/>
              <a:t>14.03.2022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605762"/>
      </p:ext>
    </p:extLst>
  </p:cSld>
  <p:clrMapOvr>
    <a:masterClrMapping/>
  </p:clrMapOvr>
  <p:transition spd="slow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A914-1FD0-0D4B-9723-79EBA3AC8821}" type="datetime1">
              <a:rPr lang="de-DE" smtClean="0"/>
              <a:t>14.03.2022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482677"/>
      </p:ext>
    </p:extLst>
  </p:cSld>
  <p:clrMapOvr>
    <a:masterClrMapping/>
  </p:clrMapOvr>
  <p:transition spd="slow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4DB-2230-EB49-8D5F-69FF94193980}" type="datetime1">
              <a:rPr lang="de-DE" smtClean="0"/>
              <a:t>14.03.2022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562450"/>
      </p:ext>
    </p:extLst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alpha val="72000"/>
                <a:lumMod val="90000"/>
              </a:schemeClr>
            </a:gs>
            <a:gs pos="0">
              <a:srgbClr val="FFC00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650A-49D0-BA4F-89B4-63012EFFD27E}" type="datetime1">
              <a:rPr lang="de-DE" smtClean="0"/>
              <a:t>14.03.2022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BF2E-0E9B-944D-A3C5-46BFBD2512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13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fade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0EE396A8-47CA-4146-902D-907D7A03E2FC}"/>
              </a:ext>
            </a:extLst>
          </p:cNvPr>
          <p:cNvSpPr txBox="1"/>
          <p:nvPr/>
        </p:nvSpPr>
        <p:spPr>
          <a:xfrm>
            <a:off x="820801" y="1498259"/>
            <a:ext cx="7502393" cy="261610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AF0005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de-DE" sz="1100" dirty="0">
              <a:solidFill>
                <a:srgbClr val="C00000"/>
              </a:solidFill>
            </a:endParaRPr>
          </a:p>
          <a:p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Liebe Kollegin, lieber Kollege!</a:t>
            </a:r>
          </a:p>
          <a:p>
            <a:endParaRPr lang="de-DE" sz="1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Im Folgenden erhalten Sie Folien für einen „Schnupperunterricht“ im Fach Latein.</a:t>
            </a:r>
          </a:p>
          <a:p>
            <a:endParaRPr lang="de-DE" sz="1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Die Folien 2-10 und 22/23 zeigen, dass und wie Latein lebt. Sie sind selbsterklärend und können auch als Arbeitsblätter Verwendung finden.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Die Folien 11-21 sind auf die ersten Lektionen der Lehrwerke </a:t>
            </a:r>
            <a:r>
              <a:rPr lang="de-DE" sz="1600" b="1" dirty="0">
                <a:solidFill>
                  <a:srgbClr val="C00000"/>
                </a:solidFill>
              </a:rPr>
              <a:t>prima.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 und </a:t>
            </a:r>
            <a:r>
              <a:rPr lang="de-DE" sz="1600" b="1" cap="small" dirty="0">
                <a:solidFill>
                  <a:srgbClr val="C00000"/>
                </a:solidFill>
              </a:rPr>
              <a:t>Roma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 abgestimmt. Dazu sind einige kurze Sachinformationen erforderlich.</a:t>
            </a:r>
          </a:p>
          <a:p>
            <a:endParaRPr lang="de-DE" sz="1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1600" dirty="0">
                <a:solidFill>
                  <a:schemeClr val="accent2">
                    <a:lumMod val="75000"/>
                  </a:schemeClr>
                </a:solidFill>
              </a:rPr>
              <a:t>Die Herausgeber der beiden Lehrwerke wünschen Ihnen viel Erfolg!</a:t>
            </a:r>
          </a:p>
          <a:p>
            <a:endParaRPr lang="de-DE" sz="1100" dirty="0">
              <a:solidFill>
                <a:srgbClr val="C0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4B34EA4C-581A-0F47-A9FF-66281339FFCB}"/>
              </a:ext>
            </a:extLst>
          </p:cNvPr>
          <p:cNvSpPr txBox="1"/>
          <p:nvPr/>
        </p:nvSpPr>
        <p:spPr>
          <a:xfrm>
            <a:off x="3124762" y="559520"/>
            <a:ext cx="278514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77"/>
                <a:ea typeface="Ayuthaya" pitchFamily="2" charset="-34"/>
                <a:cs typeface="APPLE CHANCERY" panose="03020702040506060504" pitchFamily="66" charset="-79"/>
              </a:rPr>
              <a:t>Einfach </a:t>
            </a:r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77"/>
                <a:ea typeface="Ayuthaya" pitchFamily="2" charset="-34"/>
                <a:cs typeface="APPLE CHANCERY" panose="03020702040506060504" pitchFamily="66" charset="-79"/>
              </a:rPr>
              <a:t>Latein!</a:t>
            </a:r>
          </a:p>
        </p:txBody>
      </p:sp>
      <p:pic>
        <p:nvPicPr>
          <p:cNvPr id="7" name="Bild 22" descr="CCBLogo4c48mm.jpg">
            <a:extLst>
              <a:ext uri="{FF2B5EF4-FFF2-40B4-BE49-F238E27FC236}">
                <a16:creationId xmlns:a16="http://schemas.microsoft.com/office/drawing/2014/main" xmlns="" id="{42F7B74F-6174-E046-A233-9A4C50B10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37" y="379347"/>
            <a:ext cx="248680" cy="248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0A501FD1-0B62-3E40-939A-4ADC710236AC}"/>
              </a:ext>
            </a:extLst>
          </p:cNvPr>
          <p:cNvSpPr/>
          <p:nvPr/>
        </p:nvSpPr>
        <p:spPr>
          <a:xfrm>
            <a:off x="7568461" y="4764506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A44E6C69-81BB-5643-BF81-0E47A2B53229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61150"/>
      </p:ext>
    </p:extLst>
  </p:cSld>
  <p:clrMapOvr>
    <a:masterClrMapping/>
  </p:clrMapOvr>
  <p:transition spd="slow" advTm="2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4E5D87AD-77B0-594A-B711-E4E64A4FA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82489"/>
              </p:ext>
            </p:extLst>
          </p:nvPr>
        </p:nvGraphicFramePr>
        <p:xfrm>
          <a:off x="437191" y="447675"/>
          <a:ext cx="8299304" cy="3888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738">
                  <a:extLst>
                    <a:ext uri="{9D8B030D-6E8A-4147-A177-3AD203B41FA5}">
                      <a16:colId xmlns:a16="http://schemas.microsoft.com/office/drawing/2014/main" xmlns="" val="2220745622"/>
                    </a:ext>
                  </a:extLst>
                </a:gridCol>
                <a:gridCol w="3077270">
                  <a:extLst>
                    <a:ext uri="{9D8B030D-6E8A-4147-A177-3AD203B41FA5}">
                      <a16:colId xmlns:a16="http://schemas.microsoft.com/office/drawing/2014/main" xmlns="" val="2762638768"/>
                    </a:ext>
                  </a:extLst>
                </a:gridCol>
                <a:gridCol w="2963296">
                  <a:extLst>
                    <a:ext uri="{9D8B030D-6E8A-4147-A177-3AD203B41FA5}">
                      <a16:colId xmlns:a16="http://schemas.microsoft.com/office/drawing/2014/main" xmlns="" val="2313306744"/>
                    </a:ext>
                  </a:extLst>
                </a:gridCol>
              </a:tblGrid>
              <a:tr h="793966">
                <a:tc>
                  <a:txBody>
                    <a:bodyPr/>
                    <a:lstStyle/>
                    <a:p>
                      <a:pPr algn="just"/>
                      <a:r>
                        <a:rPr lang="de-DE" sz="2000" dirty="0">
                          <a:solidFill>
                            <a:srgbClr val="C00000"/>
                          </a:solidFill>
                          <a:effectLst/>
                        </a:rPr>
                        <a:t>Fremdwort aus </a:t>
                      </a:r>
                      <a:endParaRPr lang="de-DE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de-DE" sz="2000" dirty="0">
                          <a:solidFill>
                            <a:srgbClr val="C00000"/>
                          </a:solidFill>
                          <a:effectLst/>
                        </a:rPr>
                        <a:t>dem Lateinischen</a:t>
                      </a: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de-DE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Lateinisches Wort, von dem das Fremdwort abstammt</a:t>
                      </a:r>
                      <a:endParaRPr lang="de-DE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7030A0"/>
                          </a:solidFill>
                          <a:effectLst/>
                        </a:rPr>
                        <a:t>Deutsche Bedeutung des lateinischen Wortes </a:t>
                      </a:r>
                      <a:endParaRPr lang="de-DE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78339"/>
                  </a:ext>
                </a:extLst>
              </a:tr>
              <a:tr h="3094690"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Nummer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Video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Labor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Kur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Computer</a:t>
                      </a:r>
                      <a:endParaRPr lang="de-DE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numerus</a:t>
                      </a:r>
                      <a:endParaRPr lang="de-DE" sz="2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videre</a:t>
                      </a:r>
                      <a:endParaRPr lang="de-DE" sz="2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err="1">
                          <a:effectLst/>
                        </a:rPr>
                        <a:t>labor</a:t>
                      </a:r>
                      <a:endParaRPr lang="de-DE" sz="2400" b="1" dirty="0">
                        <a:effectLst/>
                      </a:endParaRP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err="1">
                          <a:effectLst/>
                        </a:rPr>
                        <a:t>cura</a:t>
                      </a:r>
                      <a:endParaRPr lang="de-D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err="1">
                          <a:effectLst/>
                        </a:rPr>
                        <a:t>computare</a:t>
                      </a:r>
                      <a:endParaRPr lang="de-DE" sz="2400" b="1" dirty="0">
                        <a:effectLst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Zahl</a:t>
                      </a: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sehen</a:t>
                      </a: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Arbeit</a:t>
                      </a:r>
                      <a:endParaRPr lang="de-DE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Pflege</a:t>
                      </a:r>
                    </a:p>
                    <a:p>
                      <a:pPr marL="457200" marR="0" lvl="1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rechnen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581939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D0C8BC51-4373-5B4E-AA82-124BF15B0C14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96572"/>
      </p:ext>
    </p:extLst>
  </p:cSld>
  <p:clrMapOvr>
    <a:masterClrMapping/>
  </p:clrMapOvr>
  <p:transition spd="slow" advTm="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E4FA3E3-DE8B-5948-9608-1B4EE3A7F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695" y="177060"/>
            <a:ext cx="3087149" cy="416005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3" name="Pfeil nach links 12">
            <a:extLst>
              <a:ext uri="{FF2B5EF4-FFF2-40B4-BE49-F238E27FC236}">
                <a16:creationId xmlns:a16="http://schemas.microsoft.com/office/drawing/2014/main" xmlns="" id="{2C293132-5CCB-DA44-9866-F7CF7C049136}"/>
              </a:ext>
            </a:extLst>
          </p:cNvPr>
          <p:cNvSpPr/>
          <p:nvPr/>
        </p:nvSpPr>
        <p:spPr>
          <a:xfrm>
            <a:off x="5389124" y="2530498"/>
            <a:ext cx="1791094" cy="1091546"/>
          </a:xfrm>
          <a:prstGeom prst="leftArrow">
            <a:avLst>
              <a:gd name="adj1" fmla="val 79268"/>
              <a:gd name="adj2" fmla="val 30201"/>
            </a:avLst>
          </a:prstGeom>
          <a:solidFill>
            <a:srgbClr val="FDF4E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 err="1">
                <a:solidFill>
                  <a:schemeClr val="tx1"/>
                </a:solidFill>
                <a:latin typeface="Bradley Hand ITC" panose="03070402050302030203" pitchFamily="66" charset="77"/>
              </a:rPr>
              <a:t>Davus</a:t>
            </a:r>
            <a:endParaRPr lang="de-DE" sz="3600" b="1" dirty="0">
              <a:solidFill>
                <a:schemeClr val="tx1"/>
              </a:solidFill>
              <a:latin typeface="Bradley Hand ITC" panose="03070402050302030203" pitchFamily="66" charset="77"/>
            </a:endParaRPr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xmlns="" id="{334042F7-A683-0746-9E6E-FA77447FDF39}"/>
              </a:ext>
            </a:extLst>
          </p:cNvPr>
          <p:cNvSpPr/>
          <p:nvPr/>
        </p:nvSpPr>
        <p:spPr>
          <a:xfrm>
            <a:off x="151272" y="464210"/>
            <a:ext cx="2535811" cy="923827"/>
          </a:xfrm>
          <a:prstGeom prst="rightArrow">
            <a:avLst>
              <a:gd name="adj1" fmla="val 77232"/>
              <a:gd name="adj2" fmla="val 36384"/>
            </a:avLst>
          </a:prstGeom>
          <a:solidFill>
            <a:srgbClr val="FDF4E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>
                <a:solidFill>
                  <a:schemeClr val="tx1"/>
                </a:solidFill>
                <a:latin typeface="Bradley Hand ITC" panose="03070402050302030203" pitchFamily="66" charset="77"/>
              </a:rPr>
              <a:t>Incitatus</a:t>
            </a:r>
            <a:endParaRPr lang="de-DE" sz="3200" b="1" dirty="0">
              <a:solidFill>
                <a:schemeClr val="tx1"/>
              </a:solidFill>
              <a:latin typeface="Bradley Hand ITC" panose="03070402050302030203" pitchFamily="66" charset="77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A610924-4283-9744-A6AD-6C1E33EBBBAB}"/>
              </a:ext>
            </a:extLst>
          </p:cNvPr>
          <p:cNvSpPr txBox="1"/>
          <p:nvPr/>
        </p:nvSpPr>
        <p:spPr>
          <a:xfrm>
            <a:off x="6608164" y="738673"/>
            <a:ext cx="20511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So beginnt unser Lateinunterricht …</a:t>
            </a:r>
          </a:p>
        </p:txBody>
      </p:sp>
      <p:pic>
        <p:nvPicPr>
          <p:cNvPr id="9" name="Bild 22" descr="CCBLogo4c48mm.jpg">
            <a:extLst>
              <a:ext uri="{FF2B5EF4-FFF2-40B4-BE49-F238E27FC236}">
                <a16:creationId xmlns:a16="http://schemas.microsoft.com/office/drawing/2014/main" xmlns="" id="{5B6BFFCF-937A-E14F-BFAF-989D3B041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37" y="379347"/>
            <a:ext cx="248680" cy="24868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E4129CBC-D564-1547-9629-6030081A7C4F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49529"/>
      </p:ext>
    </p:extLst>
  </p:cSld>
  <p:clrMapOvr>
    <a:masterClrMapping/>
  </p:clrMapOvr>
  <p:transition spd="slow" advTm="2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363BDE0-398F-2048-83D1-A49BF958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530" y="338356"/>
            <a:ext cx="5600700" cy="39243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1" name="Pfeil nach rechts 10">
            <a:extLst>
              <a:ext uri="{FF2B5EF4-FFF2-40B4-BE49-F238E27FC236}">
                <a16:creationId xmlns:a16="http://schemas.microsoft.com/office/drawing/2014/main" xmlns="" id="{26B6F972-E93E-464F-9DBD-267FF6B0E2DF}"/>
              </a:ext>
            </a:extLst>
          </p:cNvPr>
          <p:cNvSpPr/>
          <p:nvPr/>
        </p:nvSpPr>
        <p:spPr>
          <a:xfrm>
            <a:off x="1131385" y="2407651"/>
            <a:ext cx="2535811" cy="1459674"/>
          </a:xfrm>
          <a:prstGeom prst="rightArrow">
            <a:avLst>
              <a:gd name="adj1" fmla="val 77232"/>
              <a:gd name="adj2" fmla="val 36384"/>
            </a:avLst>
          </a:prstGeom>
          <a:solidFill>
            <a:srgbClr val="FDF4E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A70001"/>
                </a:solidFill>
                <a:latin typeface="American Typewriter" panose="02090604020004020304" pitchFamily="18" charset="77"/>
              </a:rPr>
              <a:t>Circus </a:t>
            </a:r>
            <a:r>
              <a:rPr lang="de-DE" sz="2800" dirty="0" err="1">
                <a:solidFill>
                  <a:srgbClr val="A70001"/>
                </a:solidFill>
                <a:latin typeface="American Typewriter" panose="02090604020004020304" pitchFamily="18" charset="77"/>
              </a:rPr>
              <a:t>Maximus</a:t>
            </a:r>
            <a:endParaRPr lang="de-DE" sz="2800" dirty="0">
              <a:solidFill>
                <a:srgbClr val="A7000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701B8384-8D27-7442-BEE1-D4A10C45F690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61422"/>
      </p:ext>
    </p:extLst>
  </p:cSld>
  <p:clrMapOvr>
    <a:masterClrMapping/>
  </p:clrMapOvr>
  <p:transition spd="slow" advTm="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363BDE0-398F-2048-83D1-A49BF958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530" y="338356"/>
            <a:ext cx="5600700" cy="39243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C6452B9-6537-BE44-A88D-6B0C221D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0467"/>
            <a:ext cx="4874551" cy="207755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113C6B2C-63C8-FE44-A4EA-1CB3ABDD0DB3}"/>
              </a:ext>
            </a:extLst>
          </p:cNvPr>
          <p:cNvSpPr txBox="1"/>
          <p:nvPr/>
        </p:nvSpPr>
        <p:spPr>
          <a:xfrm>
            <a:off x="467485" y="520426"/>
            <a:ext cx="18205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Pferderennen im Circus </a:t>
            </a:r>
            <a:r>
              <a:rPr lang="de-DE" dirty="0" err="1"/>
              <a:t>Maximus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95D39515-49A3-DB4E-945C-848264FD4F3C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64282"/>
      </p:ext>
    </p:extLst>
  </p:cSld>
  <p:clrMapOvr>
    <a:masterClrMapping/>
  </p:clrMapOvr>
  <p:transition spd="slow" advTm="2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363BDE0-398F-2048-83D1-A49BF958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530" y="338356"/>
            <a:ext cx="5600700" cy="39243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CFB839D-48A5-9B4A-B4D2-093291E25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4466"/>
            <a:ext cx="3965546" cy="288403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723451D-D27A-4545-853F-82B76500FEB8}"/>
              </a:ext>
            </a:extLst>
          </p:cNvPr>
          <p:cNvSpPr txBox="1"/>
          <p:nvPr/>
        </p:nvSpPr>
        <p:spPr>
          <a:xfrm>
            <a:off x="442393" y="421227"/>
            <a:ext cx="17365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Davus</a:t>
            </a:r>
            <a:r>
              <a:rPr lang="de-DE" dirty="0"/>
              <a:t> im </a:t>
            </a:r>
          </a:p>
          <a:p>
            <a:pPr algn="ctr"/>
            <a:r>
              <a:rPr lang="de-DE" dirty="0"/>
              <a:t>Circus </a:t>
            </a:r>
            <a:r>
              <a:rPr lang="de-DE" dirty="0" err="1"/>
              <a:t>Maximus</a:t>
            </a:r>
            <a:endParaRPr lang="de-DE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2BF0E59-F6B4-C340-B656-E380B96467AF}"/>
              </a:ext>
            </a:extLst>
          </p:cNvPr>
          <p:cNvCxnSpPr>
            <a:cxnSpLocks/>
          </p:cNvCxnSpPr>
          <p:nvPr/>
        </p:nvCxnSpPr>
        <p:spPr>
          <a:xfrm>
            <a:off x="1333850" y="1166070"/>
            <a:ext cx="1518407" cy="1827413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ng 7">
            <a:extLst>
              <a:ext uri="{FF2B5EF4-FFF2-40B4-BE49-F238E27FC236}">
                <a16:creationId xmlns:a16="http://schemas.microsoft.com/office/drawing/2014/main" xmlns="" id="{F6097021-50EF-C649-A84B-912A1E0F476F}"/>
              </a:ext>
            </a:extLst>
          </p:cNvPr>
          <p:cNvSpPr/>
          <p:nvPr/>
        </p:nvSpPr>
        <p:spPr>
          <a:xfrm>
            <a:off x="2676089" y="2931061"/>
            <a:ext cx="956344" cy="1034136"/>
          </a:xfrm>
          <a:prstGeom prst="donut">
            <a:avLst>
              <a:gd name="adj" fmla="val 1009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B480ADE8-8820-DA43-BE47-2D387C779A94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87978"/>
      </p:ext>
    </p:extLst>
  </p:cSld>
  <p:clrMapOvr>
    <a:masterClrMapping/>
  </p:clrMapOvr>
  <p:transition spd="slow" advTm="2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321E1E5-1C2F-5F40-B316-CBCC332D3B66}"/>
              </a:ext>
            </a:extLst>
          </p:cNvPr>
          <p:cNvSpPr/>
          <p:nvPr/>
        </p:nvSpPr>
        <p:spPr>
          <a:xfrm>
            <a:off x="-2" y="-8389"/>
            <a:ext cx="6095999" cy="2631490"/>
          </a:xfrm>
          <a:prstGeom prst="rect">
            <a:avLst/>
          </a:prstGeom>
          <a:solidFill>
            <a:srgbClr val="FDF4E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hodie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Circo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Maximo est.</a:t>
            </a:r>
            <a:endParaRPr lang="de-D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</a:t>
            </a:r>
          </a:p>
          <a:p>
            <a:pPr algn="just"/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75164A7-4CB7-464D-92CA-8FCB43CF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65" y="0"/>
            <a:ext cx="3172433" cy="276266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75EA5F3-ED21-1F43-896F-CFEAA30D9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0840"/>
            <a:ext cx="3942826" cy="27626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A2554B1B-37B3-224F-AA9F-C02E0F714456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54991"/>
      </p:ext>
    </p:extLst>
  </p:cSld>
  <p:clrMapOvr>
    <a:masterClrMapping/>
  </p:clrMapOvr>
  <p:transition spd="slow" advTm="2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321E1E5-1C2F-5F40-B316-CBCC332D3B66}"/>
              </a:ext>
            </a:extLst>
          </p:cNvPr>
          <p:cNvSpPr/>
          <p:nvPr/>
        </p:nvSpPr>
        <p:spPr>
          <a:xfrm>
            <a:off x="-2" y="-8389"/>
            <a:ext cx="6095999" cy="2600712"/>
          </a:xfrm>
          <a:prstGeom prst="rect">
            <a:avLst/>
          </a:prstGeom>
          <a:solidFill>
            <a:srgbClr val="FDF4E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hodie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Circo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Maximo est.</a:t>
            </a:r>
            <a:endParaRPr lang="de-D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heute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Circus Maximus.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75164A7-4CB7-464D-92CA-8FCB43CF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65" y="0"/>
            <a:ext cx="3172433" cy="276266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75EA5F3-ED21-1F43-896F-CFEAA30D9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0840"/>
            <a:ext cx="3942826" cy="27626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328CB83B-84CF-C942-9FDC-C5A3563E807F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31521"/>
      </p:ext>
    </p:extLst>
  </p:cSld>
  <p:clrMapOvr>
    <a:masterClrMapping/>
  </p:clrMapOvr>
  <p:transition spd="slow" advTm="2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321E1E5-1C2F-5F40-B316-CBCC332D3B66}"/>
              </a:ext>
            </a:extLst>
          </p:cNvPr>
          <p:cNvSpPr/>
          <p:nvPr/>
        </p:nvSpPr>
        <p:spPr>
          <a:xfrm>
            <a:off x="-2" y="-8389"/>
            <a:ext cx="6095999" cy="2631490"/>
          </a:xfrm>
          <a:prstGeom prst="rect">
            <a:avLst/>
          </a:prstGeom>
          <a:solidFill>
            <a:srgbClr val="FDF4E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Circo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Maximo stat.</a:t>
            </a:r>
            <a:endParaRPr lang="de-D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</a:t>
            </a:r>
          </a:p>
          <a:p>
            <a:pPr algn="just"/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75164A7-4CB7-464D-92CA-8FCB43CF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65" y="0"/>
            <a:ext cx="3172433" cy="276266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75EA5F3-ED21-1F43-896F-CFEAA30D9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0840"/>
            <a:ext cx="3942826" cy="27626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0A8E5C16-AB6F-9D4E-BF42-1D054786774B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27391"/>
      </p:ext>
    </p:extLst>
  </p:cSld>
  <p:clrMapOvr>
    <a:masterClrMapping/>
  </p:clrMapOvr>
  <p:transition spd="slow" advTm="2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321E1E5-1C2F-5F40-B316-CBCC332D3B66}"/>
              </a:ext>
            </a:extLst>
          </p:cNvPr>
          <p:cNvSpPr/>
          <p:nvPr/>
        </p:nvSpPr>
        <p:spPr>
          <a:xfrm>
            <a:off x="-2" y="-8389"/>
            <a:ext cx="6095999" cy="2600712"/>
          </a:xfrm>
          <a:prstGeom prst="rect">
            <a:avLst/>
          </a:prstGeom>
          <a:solidFill>
            <a:srgbClr val="FDF4E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Circo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Maximo stat.</a:t>
            </a:r>
            <a:endParaRPr lang="de-D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steht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Circus Maximus.</a:t>
            </a:r>
          </a:p>
          <a:p>
            <a:pPr algn="just"/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sz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75164A7-4CB7-464D-92CA-8FCB43CF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65" y="0"/>
            <a:ext cx="3172433" cy="276266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75EA5F3-ED21-1F43-896F-CFEAA30D9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0840"/>
            <a:ext cx="3942826" cy="27626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078D670D-3DCB-1C47-87A0-11A591724602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6603"/>
      </p:ext>
    </p:extLst>
  </p:cSld>
  <p:clrMapOvr>
    <a:masterClrMapping/>
  </p:clrMapOvr>
  <p:transition spd="slow" advTm="2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321E1E5-1C2F-5F40-B316-CBCC332D3B66}"/>
              </a:ext>
            </a:extLst>
          </p:cNvPr>
          <p:cNvSpPr/>
          <p:nvPr/>
        </p:nvSpPr>
        <p:spPr>
          <a:xfrm>
            <a:off x="0" y="-33958"/>
            <a:ext cx="6095999" cy="3354765"/>
          </a:xfrm>
          <a:prstGeom prst="rect">
            <a:avLst/>
          </a:prstGeom>
          <a:solidFill>
            <a:srgbClr val="FDF4E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Incitatum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videt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gaudet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Ego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Incitatum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video!</a:t>
            </a:r>
          </a:p>
          <a:p>
            <a:pPr algn="just"/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endParaRPr lang="de-DE" sz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75164A7-4CB7-464D-92CA-8FCB43CF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65" y="0"/>
            <a:ext cx="3172433" cy="276266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82AACB2-E2F6-434E-9DD7-5D94BA28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8076"/>
            <a:ext cx="5385732" cy="229542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73A03D4E-2750-3940-9DE1-B267E239C46F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02686"/>
      </p:ext>
    </p:extLst>
  </p:cSld>
  <p:clrMapOvr>
    <a:masterClrMapping/>
  </p:clrMapOvr>
  <p:transition spd="slow" advTm="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0EE396A8-47CA-4146-902D-907D7A03E2FC}"/>
              </a:ext>
            </a:extLst>
          </p:cNvPr>
          <p:cNvSpPr txBox="1"/>
          <p:nvPr/>
        </p:nvSpPr>
        <p:spPr>
          <a:xfrm>
            <a:off x="820801" y="1498259"/>
            <a:ext cx="7502393" cy="273921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AF0005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de-DE" sz="3200" dirty="0">
              <a:solidFill>
                <a:srgbClr val="C00000"/>
              </a:solidFill>
            </a:endParaRPr>
          </a:p>
          <a:p>
            <a:pPr algn="ctr"/>
            <a:r>
              <a:rPr lang="de-DE" sz="3200" dirty="0" err="1">
                <a:solidFill>
                  <a:srgbClr val="C00000"/>
                </a:solidFill>
              </a:rPr>
              <a:t>Salvete</a:t>
            </a:r>
            <a:r>
              <a:rPr lang="de-DE" sz="3200" dirty="0">
                <a:solidFill>
                  <a:srgbClr val="C00000"/>
                </a:solidFill>
              </a:rPr>
              <a:t>, </a:t>
            </a:r>
            <a:r>
              <a:rPr lang="de-DE" sz="3200" dirty="0" err="1">
                <a:solidFill>
                  <a:srgbClr val="C00000"/>
                </a:solidFill>
              </a:rPr>
              <a:t>discipuli</a:t>
            </a:r>
            <a:r>
              <a:rPr lang="de-DE" sz="3200" dirty="0">
                <a:solidFill>
                  <a:srgbClr val="C00000"/>
                </a:solidFill>
              </a:rPr>
              <a:t>!</a:t>
            </a:r>
          </a:p>
          <a:p>
            <a:pPr algn="ctr"/>
            <a:endParaRPr lang="de-DE" sz="1200" dirty="0">
              <a:solidFill>
                <a:srgbClr val="C00000"/>
              </a:solidFill>
            </a:endParaRPr>
          </a:p>
          <a:p>
            <a:pPr algn="ctr"/>
            <a:endParaRPr lang="de-DE" sz="3200" dirty="0">
              <a:solidFill>
                <a:srgbClr val="C00000"/>
              </a:solidFill>
            </a:endParaRPr>
          </a:p>
          <a:p>
            <a:pPr algn="ctr"/>
            <a:r>
              <a:rPr lang="de-DE" sz="3200" dirty="0">
                <a:solidFill>
                  <a:srgbClr val="C00000"/>
                </a:solidFill>
              </a:rPr>
              <a:t>Salve, </a:t>
            </a:r>
            <a:r>
              <a:rPr lang="de-DE" sz="3200" dirty="0" err="1">
                <a:solidFill>
                  <a:srgbClr val="C00000"/>
                </a:solidFill>
              </a:rPr>
              <a:t>magistra</a:t>
            </a:r>
            <a:r>
              <a:rPr lang="de-DE" sz="3200" dirty="0">
                <a:solidFill>
                  <a:srgbClr val="C00000"/>
                </a:solidFill>
              </a:rPr>
              <a:t>!</a:t>
            </a:r>
          </a:p>
          <a:p>
            <a:pPr algn="ctr"/>
            <a:r>
              <a:rPr lang="de-DE" sz="3200" dirty="0">
                <a:solidFill>
                  <a:srgbClr val="C00000"/>
                </a:solidFill>
              </a:rPr>
              <a:t>Salve, </a:t>
            </a:r>
            <a:r>
              <a:rPr lang="de-DE" sz="3200" dirty="0" err="1">
                <a:solidFill>
                  <a:srgbClr val="C00000"/>
                </a:solidFill>
              </a:rPr>
              <a:t>magister</a:t>
            </a:r>
            <a:r>
              <a:rPr lang="de-DE" sz="32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" name="Pfeil nach unten 1">
            <a:extLst>
              <a:ext uri="{FF2B5EF4-FFF2-40B4-BE49-F238E27FC236}">
                <a16:creationId xmlns:a16="http://schemas.microsoft.com/office/drawing/2014/main" xmlns="" id="{89485154-C951-9348-9B02-F705DBE71403}"/>
              </a:ext>
            </a:extLst>
          </p:cNvPr>
          <p:cNvSpPr/>
          <p:nvPr/>
        </p:nvSpPr>
        <p:spPr>
          <a:xfrm>
            <a:off x="4363278" y="2653748"/>
            <a:ext cx="308114" cy="49695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A700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4B34EA4C-581A-0F47-A9FF-66281339FFCB}"/>
              </a:ext>
            </a:extLst>
          </p:cNvPr>
          <p:cNvSpPr txBox="1"/>
          <p:nvPr/>
        </p:nvSpPr>
        <p:spPr>
          <a:xfrm>
            <a:off x="3124762" y="559520"/>
            <a:ext cx="2785145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77"/>
                <a:ea typeface="Ayuthaya" pitchFamily="2" charset="-34"/>
                <a:cs typeface="APPLE CHANCERY" panose="03020702040506060504" pitchFamily="66" charset="-79"/>
              </a:rPr>
              <a:t>Einfach </a:t>
            </a:r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77"/>
                <a:ea typeface="Ayuthaya" pitchFamily="2" charset="-34"/>
                <a:cs typeface="APPLE CHANCERY" panose="03020702040506060504" pitchFamily="66" charset="-79"/>
              </a:rPr>
              <a:t>Latein!</a:t>
            </a:r>
          </a:p>
        </p:txBody>
      </p:sp>
      <p:pic>
        <p:nvPicPr>
          <p:cNvPr id="8" name="Bild 22" descr="CCBLogo4c48mm.jpg">
            <a:extLst>
              <a:ext uri="{FF2B5EF4-FFF2-40B4-BE49-F238E27FC236}">
                <a16:creationId xmlns:a16="http://schemas.microsoft.com/office/drawing/2014/main" xmlns="" id="{CEC47EBE-E783-B642-BC2A-6EB6A42E9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37" y="379347"/>
            <a:ext cx="248680" cy="24868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5FE1C399-37BF-8C44-A9B5-6037D601DF00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63538"/>
      </p:ext>
    </p:extLst>
  </p:cSld>
  <p:clrMapOvr>
    <a:masterClrMapping/>
  </p:clrMapOvr>
  <p:transition spd="slow" advTm="2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321E1E5-1C2F-5F40-B316-CBCC332D3B66}"/>
              </a:ext>
            </a:extLst>
          </p:cNvPr>
          <p:cNvSpPr/>
          <p:nvPr/>
        </p:nvSpPr>
        <p:spPr>
          <a:xfrm>
            <a:off x="0" y="-33958"/>
            <a:ext cx="6095999" cy="3293209"/>
          </a:xfrm>
          <a:prstGeom prst="rect">
            <a:avLst/>
          </a:prstGeom>
          <a:solidFill>
            <a:srgbClr val="FDF4E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Incitatum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videt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Jetzt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sieht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Incitatus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gaudet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Ego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Incitatum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video!</a:t>
            </a:r>
          </a:p>
          <a:p>
            <a:pPr algn="just"/>
            <a:endParaRPr lang="en-US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Davus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freut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Ich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sehe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Incitatus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endParaRPr lang="de-DE" sz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de-D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75164A7-4CB7-464D-92CA-8FCB43CF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65" y="0"/>
            <a:ext cx="3172433" cy="276266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82AACB2-E2F6-434E-9DD7-5D94BA28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8076"/>
            <a:ext cx="5385732" cy="229542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5488E3A4-1747-5F4C-88CC-11764E273C84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3570"/>
      </p:ext>
    </p:extLst>
  </p:cSld>
  <p:clrMapOvr>
    <a:masterClrMapping/>
  </p:clrMapOvr>
  <p:transition spd="slow" advTm="2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E4FA3E3-DE8B-5948-9608-1B4EE3A7F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03" y="185449"/>
            <a:ext cx="3087149" cy="416005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4" name="Pfeil nach rechts 13">
            <a:extLst>
              <a:ext uri="{FF2B5EF4-FFF2-40B4-BE49-F238E27FC236}">
                <a16:creationId xmlns:a16="http://schemas.microsoft.com/office/drawing/2014/main" xmlns="" id="{334042F7-A683-0746-9E6E-FA77447FDF39}"/>
              </a:ext>
            </a:extLst>
          </p:cNvPr>
          <p:cNvSpPr/>
          <p:nvPr/>
        </p:nvSpPr>
        <p:spPr>
          <a:xfrm>
            <a:off x="436498" y="687043"/>
            <a:ext cx="4311671" cy="1884707"/>
          </a:xfrm>
          <a:prstGeom prst="rightArrow">
            <a:avLst>
              <a:gd name="adj1" fmla="val 77232"/>
              <a:gd name="adj2" fmla="val 36384"/>
            </a:avLst>
          </a:prstGeom>
          <a:solidFill>
            <a:srgbClr val="FDF4E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schemeClr val="tx1"/>
                </a:solidFill>
              </a:rPr>
              <a:t>Incitatus</a:t>
            </a:r>
            <a:r>
              <a:rPr lang="de-DE" sz="2800" b="1" dirty="0">
                <a:solidFill>
                  <a:schemeClr val="tx1"/>
                </a:solidFill>
              </a:rPr>
              <a:t> </a:t>
            </a:r>
            <a:r>
              <a:rPr lang="de-DE" sz="2800" b="1" dirty="0" err="1">
                <a:solidFill>
                  <a:schemeClr val="tx1"/>
                </a:solidFill>
              </a:rPr>
              <a:t>victor</a:t>
            </a:r>
            <a:r>
              <a:rPr lang="de-DE" sz="2800" b="1" dirty="0">
                <a:solidFill>
                  <a:schemeClr val="tx1"/>
                </a:solidFill>
              </a:rPr>
              <a:t> </a:t>
            </a:r>
            <a:r>
              <a:rPr lang="de-DE" sz="2800" b="1" dirty="0" err="1">
                <a:solidFill>
                  <a:schemeClr val="tx1"/>
                </a:solidFill>
              </a:rPr>
              <a:t>est.</a:t>
            </a:r>
            <a:endParaRPr lang="de-DE" sz="2800" b="1" dirty="0">
              <a:solidFill>
                <a:schemeClr val="tx1"/>
              </a:solidFill>
            </a:endParaRP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2400" b="1" i="1" dirty="0" err="1">
                <a:solidFill>
                  <a:schemeClr val="bg1">
                    <a:lumMod val="50000"/>
                  </a:schemeClr>
                </a:solidFill>
              </a:rPr>
              <a:t>Incitatus</a:t>
            </a:r>
            <a:r>
              <a:rPr lang="de-DE" sz="2400" b="1" i="1" dirty="0">
                <a:solidFill>
                  <a:schemeClr val="bg1">
                    <a:lumMod val="50000"/>
                  </a:schemeClr>
                </a:solidFill>
              </a:rPr>
              <a:t> ist der Sieger.</a:t>
            </a:r>
          </a:p>
        </p:txBody>
      </p:sp>
      <p:pic>
        <p:nvPicPr>
          <p:cNvPr id="7" name="Bild 22" descr="CCBLogo4c48mm.jpg">
            <a:extLst>
              <a:ext uri="{FF2B5EF4-FFF2-40B4-BE49-F238E27FC236}">
                <a16:creationId xmlns:a16="http://schemas.microsoft.com/office/drawing/2014/main" xmlns="" id="{BD26F0A3-0988-6E43-BD9D-7B95EAD8B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37" y="379347"/>
            <a:ext cx="248680" cy="248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9458499-BEDB-D949-9A4E-4225B0729B0F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9504"/>
      </p:ext>
    </p:extLst>
  </p:cSld>
  <p:clrMapOvr>
    <a:masterClrMapping/>
  </p:clrMapOvr>
  <p:transition spd="slow" advTm="2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-224622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321E1E5-1C2F-5F40-B316-CBCC332D3B66}"/>
              </a:ext>
            </a:extLst>
          </p:cNvPr>
          <p:cNvSpPr/>
          <p:nvPr/>
        </p:nvSpPr>
        <p:spPr>
          <a:xfrm>
            <a:off x="1168922" y="0"/>
            <a:ext cx="6806152" cy="4555093"/>
          </a:xfrm>
          <a:prstGeom prst="rect">
            <a:avLst/>
          </a:prstGeom>
          <a:solidFill>
            <a:srgbClr val="FDF4E2"/>
          </a:solidFill>
          <a:ln>
            <a:solidFill>
              <a:srgbClr val="AB7942"/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videre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hodie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1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ego				numerus</a:t>
            </a:r>
          </a:p>
          <a:p>
            <a:pPr lvl="2" algn="just"/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1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cura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1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gaudere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US" sz="1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DCC3602D-F34D-454D-9BB7-DE8885297E94}"/>
              </a:ext>
            </a:extLst>
          </p:cNvPr>
          <p:cNvSpPr txBox="1"/>
          <p:nvPr/>
        </p:nvSpPr>
        <p:spPr>
          <a:xfrm>
            <a:off x="599810" y="4307671"/>
            <a:ext cx="7944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Teste dich: Zu welchen lateinischen Wörtern kennst du noch die Bedeutungen?</a:t>
            </a:r>
          </a:p>
        </p:txBody>
      </p:sp>
      <p:pic>
        <p:nvPicPr>
          <p:cNvPr id="7" name="Bild 22" descr="CCBLogo4c48mm.jpg">
            <a:extLst>
              <a:ext uri="{FF2B5EF4-FFF2-40B4-BE49-F238E27FC236}">
                <a16:creationId xmlns:a16="http://schemas.microsoft.com/office/drawing/2014/main" xmlns="" id="{0C02D3EC-199B-1C4C-A26D-2F6BD26F7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37" y="379347"/>
            <a:ext cx="248680" cy="248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AB396C61-AC36-E347-8795-7F8F6B24918B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1776"/>
      </p:ext>
    </p:extLst>
  </p:cSld>
  <p:clrMapOvr>
    <a:masterClrMapping/>
  </p:clrMapOvr>
  <p:transition spd="slow" advTm="2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0EE396A8-47CA-4146-902D-907D7A03E2FC}"/>
              </a:ext>
            </a:extLst>
          </p:cNvPr>
          <p:cNvSpPr txBox="1"/>
          <p:nvPr/>
        </p:nvSpPr>
        <p:spPr>
          <a:xfrm>
            <a:off x="820801" y="1498259"/>
            <a:ext cx="7502393" cy="273921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AF0005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de-DE" sz="3200" dirty="0">
              <a:solidFill>
                <a:srgbClr val="C00000"/>
              </a:solidFill>
            </a:endParaRPr>
          </a:p>
          <a:p>
            <a:pPr algn="ctr"/>
            <a:r>
              <a:rPr lang="de-DE" sz="3200" dirty="0">
                <a:solidFill>
                  <a:srgbClr val="C00000"/>
                </a:solidFill>
              </a:rPr>
              <a:t>Valete, </a:t>
            </a:r>
            <a:r>
              <a:rPr lang="de-DE" sz="3200" dirty="0" err="1">
                <a:solidFill>
                  <a:srgbClr val="C00000"/>
                </a:solidFill>
              </a:rPr>
              <a:t>discipuli</a:t>
            </a:r>
            <a:r>
              <a:rPr lang="de-DE" sz="3200" dirty="0">
                <a:solidFill>
                  <a:srgbClr val="C00000"/>
                </a:solidFill>
              </a:rPr>
              <a:t>!</a:t>
            </a:r>
          </a:p>
          <a:p>
            <a:pPr algn="ctr"/>
            <a:endParaRPr lang="de-DE" sz="1200" dirty="0">
              <a:solidFill>
                <a:srgbClr val="C00000"/>
              </a:solidFill>
            </a:endParaRPr>
          </a:p>
          <a:p>
            <a:pPr algn="ctr"/>
            <a:endParaRPr lang="de-DE" sz="3200" dirty="0">
              <a:solidFill>
                <a:srgbClr val="C00000"/>
              </a:solidFill>
            </a:endParaRPr>
          </a:p>
          <a:p>
            <a:pPr algn="ctr"/>
            <a:r>
              <a:rPr lang="de-DE" sz="3200" dirty="0">
                <a:solidFill>
                  <a:srgbClr val="C00000"/>
                </a:solidFill>
              </a:rPr>
              <a:t>Vale, </a:t>
            </a:r>
            <a:r>
              <a:rPr lang="de-DE" sz="3200" dirty="0" err="1">
                <a:solidFill>
                  <a:srgbClr val="C00000"/>
                </a:solidFill>
              </a:rPr>
              <a:t>magistra</a:t>
            </a:r>
            <a:r>
              <a:rPr lang="de-DE" sz="3200" dirty="0">
                <a:solidFill>
                  <a:srgbClr val="C00000"/>
                </a:solidFill>
              </a:rPr>
              <a:t>!</a:t>
            </a:r>
          </a:p>
          <a:p>
            <a:pPr algn="ctr"/>
            <a:r>
              <a:rPr lang="de-DE" sz="3200" dirty="0">
                <a:solidFill>
                  <a:srgbClr val="C00000"/>
                </a:solidFill>
              </a:rPr>
              <a:t>Vale, </a:t>
            </a:r>
            <a:r>
              <a:rPr lang="de-DE" sz="3200" dirty="0" err="1">
                <a:solidFill>
                  <a:srgbClr val="C00000"/>
                </a:solidFill>
              </a:rPr>
              <a:t>magister</a:t>
            </a:r>
            <a:r>
              <a:rPr lang="de-DE" sz="32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" name="Pfeil nach unten 1">
            <a:extLst>
              <a:ext uri="{FF2B5EF4-FFF2-40B4-BE49-F238E27FC236}">
                <a16:creationId xmlns:a16="http://schemas.microsoft.com/office/drawing/2014/main" xmlns="" id="{89485154-C951-9348-9B02-F705DBE71403}"/>
              </a:ext>
            </a:extLst>
          </p:cNvPr>
          <p:cNvSpPr/>
          <p:nvPr/>
        </p:nvSpPr>
        <p:spPr>
          <a:xfrm>
            <a:off x="4363278" y="2653748"/>
            <a:ext cx="308114" cy="49695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A700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4BC6EA8A-7637-514B-9348-1273CBE061E4}"/>
              </a:ext>
            </a:extLst>
          </p:cNvPr>
          <p:cNvSpPr txBox="1"/>
          <p:nvPr/>
        </p:nvSpPr>
        <p:spPr>
          <a:xfrm>
            <a:off x="3124762" y="559520"/>
            <a:ext cx="2785145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77"/>
                <a:ea typeface="Ayuthaya" pitchFamily="2" charset="-34"/>
                <a:cs typeface="Bodoni MT" panose="020F0502020204030204" pitchFamily="34" charset="0"/>
              </a:rPr>
              <a:t>Einfach </a:t>
            </a:r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77"/>
                <a:ea typeface="Ayuthaya" pitchFamily="2" charset="-34"/>
                <a:cs typeface="Bodoni MT" panose="020F0502020204030204" pitchFamily="34" charset="0"/>
              </a:rPr>
              <a:t>Latein!</a:t>
            </a:r>
          </a:p>
        </p:txBody>
      </p:sp>
      <p:pic>
        <p:nvPicPr>
          <p:cNvPr id="8" name="Bild 22" descr="CCBLogo4c48mm.jpg">
            <a:extLst>
              <a:ext uri="{FF2B5EF4-FFF2-40B4-BE49-F238E27FC236}">
                <a16:creationId xmlns:a16="http://schemas.microsoft.com/office/drawing/2014/main" xmlns="" id="{30A7C763-D81F-2446-BE41-741EB03A7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637" y="379347"/>
            <a:ext cx="248680" cy="24868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6A06E078-A678-3E4D-A5E0-A04609778CF0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00623"/>
      </p:ext>
    </p:extLst>
  </p:cSld>
  <p:clrMapOvr>
    <a:masterClrMapping/>
  </p:clrMapOvr>
  <p:transition spd="slow" advTm="2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4E5D87AD-77B0-594A-B711-E4E64A4FA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14221"/>
              </p:ext>
            </p:extLst>
          </p:nvPr>
        </p:nvGraphicFramePr>
        <p:xfrm>
          <a:off x="235670" y="311085"/>
          <a:ext cx="8672660" cy="4298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351">
                  <a:extLst>
                    <a:ext uri="{9D8B030D-6E8A-4147-A177-3AD203B41FA5}">
                      <a16:colId xmlns:a16="http://schemas.microsoft.com/office/drawing/2014/main" xmlns="" val="2220745622"/>
                    </a:ext>
                  </a:extLst>
                </a:gridCol>
                <a:gridCol w="3215705">
                  <a:extLst>
                    <a:ext uri="{9D8B030D-6E8A-4147-A177-3AD203B41FA5}">
                      <a16:colId xmlns:a16="http://schemas.microsoft.com/office/drawing/2014/main" xmlns="" val="2762638768"/>
                    </a:ext>
                  </a:extLst>
                </a:gridCol>
                <a:gridCol w="3096604">
                  <a:extLst>
                    <a:ext uri="{9D8B030D-6E8A-4147-A177-3AD203B41FA5}">
                      <a16:colId xmlns:a16="http://schemas.microsoft.com/office/drawing/2014/main" xmlns="" val="2313306744"/>
                    </a:ext>
                  </a:extLst>
                </a:gridCol>
              </a:tblGrid>
              <a:tr h="1100662">
                <a:tc>
                  <a:txBody>
                    <a:bodyPr/>
                    <a:lstStyle/>
                    <a:p>
                      <a:pPr algn="just"/>
                      <a:r>
                        <a:rPr lang="de-DE" sz="2000" dirty="0">
                          <a:solidFill>
                            <a:srgbClr val="C00000"/>
                          </a:solidFill>
                          <a:effectLst/>
                        </a:rPr>
                        <a:t>Fremdwort aus </a:t>
                      </a:r>
                      <a:endParaRPr lang="de-DE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de-DE" sz="2000" dirty="0">
                          <a:solidFill>
                            <a:srgbClr val="C00000"/>
                          </a:solidFill>
                          <a:effectLst/>
                        </a:rPr>
                        <a:t>dem Lateinischen</a:t>
                      </a: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de-DE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Lateinisches Wort, von dem das Fremdwort abstammt</a:t>
                      </a:r>
                      <a:endParaRPr lang="de-DE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7030A0"/>
                          </a:solidFill>
                          <a:effectLst/>
                        </a:rPr>
                        <a:t>Deutsche Bedeutung des lateinischen Wortes </a:t>
                      </a:r>
                      <a:endParaRPr lang="de-DE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78339"/>
                  </a:ext>
                </a:extLst>
              </a:tr>
              <a:tr h="3197959"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Nummer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Video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Labor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Kur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Computer</a:t>
                      </a:r>
                      <a:endParaRPr lang="de-DE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 err="1">
                          <a:effectLst/>
                        </a:rPr>
                        <a:t>computare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numerus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videre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labor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cura</a:t>
                      </a:r>
                      <a:endParaRPr lang="de-D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sehen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rechnen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Pflege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Zahl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Arbeit</a:t>
                      </a:r>
                      <a:endParaRPr lang="de-DE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581939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970F0CEA-0F36-4C47-8B3A-CC7D41F74485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9AD66C33-7836-5D4A-B3B1-99B9DE0DFEA7}"/>
              </a:ext>
            </a:extLst>
          </p:cNvPr>
          <p:cNvSpPr txBox="1"/>
          <p:nvPr/>
        </p:nvSpPr>
        <p:spPr>
          <a:xfrm>
            <a:off x="1082180" y="4307671"/>
            <a:ext cx="6711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Von welchen lateinischen Wörtern kannst du die Fremdwörter in der linken Spalte ableiten? Welche deutsche Bedeutung passt jeweils?</a:t>
            </a:r>
          </a:p>
        </p:txBody>
      </p:sp>
    </p:spTree>
    <p:extLst>
      <p:ext uri="{BB962C8B-B14F-4D97-AF65-F5344CB8AC3E}">
        <p14:creationId xmlns:p14="http://schemas.microsoft.com/office/powerpoint/2010/main" val="2635644509"/>
      </p:ext>
    </p:extLst>
  </p:cSld>
  <p:clrMapOvr>
    <a:masterClrMapping/>
  </p:clrMapOvr>
  <p:transition spd="slow" advTm="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4E5D87AD-77B0-594A-B711-E4E64A4FA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27810"/>
              </p:ext>
            </p:extLst>
          </p:nvPr>
        </p:nvGraphicFramePr>
        <p:xfrm>
          <a:off x="437191" y="447674"/>
          <a:ext cx="8299304" cy="400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738">
                  <a:extLst>
                    <a:ext uri="{9D8B030D-6E8A-4147-A177-3AD203B41FA5}">
                      <a16:colId xmlns:a16="http://schemas.microsoft.com/office/drawing/2014/main" xmlns="" val="2220745622"/>
                    </a:ext>
                  </a:extLst>
                </a:gridCol>
                <a:gridCol w="3077270">
                  <a:extLst>
                    <a:ext uri="{9D8B030D-6E8A-4147-A177-3AD203B41FA5}">
                      <a16:colId xmlns:a16="http://schemas.microsoft.com/office/drawing/2014/main" xmlns="" val="2762638768"/>
                    </a:ext>
                  </a:extLst>
                </a:gridCol>
                <a:gridCol w="2963296">
                  <a:extLst>
                    <a:ext uri="{9D8B030D-6E8A-4147-A177-3AD203B41FA5}">
                      <a16:colId xmlns:a16="http://schemas.microsoft.com/office/drawing/2014/main" xmlns="" val="2313306744"/>
                    </a:ext>
                  </a:extLst>
                </a:gridCol>
              </a:tblGrid>
              <a:tr h="1025495">
                <a:tc>
                  <a:txBody>
                    <a:bodyPr/>
                    <a:lstStyle/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Fremdwort aus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dem Lateinischen</a:t>
                      </a:r>
                      <a:r>
                        <a:rPr lang="de-DE" sz="24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Lateinisches Wort, von dem das Fremdwort abstammt</a:t>
                      </a:r>
                      <a:endParaRPr lang="de-D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7030A0"/>
                          </a:solidFill>
                          <a:effectLst/>
                        </a:rPr>
                        <a:t>Deutsche Bedeutung des lateinischen Wortes </a:t>
                      </a:r>
                      <a:endParaRPr lang="de-DE" sz="2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78339"/>
                  </a:ext>
                </a:extLst>
              </a:tr>
              <a:tr h="2979562"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Nummer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Video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Labor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Kur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Computer</a:t>
                      </a:r>
                      <a:endParaRPr lang="de-DE" sz="2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computare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numerus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videre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labor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cura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sehen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rechnen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Pflege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Zahl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Arbeit</a:t>
                      </a:r>
                      <a:endParaRPr lang="de-DE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581939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961E5DB-2FAE-8B4F-B8C1-91D2881A9729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42572"/>
      </p:ext>
    </p:extLst>
  </p:cSld>
  <p:clrMapOvr>
    <a:masterClrMapping/>
  </p:clrMapOvr>
  <p:transition spd="slow" advTm="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4E5D87AD-77B0-594A-B711-E4E64A4FAB9A}"/>
              </a:ext>
            </a:extLst>
          </p:cNvPr>
          <p:cNvGraphicFramePr>
            <a:graphicFrameLocks noGrp="1"/>
          </p:cNvGraphicFramePr>
          <p:nvPr/>
        </p:nvGraphicFramePr>
        <p:xfrm>
          <a:off x="437191" y="447674"/>
          <a:ext cx="8299304" cy="400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738">
                  <a:extLst>
                    <a:ext uri="{9D8B030D-6E8A-4147-A177-3AD203B41FA5}">
                      <a16:colId xmlns:a16="http://schemas.microsoft.com/office/drawing/2014/main" xmlns="" val="2220745622"/>
                    </a:ext>
                  </a:extLst>
                </a:gridCol>
                <a:gridCol w="3077270">
                  <a:extLst>
                    <a:ext uri="{9D8B030D-6E8A-4147-A177-3AD203B41FA5}">
                      <a16:colId xmlns:a16="http://schemas.microsoft.com/office/drawing/2014/main" xmlns="" val="2762638768"/>
                    </a:ext>
                  </a:extLst>
                </a:gridCol>
                <a:gridCol w="2963296">
                  <a:extLst>
                    <a:ext uri="{9D8B030D-6E8A-4147-A177-3AD203B41FA5}">
                      <a16:colId xmlns:a16="http://schemas.microsoft.com/office/drawing/2014/main" xmlns="" val="2313306744"/>
                    </a:ext>
                  </a:extLst>
                </a:gridCol>
              </a:tblGrid>
              <a:tr h="1025495">
                <a:tc>
                  <a:txBody>
                    <a:bodyPr/>
                    <a:lstStyle/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Fremdwort aus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dem Lateinischen</a:t>
                      </a:r>
                      <a:r>
                        <a:rPr lang="de-DE" sz="24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Lateinisches Wort, von dem das Fremdwort abstammt</a:t>
                      </a:r>
                      <a:endParaRPr lang="de-D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7030A0"/>
                          </a:solidFill>
                          <a:effectLst/>
                        </a:rPr>
                        <a:t>Deutsche Bedeutung des lateinischen Wortes </a:t>
                      </a:r>
                      <a:endParaRPr lang="de-DE" sz="2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78339"/>
                  </a:ext>
                </a:extLst>
              </a:tr>
              <a:tr h="2979562"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Nummer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Video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Labor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Kur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Computer</a:t>
                      </a:r>
                      <a:endParaRPr lang="de-DE" sz="2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computare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numerus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videre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labor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cura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sehen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rechnen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Pflege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Zahl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Arbeit</a:t>
                      </a:r>
                      <a:endParaRPr lang="de-DE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581939"/>
                  </a:ext>
                </a:extLst>
              </a:tr>
            </a:tbl>
          </a:graphicData>
        </a:graphic>
      </p:graphicFrame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xmlns="" id="{B3A6D24D-6050-814B-9081-76C685FE121E}"/>
              </a:ext>
            </a:extLst>
          </p:cNvPr>
          <p:cNvCxnSpPr/>
          <p:nvPr/>
        </p:nvCxnSpPr>
        <p:spPr>
          <a:xfrm>
            <a:off x="2177592" y="1828800"/>
            <a:ext cx="1018095" cy="54675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005789F7-52F1-2846-866E-82081758BDD7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46923"/>
      </p:ext>
    </p:extLst>
  </p:cSld>
  <p:clrMapOvr>
    <a:masterClrMapping/>
  </p:clrMapOvr>
  <p:transition spd="slow" advTm="2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4E5D87AD-77B0-594A-B711-E4E64A4FAB9A}"/>
              </a:ext>
            </a:extLst>
          </p:cNvPr>
          <p:cNvGraphicFramePr>
            <a:graphicFrameLocks noGrp="1"/>
          </p:cNvGraphicFramePr>
          <p:nvPr/>
        </p:nvGraphicFramePr>
        <p:xfrm>
          <a:off x="437191" y="447674"/>
          <a:ext cx="8299304" cy="400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738">
                  <a:extLst>
                    <a:ext uri="{9D8B030D-6E8A-4147-A177-3AD203B41FA5}">
                      <a16:colId xmlns:a16="http://schemas.microsoft.com/office/drawing/2014/main" xmlns="" val="2220745622"/>
                    </a:ext>
                  </a:extLst>
                </a:gridCol>
                <a:gridCol w="3077270">
                  <a:extLst>
                    <a:ext uri="{9D8B030D-6E8A-4147-A177-3AD203B41FA5}">
                      <a16:colId xmlns:a16="http://schemas.microsoft.com/office/drawing/2014/main" xmlns="" val="2762638768"/>
                    </a:ext>
                  </a:extLst>
                </a:gridCol>
                <a:gridCol w="2963296">
                  <a:extLst>
                    <a:ext uri="{9D8B030D-6E8A-4147-A177-3AD203B41FA5}">
                      <a16:colId xmlns:a16="http://schemas.microsoft.com/office/drawing/2014/main" xmlns="" val="2313306744"/>
                    </a:ext>
                  </a:extLst>
                </a:gridCol>
              </a:tblGrid>
              <a:tr h="1025495">
                <a:tc>
                  <a:txBody>
                    <a:bodyPr/>
                    <a:lstStyle/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Fremdwort aus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dem Lateinischen</a:t>
                      </a:r>
                      <a:r>
                        <a:rPr lang="de-DE" sz="24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Lateinisches Wort, von dem das Fremdwort abstammt</a:t>
                      </a:r>
                      <a:endParaRPr lang="de-D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7030A0"/>
                          </a:solidFill>
                          <a:effectLst/>
                        </a:rPr>
                        <a:t>Deutsche Bedeutung des lateinischen Wortes </a:t>
                      </a:r>
                      <a:endParaRPr lang="de-DE" sz="2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78339"/>
                  </a:ext>
                </a:extLst>
              </a:tr>
              <a:tr h="2979562"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Nummer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Video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Labor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Kur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Computer</a:t>
                      </a:r>
                      <a:endParaRPr lang="de-DE" sz="2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computare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numerus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videre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labor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cura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sehen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rechnen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Pflege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Zahl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Arbeit</a:t>
                      </a:r>
                      <a:endParaRPr lang="de-DE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581939"/>
                  </a:ext>
                </a:extLst>
              </a:tr>
            </a:tbl>
          </a:graphicData>
        </a:graphic>
      </p:graphicFrame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xmlns="" id="{B3A6D24D-6050-814B-9081-76C685FE121E}"/>
              </a:ext>
            </a:extLst>
          </p:cNvPr>
          <p:cNvCxnSpPr/>
          <p:nvPr/>
        </p:nvCxnSpPr>
        <p:spPr>
          <a:xfrm>
            <a:off x="2177592" y="1828800"/>
            <a:ext cx="1018095" cy="546755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D967CA64-965B-1242-B8FD-ADBCE4E97D4E}"/>
              </a:ext>
            </a:extLst>
          </p:cNvPr>
          <p:cNvCxnSpPr/>
          <p:nvPr/>
        </p:nvCxnSpPr>
        <p:spPr>
          <a:xfrm>
            <a:off x="4411744" y="2375555"/>
            <a:ext cx="1800520" cy="1055802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A7B0196B-1694-414A-A98F-C081F350972A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95369"/>
      </p:ext>
    </p:extLst>
  </p:cSld>
  <p:clrMapOvr>
    <a:masterClrMapping/>
  </p:clrMapOvr>
  <p:transition spd="slow" advTm="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4E5D87AD-77B0-594A-B711-E4E64A4FA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19124"/>
              </p:ext>
            </p:extLst>
          </p:nvPr>
        </p:nvGraphicFramePr>
        <p:xfrm>
          <a:off x="437191" y="447674"/>
          <a:ext cx="8299304" cy="400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738">
                  <a:extLst>
                    <a:ext uri="{9D8B030D-6E8A-4147-A177-3AD203B41FA5}">
                      <a16:colId xmlns:a16="http://schemas.microsoft.com/office/drawing/2014/main" xmlns="" val="2220745622"/>
                    </a:ext>
                  </a:extLst>
                </a:gridCol>
                <a:gridCol w="3077270">
                  <a:extLst>
                    <a:ext uri="{9D8B030D-6E8A-4147-A177-3AD203B41FA5}">
                      <a16:colId xmlns:a16="http://schemas.microsoft.com/office/drawing/2014/main" xmlns="" val="2762638768"/>
                    </a:ext>
                  </a:extLst>
                </a:gridCol>
                <a:gridCol w="2963296">
                  <a:extLst>
                    <a:ext uri="{9D8B030D-6E8A-4147-A177-3AD203B41FA5}">
                      <a16:colId xmlns:a16="http://schemas.microsoft.com/office/drawing/2014/main" xmlns="" val="2313306744"/>
                    </a:ext>
                  </a:extLst>
                </a:gridCol>
              </a:tblGrid>
              <a:tr h="1025495">
                <a:tc>
                  <a:txBody>
                    <a:bodyPr/>
                    <a:lstStyle/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Fremdwort aus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dem Lateinischen</a:t>
                      </a:r>
                      <a:r>
                        <a:rPr lang="de-DE" sz="24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Lateinisches Wort, von dem das Fremdwort abstammt</a:t>
                      </a:r>
                      <a:endParaRPr lang="de-D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7030A0"/>
                          </a:solidFill>
                          <a:effectLst/>
                        </a:rPr>
                        <a:t>Deutsche Bedeutung des lateinischen Wortes </a:t>
                      </a:r>
                      <a:endParaRPr lang="de-DE" sz="2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78339"/>
                  </a:ext>
                </a:extLst>
              </a:tr>
              <a:tr h="2979562"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Nummer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Video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Labor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Kur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Computer</a:t>
                      </a:r>
                      <a:endParaRPr lang="de-DE" sz="24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computare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numerus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videre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labor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cura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sehen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rechnen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Pflege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Zahl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Arbeit</a:t>
                      </a:r>
                      <a:endParaRPr lang="de-DE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581939"/>
                  </a:ext>
                </a:extLst>
              </a:tr>
            </a:tbl>
          </a:graphicData>
        </a:graphic>
      </p:graphicFrame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xmlns="" id="{3C32BF9E-ED9E-8341-B902-F01A0A0E9972}"/>
              </a:ext>
            </a:extLst>
          </p:cNvPr>
          <p:cNvCxnSpPr/>
          <p:nvPr/>
        </p:nvCxnSpPr>
        <p:spPr>
          <a:xfrm>
            <a:off x="2177592" y="1809946"/>
            <a:ext cx="961534" cy="4996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xmlns="" id="{3712155D-27B3-6246-B5C4-914EE1F24C38}"/>
              </a:ext>
            </a:extLst>
          </p:cNvPr>
          <p:cNvCxnSpPr/>
          <p:nvPr/>
        </p:nvCxnSpPr>
        <p:spPr>
          <a:xfrm>
            <a:off x="4411744" y="2309567"/>
            <a:ext cx="1819374" cy="1131217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AF5BF286-A070-B54D-9596-F7A70B285CB5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15005"/>
      </p:ext>
    </p:extLst>
  </p:cSld>
  <p:clrMapOvr>
    <a:masterClrMapping/>
  </p:clrMapOvr>
  <p:transition spd="slow" advTm="2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4E5D87AD-77B0-594A-B711-E4E64A4FA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29869"/>
              </p:ext>
            </p:extLst>
          </p:nvPr>
        </p:nvGraphicFramePr>
        <p:xfrm>
          <a:off x="437191" y="447674"/>
          <a:ext cx="8299304" cy="400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738">
                  <a:extLst>
                    <a:ext uri="{9D8B030D-6E8A-4147-A177-3AD203B41FA5}">
                      <a16:colId xmlns:a16="http://schemas.microsoft.com/office/drawing/2014/main" xmlns="" val="2220745622"/>
                    </a:ext>
                  </a:extLst>
                </a:gridCol>
                <a:gridCol w="3077270">
                  <a:extLst>
                    <a:ext uri="{9D8B030D-6E8A-4147-A177-3AD203B41FA5}">
                      <a16:colId xmlns:a16="http://schemas.microsoft.com/office/drawing/2014/main" xmlns="" val="2762638768"/>
                    </a:ext>
                  </a:extLst>
                </a:gridCol>
                <a:gridCol w="2963296">
                  <a:extLst>
                    <a:ext uri="{9D8B030D-6E8A-4147-A177-3AD203B41FA5}">
                      <a16:colId xmlns:a16="http://schemas.microsoft.com/office/drawing/2014/main" xmlns="" val="2313306744"/>
                    </a:ext>
                  </a:extLst>
                </a:gridCol>
              </a:tblGrid>
              <a:tr h="1025495">
                <a:tc>
                  <a:txBody>
                    <a:bodyPr/>
                    <a:lstStyle/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Fremdwort aus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dem Lateinischen</a:t>
                      </a:r>
                      <a:r>
                        <a:rPr lang="de-DE" sz="24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Lateinisches Wort, von dem das Fremdwort abstammt</a:t>
                      </a:r>
                      <a:endParaRPr lang="de-D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7030A0"/>
                          </a:solidFill>
                          <a:effectLst/>
                        </a:rPr>
                        <a:t>Deutsche Bedeutung des lateinischen Wortes </a:t>
                      </a:r>
                      <a:endParaRPr lang="de-DE" sz="2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78339"/>
                  </a:ext>
                </a:extLst>
              </a:tr>
              <a:tr h="2979562"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Nummer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Video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Labor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Kur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Computer</a:t>
                      </a:r>
                      <a:endParaRPr lang="de-DE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computare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numerus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effectLst/>
                        </a:rPr>
                        <a:t>videre</a:t>
                      </a:r>
                      <a:endParaRPr lang="de-DE" sz="2400" b="1" dirty="0"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labor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cura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sehen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rechnen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Pflege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Zahl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Arbeit</a:t>
                      </a:r>
                      <a:endParaRPr lang="de-DE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581939"/>
                  </a:ext>
                </a:extLst>
              </a:tr>
            </a:tbl>
          </a:graphicData>
        </a:graphic>
      </p:graphicFrame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xmlns="" id="{BDC73717-E9ED-174E-80F5-6C53827C07A7}"/>
              </a:ext>
            </a:extLst>
          </p:cNvPr>
          <p:cNvCxnSpPr>
            <a:cxnSpLocks/>
          </p:cNvCxnSpPr>
          <p:nvPr/>
        </p:nvCxnSpPr>
        <p:spPr>
          <a:xfrm>
            <a:off x="2156791" y="1838739"/>
            <a:ext cx="1003852" cy="536713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xmlns="" id="{77FA8052-0AB3-4040-B2C7-27C1A83DAE08}"/>
              </a:ext>
            </a:extLst>
          </p:cNvPr>
          <p:cNvCxnSpPr/>
          <p:nvPr/>
        </p:nvCxnSpPr>
        <p:spPr>
          <a:xfrm>
            <a:off x="4403035" y="2375452"/>
            <a:ext cx="1808922" cy="1053548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xmlns="" id="{95D19ED7-0CB3-E041-B1BC-FFD34539E48F}"/>
              </a:ext>
            </a:extLst>
          </p:cNvPr>
          <p:cNvCxnSpPr/>
          <p:nvPr/>
        </p:nvCxnSpPr>
        <p:spPr>
          <a:xfrm>
            <a:off x="1781666" y="2375452"/>
            <a:ext cx="1378977" cy="518577"/>
          </a:xfrm>
          <a:prstGeom prst="line">
            <a:avLst/>
          </a:prstGeom>
          <a:ln w="952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906CB462-2460-4B4B-A6B6-F588756814C0}"/>
              </a:ext>
            </a:extLst>
          </p:cNvPr>
          <p:cNvCxnSpPr/>
          <p:nvPr/>
        </p:nvCxnSpPr>
        <p:spPr>
          <a:xfrm flipV="1">
            <a:off x="4072379" y="1838739"/>
            <a:ext cx="2139578" cy="1064717"/>
          </a:xfrm>
          <a:prstGeom prst="line">
            <a:avLst/>
          </a:prstGeom>
          <a:ln w="952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3FA73EF9-50F2-594C-9D7A-9DBC1B5DA6F0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92819"/>
      </p:ext>
    </p:extLst>
  </p:cSld>
  <p:clrMapOvr>
    <a:masterClrMapping/>
  </p:clrMapOvr>
  <p:transition spd="slow" advTm="2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568461" y="4764211"/>
            <a:ext cx="1575539" cy="383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1" y="1"/>
            <a:ext cx="9143999" cy="144000"/>
          </a:xfrm>
          <a:prstGeom prst="rect">
            <a:avLst/>
          </a:prstGeom>
          <a:solidFill>
            <a:srgbClr val="AF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AF0005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4E5D87AD-77B0-594A-B711-E4E64A4FA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74196"/>
              </p:ext>
            </p:extLst>
          </p:nvPr>
        </p:nvGraphicFramePr>
        <p:xfrm>
          <a:off x="437191" y="447674"/>
          <a:ext cx="8299304" cy="400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738">
                  <a:extLst>
                    <a:ext uri="{9D8B030D-6E8A-4147-A177-3AD203B41FA5}">
                      <a16:colId xmlns:a16="http://schemas.microsoft.com/office/drawing/2014/main" xmlns="" val="2220745622"/>
                    </a:ext>
                  </a:extLst>
                </a:gridCol>
                <a:gridCol w="3077270">
                  <a:extLst>
                    <a:ext uri="{9D8B030D-6E8A-4147-A177-3AD203B41FA5}">
                      <a16:colId xmlns:a16="http://schemas.microsoft.com/office/drawing/2014/main" xmlns="" val="2762638768"/>
                    </a:ext>
                  </a:extLst>
                </a:gridCol>
                <a:gridCol w="2963296">
                  <a:extLst>
                    <a:ext uri="{9D8B030D-6E8A-4147-A177-3AD203B41FA5}">
                      <a16:colId xmlns:a16="http://schemas.microsoft.com/office/drawing/2014/main" xmlns="" val="2313306744"/>
                    </a:ext>
                  </a:extLst>
                </a:gridCol>
              </a:tblGrid>
              <a:tr h="1025495">
                <a:tc>
                  <a:txBody>
                    <a:bodyPr/>
                    <a:lstStyle/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Fremdwort aus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de-DE" sz="2000" b="0" dirty="0">
                          <a:solidFill>
                            <a:srgbClr val="C00000"/>
                          </a:solidFill>
                          <a:effectLst/>
                        </a:rPr>
                        <a:t>dem Lateinischen</a:t>
                      </a:r>
                      <a:r>
                        <a:rPr lang="de-DE" sz="24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de-DE" sz="24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Lateinisches Wort, von dem das Fremdwort abstammt</a:t>
                      </a:r>
                      <a:endParaRPr lang="de-D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rgbClr val="7030A0"/>
                          </a:solidFill>
                          <a:effectLst/>
                        </a:rPr>
                        <a:t>Deutsche Bedeutung des lateinischen Wortes </a:t>
                      </a:r>
                      <a:endParaRPr lang="de-DE" sz="2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78339"/>
                  </a:ext>
                </a:extLst>
              </a:tr>
              <a:tr h="2979562"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Nummer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Video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Labor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Kur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effectLst/>
                        </a:rPr>
                        <a:t>Computer</a:t>
                      </a:r>
                      <a:endParaRPr lang="de-DE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computare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numerus</a:t>
                      </a:r>
                      <a:endParaRPr lang="de-DE" sz="2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videre</a:t>
                      </a:r>
                      <a:endParaRPr lang="de-DE" sz="2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labor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</a:rPr>
                        <a:t>cura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ct val="150000"/>
                        </a:lnSpc>
                        <a:spcBef>
                          <a:spcPts val="1200"/>
                        </a:spcBef>
                      </a:pPr>
                      <a:r>
                        <a:rPr lang="de-DE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sehen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rechnen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Pflege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Zahl</a:t>
                      </a:r>
                    </a:p>
                    <a:p>
                      <a:pPr lvl="1" algn="just">
                        <a:lnSpc>
                          <a:spcPct val="150000"/>
                        </a:lnSpc>
                      </a:pPr>
                      <a:r>
                        <a:rPr lang="de-DE" sz="2400" b="1" dirty="0">
                          <a:solidFill>
                            <a:srgbClr val="7030A0"/>
                          </a:solidFill>
                          <a:effectLst/>
                        </a:rPr>
                        <a:t>Arbeit</a:t>
                      </a:r>
                      <a:endParaRPr lang="de-DE" sz="24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581939"/>
                  </a:ext>
                </a:extLst>
              </a:tr>
            </a:tbl>
          </a:graphicData>
        </a:graphic>
      </p:graphicFrame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xmlns="" id="{BDC73717-E9ED-174E-80F5-6C53827C07A7}"/>
              </a:ext>
            </a:extLst>
          </p:cNvPr>
          <p:cNvCxnSpPr>
            <a:cxnSpLocks/>
          </p:cNvCxnSpPr>
          <p:nvPr/>
        </p:nvCxnSpPr>
        <p:spPr>
          <a:xfrm>
            <a:off x="2156791" y="1838739"/>
            <a:ext cx="1003852" cy="536713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xmlns="" id="{77FA8052-0AB3-4040-B2C7-27C1A83DAE08}"/>
              </a:ext>
            </a:extLst>
          </p:cNvPr>
          <p:cNvCxnSpPr/>
          <p:nvPr/>
        </p:nvCxnSpPr>
        <p:spPr>
          <a:xfrm>
            <a:off x="4403035" y="2375452"/>
            <a:ext cx="1808922" cy="1053548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xmlns="" id="{95D19ED7-0CB3-E041-B1BC-FFD34539E48F}"/>
              </a:ext>
            </a:extLst>
          </p:cNvPr>
          <p:cNvCxnSpPr/>
          <p:nvPr/>
        </p:nvCxnSpPr>
        <p:spPr>
          <a:xfrm>
            <a:off x="1781666" y="2375452"/>
            <a:ext cx="1378977" cy="518577"/>
          </a:xfrm>
          <a:prstGeom prst="line">
            <a:avLst/>
          </a:prstGeom>
          <a:ln w="952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906CB462-2460-4B4B-A6B6-F588756814C0}"/>
              </a:ext>
            </a:extLst>
          </p:cNvPr>
          <p:cNvCxnSpPr/>
          <p:nvPr/>
        </p:nvCxnSpPr>
        <p:spPr>
          <a:xfrm flipV="1">
            <a:off x="4072379" y="1838739"/>
            <a:ext cx="2139578" cy="1064717"/>
          </a:xfrm>
          <a:prstGeom prst="line">
            <a:avLst/>
          </a:prstGeom>
          <a:ln w="952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3291A37C-ADFE-2C4F-946C-C702E6C2CF59}"/>
              </a:ext>
            </a:extLst>
          </p:cNvPr>
          <p:cNvSpPr txBox="1"/>
          <p:nvPr/>
        </p:nvSpPr>
        <p:spPr>
          <a:xfrm>
            <a:off x="599810" y="4307671"/>
            <a:ext cx="7944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Stelle jetzt die richtigen Verbindungen der anderen Wörter her.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BF547D92-5B6B-1E4A-882C-445DB9533B4C}"/>
              </a:ext>
            </a:extLst>
          </p:cNvPr>
          <p:cNvSpPr/>
          <p:nvPr/>
        </p:nvSpPr>
        <p:spPr>
          <a:xfrm>
            <a:off x="7568460" y="4808480"/>
            <a:ext cx="1575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err="1">
                <a:solidFill>
                  <a:srgbClr val="7F7F7F"/>
                </a:solidFill>
              </a:rPr>
              <a:t>www.ccbuchner.de</a:t>
            </a:r>
            <a:endParaRPr lang="de-DE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66994"/>
      </p:ext>
    </p:extLst>
  </p:cSld>
  <p:clrMapOvr>
    <a:masterClrMapping/>
  </p:clrMapOvr>
  <p:transition spd="slow" advTm="2000">
    <p:fade/>
  </p:transition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Bildschirmpräsentation (16:9)</PresentationFormat>
  <Paragraphs>290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American Typewriter</vt:lpstr>
      <vt:lpstr>APPLE CHANCERY</vt:lpstr>
      <vt:lpstr>Arial</vt:lpstr>
      <vt:lpstr>Ayuthaya</vt:lpstr>
      <vt:lpstr>Bodoni MT</vt:lpstr>
      <vt:lpstr>Bradley Hand ITC</vt:lpstr>
      <vt:lpstr>Calibri</vt:lpstr>
      <vt:lpstr>Times New Roman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Creo Druck &amp; Medienservice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Pechmann</dc:creator>
  <cp:lastModifiedBy>Saiko - C.C.Buchner Verlag</cp:lastModifiedBy>
  <cp:revision>115</cp:revision>
  <dcterms:created xsi:type="dcterms:W3CDTF">2016-12-30T09:55:05Z</dcterms:created>
  <dcterms:modified xsi:type="dcterms:W3CDTF">2022-03-14T12:50:48Z</dcterms:modified>
</cp:coreProperties>
</file>