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1" r:id="rId1"/>
  </p:sldMasterIdLst>
  <p:notesMasterIdLst>
    <p:notesMasterId r:id="rId34"/>
  </p:notesMasterIdLst>
  <p:handoutMasterIdLst>
    <p:handoutMasterId r:id="rId35"/>
  </p:handoutMasterIdLst>
  <p:sldIdLst>
    <p:sldId id="257" r:id="rId2"/>
    <p:sldId id="299" r:id="rId3"/>
    <p:sldId id="300" r:id="rId4"/>
    <p:sldId id="306" r:id="rId5"/>
    <p:sldId id="281" r:id="rId6"/>
    <p:sldId id="273" r:id="rId7"/>
    <p:sldId id="274" r:id="rId8"/>
    <p:sldId id="280" r:id="rId9"/>
    <p:sldId id="276" r:id="rId10"/>
    <p:sldId id="260" r:id="rId11"/>
    <p:sldId id="262" r:id="rId12"/>
    <p:sldId id="261" r:id="rId13"/>
    <p:sldId id="263" r:id="rId14"/>
    <p:sldId id="267" r:id="rId15"/>
    <p:sldId id="282" r:id="rId16"/>
    <p:sldId id="283" r:id="rId17"/>
    <p:sldId id="284" r:id="rId18"/>
    <p:sldId id="285" r:id="rId19"/>
    <p:sldId id="286" r:id="rId20"/>
    <p:sldId id="301" r:id="rId21"/>
    <p:sldId id="302" r:id="rId22"/>
    <p:sldId id="287" r:id="rId23"/>
    <p:sldId id="291" r:id="rId24"/>
    <p:sldId id="290" r:id="rId25"/>
    <p:sldId id="288" r:id="rId26"/>
    <p:sldId id="289" r:id="rId27"/>
    <p:sldId id="303" r:id="rId28"/>
    <p:sldId id="292" r:id="rId29"/>
    <p:sldId id="293" r:id="rId30"/>
    <p:sldId id="304" r:id="rId31"/>
    <p:sldId id="305" r:id="rId32"/>
    <p:sldId id="294" r:id="rId33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6" autoAdjust="0"/>
    <p:restoredTop sz="94683" autoAdjust="0"/>
  </p:normalViewPr>
  <p:slideViewPr>
    <p:cSldViewPr>
      <p:cViewPr>
        <p:scale>
          <a:sx n="70" d="100"/>
          <a:sy n="70" d="100"/>
        </p:scale>
        <p:origin x="-1810" y="-3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764257-4469-4A34-B743-8B2485A32A4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43D0C42-21BB-47A6-ACF4-29AE4AA2C17B}">
      <dgm:prSet/>
      <dgm:spPr/>
      <dgm:t>
        <a:bodyPr/>
        <a:lstStyle/>
        <a:p>
          <a:pPr rtl="0"/>
          <a:r>
            <a:rPr lang="de-DE" dirty="0" smtClean="0"/>
            <a:t>Lernaufgaben innerhalb der Kapitel</a:t>
          </a:r>
          <a:endParaRPr lang="de-DE" dirty="0"/>
        </a:p>
      </dgm:t>
    </dgm:pt>
    <dgm:pt modelId="{6A8A7D73-D1BE-4D2F-B387-A51E0606F80F}" type="parTrans" cxnId="{A61F047E-3E57-403E-AF85-1425F0D6E28D}">
      <dgm:prSet/>
      <dgm:spPr/>
      <dgm:t>
        <a:bodyPr/>
        <a:lstStyle/>
        <a:p>
          <a:endParaRPr lang="de-DE"/>
        </a:p>
      </dgm:t>
    </dgm:pt>
    <dgm:pt modelId="{901D5CBB-5DA5-4136-BDDB-2C15B960AF3B}" type="sibTrans" cxnId="{A61F047E-3E57-403E-AF85-1425F0D6E28D}">
      <dgm:prSet/>
      <dgm:spPr/>
      <dgm:t>
        <a:bodyPr/>
        <a:lstStyle/>
        <a:p>
          <a:endParaRPr lang="de-DE"/>
        </a:p>
      </dgm:t>
    </dgm:pt>
    <dgm:pt modelId="{963662B0-330A-4B99-91FF-66EC2F240C84}">
      <dgm:prSet/>
      <dgm:spPr/>
      <dgm:t>
        <a:bodyPr/>
        <a:lstStyle/>
        <a:p>
          <a:pPr rtl="0"/>
          <a:r>
            <a:rPr lang="de-DE" smtClean="0"/>
            <a:t>„Erarbeitungsaufgaben“: neuer Lehrstoff wird erarbeitet</a:t>
          </a:r>
          <a:endParaRPr lang="de-DE"/>
        </a:p>
      </dgm:t>
    </dgm:pt>
    <dgm:pt modelId="{4E975023-E0C5-4CD0-833D-9FD9B13EDA9F}" type="parTrans" cxnId="{94F9144A-9585-46D8-A8FE-E06C9126F8D8}">
      <dgm:prSet/>
      <dgm:spPr/>
      <dgm:t>
        <a:bodyPr/>
        <a:lstStyle/>
        <a:p>
          <a:endParaRPr lang="de-DE"/>
        </a:p>
      </dgm:t>
    </dgm:pt>
    <dgm:pt modelId="{BC8A45AE-C8FB-4CF7-A315-41A7D772C1DE}" type="sibTrans" cxnId="{94F9144A-9585-46D8-A8FE-E06C9126F8D8}">
      <dgm:prSet/>
      <dgm:spPr/>
      <dgm:t>
        <a:bodyPr/>
        <a:lstStyle/>
        <a:p>
          <a:endParaRPr lang="de-DE"/>
        </a:p>
      </dgm:t>
    </dgm:pt>
    <dgm:pt modelId="{1D7FA700-F3CF-4E5D-AF02-4695B76F5587}">
      <dgm:prSet/>
      <dgm:spPr/>
      <dgm:t>
        <a:bodyPr/>
        <a:lstStyle/>
        <a:p>
          <a:pPr rtl="0"/>
          <a:r>
            <a:rPr lang="de-DE" smtClean="0"/>
            <a:t>anwendungsbezogen</a:t>
          </a:r>
          <a:endParaRPr lang="de-DE"/>
        </a:p>
      </dgm:t>
    </dgm:pt>
    <dgm:pt modelId="{2D3C1EBD-B4AE-4E99-8AA9-1FEE0F9F9CF9}" type="parTrans" cxnId="{D1919033-294F-4D6B-89A0-EF4C4E9981B2}">
      <dgm:prSet/>
      <dgm:spPr/>
      <dgm:t>
        <a:bodyPr/>
        <a:lstStyle/>
        <a:p>
          <a:endParaRPr lang="de-DE"/>
        </a:p>
      </dgm:t>
    </dgm:pt>
    <dgm:pt modelId="{CF2AE50F-2829-4661-AA8E-0E4C35F92549}" type="sibTrans" cxnId="{D1919033-294F-4D6B-89A0-EF4C4E9981B2}">
      <dgm:prSet/>
      <dgm:spPr/>
      <dgm:t>
        <a:bodyPr/>
        <a:lstStyle/>
        <a:p>
          <a:endParaRPr lang="de-DE"/>
        </a:p>
      </dgm:t>
    </dgm:pt>
    <dgm:pt modelId="{CEF1F059-5C1C-464E-938C-020CCFD16E31}">
      <dgm:prSet/>
      <dgm:spPr/>
      <dgm:t>
        <a:bodyPr/>
        <a:lstStyle/>
        <a:p>
          <a:pPr rtl="0"/>
          <a:r>
            <a:rPr lang="de-DE" dirty="0" smtClean="0"/>
            <a:t>provozieren kompetentes Handeln der Schüler</a:t>
          </a:r>
          <a:endParaRPr lang="de-DE" dirty="0"/>
        </a:p>
      </dgm:t>
    </dgm:pt>
    <dgm:pt modelId="{BC78F163-3DD8-4B00-9C3D-5C706C008CA8}" type="parTrans" cxnId="{3E180C1C-15B4-4835-BD0A-96C93C9B9BDD}">
      <dgm:prSet/>
      <dgm:spPr/>
      <dgm:t>
        <a:bodyPr/>
        <a:lstStyle/>
        <a:p>
          <a:endParaRPr lang="de-DE"/>
        </a:p>
      </dgm:t>
    </dgm:pt>
    <dgm:pt modelId="{7B1C6F12-58F3-43CD-B601-E500625686F9}" type="sibTrans" cxnId="{3E180C1C-15B4-4835-BD0A-96C93C9B9BDD}">
      <dgm:prSet/>
      <dgm:spPr/>
      <dgm:t>
        <a:bodyPr/>
        <a:lstStyle/>
        <a:p>
          <a:endParaRPr lang="de-DE"/>
        </a:p>
      </dgm:t>
    </dgm:pt>
    <dgm:pt modelId="{D9583D46-01A8-4134-96DC-81A4FDC71593}">
      <dgm:prSet/>
      <dgm:spPr/>
      <dgm:t>
        <a:bodyPr/>
        <a:lstStyle/>
        <a:p>
          <a:pPr rtl="0"/>
          <a:r>
            <a:rPr lang="de-DE" smtClean="0"/>
            <a:t>Lernproduktorientierung, dadurch diagnosefähig</a:t>
          </a:r>
          <a:endParaRPr lang="de-DE"/>
        </a:p>
      </dgm:t>
    </dgm:pt>
    <dgm:pt modelId="{8B695E05-45DD-40A5-B7E2-B1A7389876CE}" type="parTrans" cxnId="{CB64B6EA-DDA8-4FEB-BF1F-330C0710EBE1}">
      <dgm:prSet/>
      <dgm:spPr/>
      <dgm:t>
        <a:bodyPr/>
        <a:lstStyle/>
        <a:p>
          <a:endParaRPr lang="de-DE"/>
        </a:p>
      </dgm:t>
    </dgm:pt>
    <dgm:pt modelId="{63A790A4-E380-4147-AAAA-D5A683881215}" type="sibTrans" cxnId="{CB64B6EA-DDA8-4FEB-BF1F-330C0710EBE1}">
      <dgm:prSet/>
      <dgm:spPr/>
      <dgm:t>
        <a:bodyPr/>
        <a:lstStyle/>
        <a:p>
          <a:endParaRPr lang="de-DE"/>
        </a:p>
      </dgm:t>
    </dgm:pt>
    <dgm:pt modelId="{60373F93-453B-4929-A30A-C0DBEA10DCDB}">
      <dgm:prSet/>
      <dgm:spPr/>
      <dgm:t>
        <a:bodyPr/>
        <a:lstStyle/>
        <a:p>
          <a:pPr rtl="0"/>
          <a:r>
            <a:rPr lang="de-DE" dirty="0" smtClean="0"/>
            <a:t>Diagnoseaufgaben im Kompetenztest</a:t>
          </a:r>
          <a:endParaRPr lang="de-DE" dirty="0"/>
        </a:p>
      </dgm:t>
    </dgm:pt>
    <dgm:pt modelId="{55AA5599-51DC-4687-8109-8F4A93E9A78B}" type="parTrans" cxnId="{E7AFA156-C377-4717-ACA8-844727146ADB}">
      <dgm:prSet/>
      <dgm:spPr/>
      <dgm:t>
        <a:bodyPr/>
        <a:lstStyle/>
        <a:p>
          <a:endParaRPr lang="de-DE"/>
        </a:p>
      </dgm:t>
    </dgm:pt>
    <dgm:pt modelId="{CE769011-9D16-4A1C-8123-A39AC0C32F1F}" type="sibTrans" cxnId="{E7AFA156-C377-4717-ACA8-844727146ADB}">
      <dgm:prSet/>
      <dgm:spPr/>
      <dgm:t>
        <a:bodyPr/>
        <a:lstStyle/>
        <a:p>
          <a:endParaRPr lang="de-DE"/>
        </a:p>
      </dgm:t>
    </dgm:pt>
    <dgm:pt modelId="{194DF236-B3C1-4E2F-A522-73182E30E656}">
      <dgm:prSet/>
      <dgm:spPr/>
      <dgm:t>
        <a:bodyPr/>
        <a:lstStyle/>
        <a:p>
          <a:pPr rtl="0"/>
          <a:r>
            <a:rPr lang="de-DE" smtClean="0"/>
            <a:t>überprüfen das gelernte Wissen</a:t>
          </a:r>
          <a:endParaRPr lang="de-DE"/>
        </a:p>
      </dgm:t>
    </dgm:pt>
    <dgm:pt modelId="{7CF0EF2A-8765-4DCA-A8DA-B001B9A3FAA8}" type="parTrans" cxnId="{9160E063-51EC-46AF-8134-9D23BF232DC2}">
      <dgm:prSet/>
      <dgm:spPr/>
      <dgm:t>
        <a:bodyPr/>
        <a:lstStyle/>
        <a:p>
          <a:endParaRPr lang="de-DE"/>
        </a:p>
      </dgm:t>
    </dgm:pt>
    <dgm:pt modelId="{C09FB6B2-0763-4090-AF16-315FBCEBA882}" type="sibTrans" cxnId="{9160E063-51EC-46AF-8134-9D23BF232DC2}">
      <dgm:prSet/>
      <dgm:spPr/>
      <dgm:t>
        <a:bodyPr/>
        <a:lstStyle/>
        <a:p>
          <a:endParaRPr lang="de-DE"/>
        </a:p>
      </dgm:t>
    </dgm:pt>
    <dgm:pt modelId="{4B4B7A1A-4618-4C45-9769-D433C0D2DEC3}">
      <dgm:prSet/>
      <dgm:spPr/>
      <dgm:t>
        <a:bodyPr/>
        <a:lstStyle/>
        <a:p>
          <a:pPr rtl="0"/>
          <a:r>
            <a:rPr lang="de-DE" dirty="0" smtClean="0"/>
            <a:t>entsprechen den Aufgabenformaten aus Jahrgangsstufentests: (Ankreuz-, Kurztext-, Zuordnungsaufgaben)</a:t>
          </a:r>
          <a:endParaRPr lang="de-DE" dirty="0"/>
        </a:p>
      </dgm:t>
    </dgm:pt>
    <dgm:pt modelId="{129FDE2B-0B59-419E-ABCE-E005D3A517F5}" type="parTrans" cxnId="{F52D9994-85DC-4B58-B337-D61F3B7022E1}">
      <dgm:prSet/>
      <dgm:spPr/>
      <dgm:t>
        <a:bodyPr/>
        <a:lstStyle/>
        <a:p>
          <a:endParaRPr lang="de-DE"/>
        </a:p>
      </dgm:t>
    </dgm:pt>
    <dgm:pt modelId="{7704F608-7C1E-426B-9B25-6AEB3ECA05EA}" type="sibTrans" cxnId="{F52D9994-85DC-4B58-B337-D61F3B7022E1}">
      <dgm:prSet/>
      <dgm:spPr/>
      <dgm:t>
        <a:bodyPr/>
        <a:lstStyle/>
        <a:p>
          <a:endParaRPr lang="de-DE"/>
        </a:p>
      </dgm:t>
    </dgm:pt>
    <dgm:pt modelId="{B521BF85-79CC-4C7A-A3F8-6B84C6BC8EC2}" type="pres">
      <dgm:prSet presAssocID="{45764257-4469-4A34-B743-8B2485A32A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EDA8D346-8410-4FEF-9BC9-13CDF5DA969E}" type="pres">
      <dgm:prSet presAssocID="{543D0C42-21BB-47A6-ACF4-29AE4AA2C17B}" presName="composite" presStyleCnt="0"/>
      <dgm:spPr/>
    </dgm:pt>
    <dgm:pt modelId="{46AD33A2-03B2-447A-8094-60A5102E2227}" type="pres">
      <dgm:prSet presAssocID="{543D0C42-21BB-47A6-ACF4-29AE4AA2C17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2E612AA-BD6D-4EA3-950B-F0EFE8685D4C}" type="pres">
      <dgm:prSet presAssocID="{543D0C42-21BB-47A6-ACF4-29AE4AA2C17B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9444A52-0CD4-4123-BCF9-E964896F03B2}" type="pres">
      <dgm:prSet presAssocID="{901D5CBB-5DA5-4136-BDDB-2C15B960AF3B}" presName="space" presStyleCnt="0"/>
      <dgm:spPr/>
    </dgm:pt>
    <dgm:pt modelId="{F6820653-6207-48D6-B7CB-44039CE4425C}" type="pres">
      <dgm:prSet presAssocID="{60373F93-453B-4929-A30A-C0DBEA10DCDB}" presName="composite" presStyleCnt="0"/>
      <dgm:spPr/>
    </dgm:pt>
    <dgm:pt modelId="{0630203B-679E-47CE-978E-1F9F027768D7}" type="pres">
      <dgm:prSet presAssocID="{60373F93-453B-4929-A30A-C0DBEA10DCDB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5D0D243-6D98-42EE-885E-3548FA4CEA81}" type="pres">
      <dgm:prSet presAssocID="{60373F93-453B-4929-A30A-C0DBEA10DCDB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B9A1B339-FD6A-46D7-97A5-74CDA12FFBDA}" type="presOf" srcId="{60373F93-453B-4929-A30A-C0DBEA10DCDB}" destId="{0630203B-679E-47CE-978E-1F9F027768D7}" srcOrd="0" destOrd="0" presId="urn:microsoft.com/office/officeart/2005/8/layout/hList1"/>
    <dgm:cxn modelId="{9160E063-51EC-46AF-8134-9D23BF232DC2}" srcId="{60373F93-453B-4929-A30A-C0DBEA10DCDB}" destId="{194DF236-B3C1-4E2F-A522-73182E30E656}" srcOrd="0" destOrd="0" parTransId="{7CF0EF2A-8765-4DCA-A8DA-B001B9A3FAA8}" sibTransId="{C09FB6B2-0763-4090-AF16-315FBCEBA882}"/>
    <dgm:cxn modelId="{CB64B6EA-DDA8-4FEB-BF1F-330C0710EBE1}" srcId="{543D0C42-21BB-47A6-ACF4-29AE4AA2C17B}" destId="{D9583D46-01A8-4134-96DC-81A4FDC71593}" srcOrd="3" destOrd="0" parTransId="{8B695E05-45DD-40A5-B7E2-B1A7389876CE}" sibTransId="{63A790A4-E380-4147-AAAA-D5A683881215}"/>
    <dgm:cxn modelId="{CCE6146A-7A5A-4B1C-B28A-3BAAEA0904E1}" type="presOf" srcId="{D9583D46-01A8-4134-96DC-81A4FDC71593}" destId="{D2E612AA-BD6D-4EA3-950B-F0EFE8685D4C}" srcOrd="0" destOrd="3" presId="urn:microsoft.com/office/officeart/2005/8/layout/hList1"/>
    <dgm:cxn modelId="{13DF89A1-16F7-47BE-9715-2E77C011C702}" type="presOf" srcId="{194DF236-B3C1-4E2F-A522-73182E30E656}" destId="{F5D0D243-6D98-42EE-885E-3548FA4CEA81}" srcOrd="0" destOrd="0" presId="urn:microsoft.com/office/officeart/2005/8/layout/hList1"/>
    <dgm:cxn modelId="{C042EBAF-0BFB-41C3-85FA-D58CB0BB0C58}" type="presOf" srcId="{543D0C42-21BB-47A6-ACF4-29AE4AA2C17B}" destId="{46AD33A2-03B2-447A-8094-60A5102E2227}" srcOrd="0" destOrd="0" presId="urn:microsoft.com/office/officeart/2005/8/layout/hList1"/>
    <dgm:cxn modelId="{D1919033-294F-4D6B-89A0-EF4C4E9981B2}" srcId="{543D0C42-21BB-47A6-ACF4-29AE4AA2C17B}" destId="{1D7FA700-F3CF-4E5D-AF02-4695B76F5587}" srcOrd="1" destOrd="0" parTransId="{2D3C1EBD-B4AE-4E99-8AA9-1FEE0F9F9CF9}" sibTransId="{CF2AE50F-2829-4661-AA8E-0E4C35F92549}"/>
    <dgm:cxn modelId="{3E180C1C-15B4-4835-BD0A-96C93C9B9BDD}" srcId="{543D0C42-21BB-47A6-ACF4-29AE4AA2C17B}" destId="{CEF1F059-5C1C-464E-938C-020CCFD16E31}" srcOrd="2" destOrd="0" parTransId="{BC78F163-3DD8-4B00-9C3D-5C706C008CA8}" sibTransId="{7B1C6F12-58F3-43CD-B601-E500625686F9}"/>
    <dgm:cxn modelId="{E7AFA156-C377-4717-ACA8-844727146ADB}" srcId="{45764257-4469-4A34-B743-8B2485A32A4B}" destId="{60373F93-453B-4929-A30A-C0DBEA10DCDB}" srcOrd="1" destOrd="0" parTransId="{55AA5599-51DC-4687-8109-8F4A93E9A78B}" sibTransId="{CE769011-9D16-4A1C-8123-A39AC0C32F1F}"/>
    <dgm:cxn modelId="{C0C17438-EBFB-414D-9690-1E9C14605972}" type="presOf" srcId="{1D7FA700-F3CF-4E5D-AF02-4695B76F5587}" destId="{D2E612AA-BD6D-4EA3-950B-F0EFE8685D4C}" srcOrd="0" destOrd="1" presId="urn:microsoft.com/office/officeart/2005/8/layout/hList1"/>
    <dgm:cxn modelId="{437A2D77-42C4-41E6-AFBD-DDFEC58F9495}" type="presOf" srcId="{45764257-4469-4A34-B743-8B2485A32A4B}" destId="{B521BF85-79CC-4C7A-A3F8-6B84C6BC8EC2}" srcOrd="0" destOrd="0" presId="urn:microsoft.com/office/officeart/2005/8/layout/hList1"/>
    <dgm:cxn modelId="{525E69F1-E519-4EC2-B230-F5ECCA9332D0}" type="presOf" srcId="{4B4B7A1A-4618-4C45-9769-D433C0D2DEC3}" destId="{F5D0D243-6D98-42EE-885E-3548FA4CEA81}" srcOrd="0" destOrd="1" presId="urn:microsoft.com/office/officeart/2005/8/layout/hList1"/>
    <dgm:cxn modelId="{73AFDBD8-7DE2-443B-8521-6D4BBF12192A}" type="presOf" srcId="{963662B0-330A-4B99-91FF-66EC2F240C84}" destId="{D2E612AA-BD6D-4EA3-950B-F0EFE8685D4C}" srcOrd="0" destOrd="0" presId="urn:microsoft.com/office/officeart/2005/8/layout/hList1"/>
    <dgm:cxn modelId="{F52D9994-85DC-4B58-B337-D61F3B7022E1}" srcId="{60373F93-453B-4929-A30A-C0DBEA10DCDB}" destId="{4B4B7A1A-4618-4C45-9769-D433C0D2DEC3}" srcOrd="1" destOrd="0" parTransId="{129FDE2B-0B59-419E-ABCE-E005D3A517F5}" sibTransId="{7704F608-7C1E-426B-9B25-6AEB3ECA05EA}"/>
    <dgm:cxn modelId="{A61F047E-3E57-403E-AF85-1425F0D6E28D}" srcId="{45764257-4469-4A34-B743-8B2485A32A4B}" destId="{543D0C42-21BB-47A6-ACF4-29AE4AA2C17B}" srcOrd="0" destOrd="0" parTransId="{6A8A7D73-D1BE-4D2F-B387-A51E0606F80F}" sibTransId="{901D5CBB-5DA5-4136-BDDB-2C15B960AF3B}"/>
    <dgm:cxn modelId="{94F9144A-9585-46D8-A8FE-E06C9126F8D8}" srcId="{543D0C42-21BB-47A6-ACF4-29AE4AA2C17B}" destId="{963662B0-330A-4B99-91FF-66EC2F240C84}" srcOrd="0" destOrd="0" parTransId="{4E975023-E0C5-4CD0-833D-9FD9B13EDA9F}" sibTransId="{BC8A45AE-C8FB-4CF7-A315-41A7D772C1DE}"/>
    <dgm:cxn modelId="{CDB61C77-6BC8-4DA4-BE40-878C4AAECFD5}" type="presOf" srcId="{CEF1F059-5C1C-464E-938C-020CCFD16E31}" destId="{D2E612AA-BD6D-4EA3-950B-F0EFE8685D4C}" srcOrd="0" destOrd="2" presId="urn:microsoft.com/office/officeart/2005/8/layout/hList1"/>
    <dgm:cxn modelId="{0A9FE652-A61E-4D00-B885-9565EBFD6ACB}" type="presParOf" srcId="{B521BF85-79CC-4C7A-A3F8-6B84C6BC8EC2}" destId="{EDA8D346-8410-4FEF-9BC9-13CDF5DA969E}" srcOrd="0" destOrd="0" presId="urn:microsoft.com/office/officeart/2005/8/layout/hList1"/>
    <dgm:cxn modelId="{F0DC1177-EF39-4E8A-A371-622F92276767}" type="presParOf" srcId="{EDA8D346-8410-4FEF-9BC9-13CDF5DA969E}" destId="{46AD33A2-03B2-447A-8094-60A5102E2227}" srcOrd="0" destOrd="0" presId="urn:microsoft.com/office/officeart/2005/8/layout/hList1"/>
    <dgm:cxn modelId="{03A47726-7726-4F39-8713-45BA75B76776}" type="presParOf" srcId="{EDA8D346-8410-4FEF-9BC9-13CDF5DA969E}" destId="{D2E612AA-BD6D-4EA3-950B-F0EFE8685D4C}" srcOrd="1" destOrd="0" presId="urn:microsoft.com/office/officeart/2005/8/layout/hList1"/>
    <dgm:cxn modelId="{F145C4D9-25F9-4C19-9E1C-38A62754EE87}" type="presParOf" srcId="{B521BF85-79CC-4C7A-A3F8-6B84C6BC8EC2}" destId="{89444A52-0CD4-4123-BCF9-E964896F03B2}" srcOrd="1" destOrd="0" presId="urn:microsoft.com/office/officeart/2005/8/layout/hList1"/>
    <dgm:cxn modelId="{A061CFD4-0135-4F3D-A933-E6E1B8FE40EA}" type="presParOf" srcId="{B521BF85-79CC-4C7A-A3F8-6B84C6BC8EC2}" destId="{F6820653-6207-48D6-B7CB-44039CE4425C}" srcOrd="2" destOrd="0" presId="urn:microsoft.com/office/officeart/2005/8/layout/hList1"/>
    <dgm:cxn modelId="{9EF0345A-D99D-4C1C-94AF-6F96F9C8B09F}" type="presParOf" srcId="{F6820653-6207-48D6-B7CB-44039CE4425C}" destId="{0630203B-679E-47CE-978E-1F9F027768D7}" srcOrd="0" destOrd="0" presId="urn:microsoft.com/office/officeart/2005/8/layout/hList1"/>
    <dgm:cxn modelId="{5F47A689-547C-421A-B1CC-420F2FECD135}" type="presParOf" srcId="{F6820653-6207-48D6-B7CB-44039CE4425C}" destId="{F5D0D243-6D98-42EE-885E-3548FA4CEA8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AD33A2-03B2-447A-8094-60A5102E2227}">
      <dsp:nvSpPr>
        <dsp:cNvPr id="0" name=""/>
        <dsp:cNvSpPr/>
      </dsp:nvSpPr>
      <dsp:spPr>
        <a:xfrm>
          <a:off x="40" y="149517"/>
          <a:ext cx="3845569" cy="7798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smtClean="0"/>
            <a:t>Lernaufgaben innerhalb der Kapitel</a:t>
          </a:r>
          <a:endParaRPr lang="de-DE" sz="2100" kern="1200" dirty="0"/>
        </a:p>
      </dsp:txBody>
      <dsp:txXfrm>
        <a:off x="40" y="149517"/>
        <a:ext cx="3845569" cy="779817"/>
      </dsp:txXfrm>
    </dsp:sp>
    <dsp:sp modelId="{D2E612AA-BD6D-4EA3-950B-F0EFE8685D4C}">
      <dsp:nvSpPr>
        <dsp:cNvPr id="0" name=""/>
        <dsp:cNvSpPr/>
      </dsp:nvSpPr>
      <dsp:spPr>
        <a:xfrm>
          <a:off x="40" y="929334"/>
          <a:ext cx="3845569" cy="24787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100" kern="1200" smtClean="0"/>
            <a:t>„Erarbeitungsaufgaben“: neuer Lehrstoff wird erarbeitet</a:t>
          </a:r>
          <a:endParaRPr lang="de-DE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100" kern="1200" smtClean="0"/>
            <a:t>anwendungsbezogen</a:t>
          </a:r>
          <a:endParaRPr lang="de-DE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100" kern="1200" dirty="0" smtClean="0"/>
            <a:t>provozieren kompetentes Handeln der Schüler</a:t>
          </a:r>
          <a:endParaRPr lang="de-DE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100" kern="1200" smtClean="0"/>
            <a:t>Lernproduktorientierung, dadurch diagnosefähig</a:t>
          </a:r>
          <a:endParaRPr lang="de-DE" sz="2100" kern="1200"/>
        </a:p>
      </dsp:txBody>
      <dsp:txXfrm>
        <a:off x="40" y="929334"/>
        <a:ext cx="3845569" cy="2478734"/>
      </dsp:txXfrm>
    </dsp:sp>
    <dsp:sp modelId="{0630203B-679E-47CE-978E-1F9F027768D7}">
      <dsp:nvSpPr>
        <dsp:cNvPr id="0" name=""/>
        <dsp:cNvSpPr/>
      </dsp:nvSpPr>
      <dsp:spPr>
        <a:xfrm>
          <a:off x="4383989" y="149517"/>
          <a:ext cx="3845569" cy="7798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smtClean="0"/>
            <a:t>Diagnoseaufgaben im Kompetenztest</a:t>
          </a:r>
          <a:endParaRPr lang="de-DE" sz="2100" kern="1200" dirty="0"/>
        </a:p>
      </dsp:txBody>
      <dsp:txXfrm>
        <a:off x="4383989" y="149517"/>
        <a:ext cx="3845569" cy="779817"/>
      </dsp:txXfrm>
    </dsp:sp>
    <dsp:sp modelId="{F5D0D243-6D98-42EE-885E-3548FA4CEA81}">
      <dsp:nvSpPr>
        <dsp:cNvPr id="0" name=""/>
        <dsp:cNvSpPr/>
      </dsp:nvSpPr>
      <dsp:spPr>
        <a:xfrm>
          <a:off x="4383989" y="929334"/>
          <a:ext cx="3845569" cy="24787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100" kern="1200" smtClean="0"/>
            <a:t>überprüfen das gelernte Wissen</a:t>
          </a:r>
          <a:endParaRPr lang="de-DE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100" kern="1200" dirty="0" smtClean="0"/>
            <a:t>entsprechen den Aufgabenformaten aus Jahrgangsstufentests: (Ankreuz-, Kurztext-, Zuordnungsaufgaben)</a:t>
          </a:r>
          <a:endParaRPr lang="de-DE" sz="2100" kern="1200" dirty="0"/>
        </a:p>
      </dsp:txBody>
      <dsp:txXfrm>
        <a:off x="4383989" y="929334"/>
        <a:ext cx="3845569" cy="2478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de-DE" altLang="de-DE"/>
              <a:t>Vale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8389AAD-04C4-4AC8-B741-D46040C2724B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354368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608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Textmasterformate durch Klicken bearbeiten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de-DE" altLang="de-DE"/>
              <a:t>Vale</a:t>
            </a: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2AA7461-2FB2-4734-A1CC-F32ACDE7901D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77272655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mtClean="0"/>
              <a:t>Vale</a:t>
            </a:r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mtClean="0"/>
              <a:t>Vale</a:t>
            </a:r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mtClean="0"/>
              <a:t>Vale</a:t>
            </a:r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mtClean="0"/>
              <a:t>Vale</a:t>
            </a:r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mtClean="0"/>
              <a:t>Vale</a:t>
            </a:r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mtClean="0"/>
              <a:t>Vale</a:t>
            </a:r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mtClean="0"/>
              <a:t>Vale</a:t>
            </a:r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mtClean="0"/>
              <a:t>Vale</a:t>
            </a:r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mtClean="0"/>
              <a:t>Vale</a:t>
            </a:r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mtClean="0"/>
              <a:t>Vale</a:t>
            </a:r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mtClean="0"/>
              <a:t>Vale</a:t>
            </a:r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mtClean="0"/>
              <a:t>Vale</a:t>
            </a:r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mtClean="0"/>
              <a:t>Vale</a:t>
            </a:r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mtClean="0"/>
              <a:t>Vale</a:t>
            </a:r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mtClean="0"/>
              <a:t>Vale</a:t>
            </a:r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mtClean="0"/>
              <a:t>Vale</a:t>
            </a:r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de-DE"/>
              <a:t>02.11.2015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de-DE"/>
              <a:t>© 2015 C.C.Buchner Verlag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3CFD0AD3-268B-4274-8409-5F4F05C30EB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736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268760"/>
            <a:ext cx="2057400" cy="4857403"/>
          </a:xfrm>
        </p:spPr>
        <p:txBody>
          <a:bodyPr vert="eaVert"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268760"/>
            <a:ext cx="6019800" cy="4857403"/>
          </a:xfrm>
        </p:spPr>
        <p:txBody>
          <a:bodyPr vert="eaVert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de-DE"/>
              <a:t>02.11.2015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ern="1200" spc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r>
              <a:rPr lang="de-DE"/>
              <a:t>© 2015 C.C.Buchner Verlag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B94814B3-E0FB-4753-BC88-D34F11281A6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1104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02.11.2015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ern="1200" spc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© 2015 C.C.Buchner Verlag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063ECCD-BE8B-496E-9C1A-1EBBE5CA6787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219206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de-DE"/>
              <a:t>02.11.2015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de-DE"/>
              <a:t>© 2015 C.C.Buchner Verlag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6A74B9B0-6788-4565-B8E9-AA7E33004F2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4299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de-DE"/>
              <a:t>02.11.2015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de-DE"/>
              <a:t>© 2015 C.C.Buchner Verlag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A70CEF7D-86E2-4D2E-9EE8-B8068F331AB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1895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648072"/>
          </a:xfrm>
        </p:spPr>
        <p:txBody>
          <a:bodyPr>
            <a:noAutofit/>
          </a:bodyPr>
          <a:lstStyle>
            <a:lvl1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7544" y="2060848"/>
            <a:ext cx="4040188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780927"/>
            <a:ext cx="4040188" cy="3345235"/>
          </a:xfrm>
        </p:spPr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4008" y="2060848"/>
            <a:ext cx="4041775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780927"/>
            <a:ext cx="4041775" cy="3345235"/>
          </a:xfrm>
        </p:spPr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de-DE"/>
              <a:t>02.11.2015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ern="1200" spc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r>
              <a:rPr lang="de-DE"/>
              <a:t>© 2015 C.C.Buchner Verlag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246E99EA-4D4B-475B-A292-C45B83BEAA1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410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de-DE"/>
              <a:t>02.11.2015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ern="1200" spc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r>
              <a:rPr lang="de-DE"/>
              <a:t>© 2015 C.C.Buchner Verlag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0C356E7-3EB0-41F1-A228-A3C22EF09D5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5528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de-DE"/>
              <a:t>02.11.2015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ern="1200" spc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r>
              <a:rPr lang="de-DE"/>
              <a:t>© 2015 C.C.Buchner Verlag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54FE66F9-D57C-402D-AAAB-27C7D2DDA38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6120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980728"/>
            <a:ext cx="5111750" cy="51454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2132856"/>
            <a:ext cx="3008313" cy="39933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de-DE"/>
              <a:t>02.11.2015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ern="1200" spc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r>
              <a:rPr lang="de-DE"/>
              <a:t>© 2015 C.C.Buchner Verlag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AB5484E3-AB13-46E4-8C9E-3045C7BAA18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9247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124743"/>
            <a:ext cx="5486400" cy="360283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de-DE"/>
              <a:t>02.11.2015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ern="1200" spc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r>
              <a:rPr lang="de-DE"/>
              <a:t>© 2015 C.C.Buchner Verlag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2DF430E-7AA6-4746-93E2-AE7E55ACC09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4521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de-DE"/>
              <a:t>02.11.2015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ern="1200" spc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r>
              <a:rPr lang="de-DE"/>
              <a:t>© 2015 C.C.Buchner Verlag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67A08D1A-520D-4323-BA7B-AC684C28AA5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7787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68313" y="13414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68313" y="2636838"/>
            <a:ext cx="8229600" cy="355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de-DE"/>
              <a:t>02.11.2015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kern="0" spc="37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de-DE"/>
              <a:t>© 2015 C.C.Buchner Verlag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B6789224-91F9-4386-9F9D-125E6F5ABB1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31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11113"/>
            <a:ext cx="755967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jpe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125538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de-DE" dirty="0" smtClean="0"/>
              <a:t>D.U. - </a:t>
            </a:r>
            <a:r>
              <a:rPr lang="en-US" altLang="de-DE" dirty="0" err="1" smtClean="0"/>
              <a:t>DeutschUnterricht</a:t>
            </a:r>
            <a:endParaRPr lang="de-DE" altLang="de-DE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2565400"/>
            <a:ext cx="4824412" cy="24479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DE" altLang="de-DE" sz="2400" dirty="0" smtClean="0">
                <a:solidFill>
                  <a:schemeClr val="tx1"/>
                </a:solidFill>
              </a:rPr>
              <a:t>Schülerbuch</a:t>
            </a:r>
            <a:r>
              <a:rPr lang="de-DE" altLang="de-DE" sz="2000" dirty="0" smtClean="0">
                <a:solidFill>
                  <a:schemeClr val="tx1"/>
                </a:solidFill>
              </a:rPr>
              <a:t> </a:t>
            </a:r>
            <a:r>
              <a:rPr lang="de-DE" altLang="de-DE" sz="1200" dirty="0" smtClean="0">
                <a:solidFill>
                  <a:schemeClr val="tx1"/>
                </a:solidFill>
              </a:rPr>
              <a:t>(BN 11005)</a:t>
            </a:r>
          </a:p>
          <a:p>
            <a:pPr eaLnBrk="1" hangingPunct="1">
              <a:lnSpc>
                <a:spcPct val="80000"/>
              </a:lnSpc>
            </a:pPr>
            <a:endParaRPr lang="de-DE" altLang="de-DE" sz="20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de-DE" altLang="de-DE" sz="1600" dirty="0" smtClean="0">
                <a:solidFill>
                  <a:schemeClr val="tx1"/>
                </a:solidFill>
              </a:rPr>
              <a:t>Herausgeber: Dr. Andreas Ramin, Thorsten Zimmer </a:t>
            </a:r>
          </a:p>
          <a:p>
            <a:pPr eaLnBrk="1" hangingPunct="1"/>
            <a:r>
              <a:rPr lang="de-DE" altLang="de-DE" sz="1600" dirty="0" smtClean="0">
                <a:solidFill>
                  <a:schemeClr val="tx1"/>
                </a:solidFill>
              </a:rPr>
              <a:t>Autoren: Simone Büchler, Ralph </a:t>
            </a:r>
            <a:r>
              <a:rPr lang="de-DE" altLang="de-DE" sz="1600" dirty="0" err="1" smtClean="0">
                <a:solidFill>
                  <a:schemeClr val="tx1"/>
                </a:solidFill>
              </a:rPr>
              <a:t>Ettrich</a:t>
            </a:r>
            <a:r>
              <a:rPr lang="de-DE" altLang="de-DE" sz="1600" dirty="0" smtClean="0">
                <a:solidFill>
                  <a:schemeClr val="tx1"/>
                </a:solidFill>
              </a:rPr>
              <a:t>, Gunter Fuchs, Cora </a:t>
            </a:r>
            <a:r>
              <a:rPr lang="de-DE" altLang="de-DE" sz="1600" dirty="0" err="1" smtClean="0">
                <a:solidFill>
                  <a:schemeClr val="tx1"/>
                </a:solidFill>
              </a:rPr>
              <a:t>Gierse</a:t>
            </a:r>
            <a:r>
              <a:rPr lang="de-DE" altLang="de-DE" sz="1600" dirty="0" smtClean="0">
                <a:solidFill>
                  <a:schemeClr val="tx1"/>
                </a:solidFill>
              </a:rPr>
              <a:t>, Veronika Glaser, Yvonne Goldammer, Stefanie </a:t>
            </a:r>
            <a:r>
              <a:rPr lang="de-DE" altLang="de-DE" sz="1600" dirty="0" err="1" smtClean="0">
                <a:solidFill>
                  <a:schemeClr val="tx1"/>
                </a:solidFill>
              </a:rPr>
              <a:t>Mauder</a:t>
            </a:r>
            <a:r>
              <a:rPr lang="de-DE" altLang="de-DE" sz="1600" dirty="0" smtClean="0">
                <a:solidFill>
                  <a:schemeClr val="tx1"/>
                </a:solidFill>
              </a:rPr>
              <a:t>, Ira </a:t>
            </a:r>
            <a:r>
              <a:rPr lang="de-DE" altLang="de-DE" sz="1600" dirty="0" err="1" smtClean="0">
                <a:solidFill>
                  <a:schemeClr val="tx1"/>
                </a:solidFill>
              </a:rPr>
              <a:t>Noss</a:t>
            </a:r>
            <a:r>
              <a:rPr lang="de-DE" altLang="de-DE" sz="1600" dirty="0" smtClean="0">
                <a:solidFill>
                  <a:schemeClr val="tx1"/>
                </a:solidFill>
              </a:rPr>
              <a:t>, Andreas Ramin, Kristina Schneider,  Stefanie Strunz, Elisabeth Thiede-</a:t>
            </a:r>
            <a:r>
              <a:rPr lang="de-DE" altLang="de-DE" sz="1600" dirty="0" err="1" smtClean="0">
                <a:solidFill>
                  <a:schemeClr val="tx1"/>
                </a:solidFill>
              </a:rPr>
              <a:t>Kumher</a:t>
            </a:r>
            <a:r>
              <a:rPr lang="de-DE" altLang="de-DE" sz="1600" dirty="0" smtClean="0">
                <a:solidFill>
                  <a:schemeClr val="tx1"/>
                </a:solidFill>
              </a:rPr>
              <a:t>, Jessica </a:t>
            </a:r>
            <a:r>
              <a:rPr lang="de-DE" altLang="de-DE" sz="1600" dirty="0" err="1" smtClean="0">
                <a:solidFill>
                  <a:schemeClr val="tx1"/>
                </a:solidFill>
              </a:rPr>
              <a:t>Weppler</a:t>
            </a:r>
            <a:r>
              <a:rPr lang="de-DE" altLang="de-DE" sz="1600" dirty="0" smtClean="0">
                <a:solidFill>
                  <a:schemeClr val="tx1"/>
                </a:solidFill>
              </a:rPr>
              <a:t> und Thorsten Zimmer</a:t>
            </a:r>
            <a:endParaRPr lang="en-US" altLang="de-DE" sz="1600" dirty="0" smtClean="0">
              <a:solidFill>
                <a:schemeClr val="tx1"/>
              </a:solidFill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7164388" y="620713"/>
            <a:ext cx="1584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1800">
              <a:latin typeface="Verdana" pitchFamily="34" charset="0"/>
            </a:endParaRPr>
          </a:p>
        </p:txBody>
      </p:sp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04"/>
          <a:stretch>
            <a:fillRect/>
          </a:stretch>
        </p:blipFill>
        <p:spPr bwMode="auto">
          <a:xfrm>
            <a:off x="6156325" y="2420938"/>
            <a:ext cx="2532063" cy="337026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88" y="835025"/>
            <a:ext cx="8229600" cy="1143000"/>
          </a:xfrm>
        </p:spPr>
        <p:txBody>
          <a:bodyPr/>
          <a:lstStyle/>
          <a:p>
            <a:pPr eaLnBrk="1" hangingPunct="1"/>
            <a:r>
              <a:rPr lang="de-DE" altLang="de-DE" sz="3000" dirty="0" smtClean="0"/>
              <a:t>Auftaktseite: Motivation für das Thema, </a:t>
            </a:r>
            <a:r>
              <a:rPr lang="de-DE" altLang="de-DE" sz="3000" dirty="0" smtClean="0"/>
              <a:t/>
            </a:r>
            <a:br>
              <a:rPr lang="de-DE" altLang="de-DE" sz="3000" dirty="0" smtClean="0"/>
            </a:br>
            <a:r>
              <a:rPr lang="de-DE" altLang="de-DE" sz="3000" dirty="0" smtClean="0"/>
              <a:t>aber </a:t>
            </a:r>
            <a:r>
              <a:rPr lang="de-DE" altLang="de-DE" sz="3000" dirty="0" smtClean="0"/>
              <a:t>auch erste Diagnose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de-DE" altLang="de-DE" dirty="0" smtClean="0"/>
          </a:p>
          <a:p>
            <a:pPr eaLnBrk="1" hangingPunct="1"/>
            <a:endParaRPr lang="de-DE" altLang="de-DE" dirty="0" smtClean="0"/>
          </a:p>
        </p:txBody>
      </p:sp>
      <p:grpSp>
        <p:nvGrpSpPr>
          <p:cNvPr id="22532" name="Group 12"/>
          <p:cNvGrpSpPr>
            <a:grpSpLocks noChangeAspect="1"/>
          </p:cNvGrpSpPr>
          <p:nvPr/>
        </p:nvGrpSpPr>
        <p:grpSpPr bwMode="auto">
          <a:xfrm>
            <a:off x="1123950" y="1978025"/>
            <a:ext cx="6665913" cy="4533900"/>
            <a:chOff x="295" y="799"/>
            <a:chExt cx="4263" cy="2899"/>
          </a:xfrm>
        </p:grpSpPr>
        <p:sp>
          <p:nvSpPr>
            <p:cNvPr id="22539" name="AutoShape 11"/>
            <p:cNvSpPr>
              <a:spLocks noChangeAspect="1" noChangeArrowheads="1" noTextEdit="1"/>
            </p:cNvSpPr>
            <p:nvPr/>
          </p:nvSpPr>
          <p:spPr bwMode="auto">
            <a:xfrm>
              <a:off x="295" y="799"/>
              <a:ext cx="4263" cy="2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pic>
          <p:nvPicPr>
            <p:cNvPr id="22540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7" t="1865" r="1558" b="2406"/>
            <a:stretch>
              <a:fillRect/>
            </a:stretch>
          </p:blipFill>
          <p:spPr bwMode="auto">
            <a:xfrm>
              <a:off x="339" y="853"/>
              <a:ext cx="4155" cy="2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3" name="Textfeld 6"/>
          <p:cNvSpPr txBox="1">
            <a:spLocks noChangeArrowheads="1"/>
          </p:cNvSpPr>
          <p:nvPr/>
        </p:nvSpPr>
        <p:spPr bwMode="auto">
          <a:xfrm>
            <a:off x="3363913" y="1844675"/>
            <a:ext cx="2519362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>
                <a:latin typeface="Verdana" pitchFamily="34" charset="0"/>
              </a:rPr>
              <a:t>thematischer Kontext</a:t>
            </a:r>
          </a:p>
        </p:txBody>
      </p:sp>
      <p:sp>
        <p:nvSpPr>
          <p:cNvPr id="22534" name="Textfeld 7"/>
          <p:cNvSpPr txBox="1">
            <a:spLocks noChangeArrowheads="1"/>
          </p:cNvSpPr>
          <p:nvPr/>
        </p:nvSpPr>
        <p:spPr bwMode="auto">
          <a:xfrm>
            <a:off x="179388" y="3063875"/>
            <a:ext cx="1481137" cy="585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>
                <a:latin typeface="Verdana" pitchFamily="34" charset="0"/>
              </a:rPr>
              <a:t>Hauptkom-petenz</a:t>
            </a:r>
          </a:p>
        </p:txBody>
      </p:sp>
      <p:sp>
        <p:nvSpPr>
          <p:cNvPr id="22535" name="Textfeld 8"/>
          <p:cNvSpPr txBox="1">
            <a:spLocks noChangeArrowheads="1"/>
          </p:cNvSpPr>
          <p:nvPr/>
        </p:nvSpPr>
        <p:spPr bwMode="auto">
          <a:xfrm>
            <a:off x="1476375" y="5856288"/>
            <a:ext cx="543560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>
                <a:latin typeface="Verdana" pitchFamily="34" charset="0"/>
              </a:rPr>
              <a:t>erste Aufgaben, die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>
                <a:latin typeface="Verdana" pitchFamily="34" charset="0"/>
              </a:rPr>
              <a:t>in das Thema einführen (Motivation und Diagnose)</a:t>
            </a:r>
          </a:p>
        </p:txBody>
      </p:sp>
      <p:sp>
        <p:nvSpPr>
          <p:cNvPr id="22536" name="Textfeld 9"/>
          <p:cNvSpPr txBox="1">
            <a:spLocks noChangeArrowheads="1"/>
          </p:cNvSpPr>
          <p:nvPr/>
        </p:nvSpPr>
        <p:spPr bwMode="auto">
          <a:xfrm>
            <a:off x="7164388" y="4797425"/>
            <a:ext cx="2195512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>
                <a:latin typeface="Verdana" pitchFamily="34" charset="0"/>
              </a:rPr>
              <a:t>kontextualisierte Übersicht der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>
                <a:latin typeface="Verdana" pitchFamily="34" charset="0"/>
              </a:rPr>
              <a:t>Kompetenzen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2015 C.C.Buchner Verlag</a:t>
            </a:r>
          </a:p>
        </p:txBody>
      </p:sp>
      <p:sp>
        <p:nvSpPr>
          <p:cNvPr id="22538" name="Foliennummernplatzhalt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6C01205-2E3A-48F8-8129-A1933B6EAE1C}" type="slidenum">
              <a:rPr lang="de-DE" altLang="de-DE" sz="11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de-DE" altLang="de-DE" sz="11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25463" y="731838"/>
            <a:ext cx="8229600" cy="1143000"/>
          </a:xfrm>
        </p:spPr>
        <p:txBody>
          <a:bodyPr/>
          <a:lstStyle/>
          <a:p>
            <a:pPr eaLnBrk="1" hangingPunct="1"/>
            <a:r>
              <a:rPr lang="de-DE" altLang="de-DE" sz="3200" dirty="0" smtClean="0"/>
              <a:t>Mehrere Teilkapitel mit Lernaufgaben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de-DE" altLang="de-DE" smtClean="0"/>
          </a:p>
          <a:p>
            <a:pPr eaLnBrk="1" hangingPunct="1"/>
            <a:endParaRPr lang="de-DE" altLang="de-DE" smtClean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" t="3046" r="1425" b="2385"/>
          <a:stretch>
            <a:fillRect/>
          </a:stretch>
        </p:blipFill>
        <p:spPr bwMode="auto">
          <a:xfrm>
            <a:off x="938213" y="1698625"/>
            <a:ext cx="6684962" cy="44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7" name="Gruppieren 10"/>
          <p:cNvGrpSpPr>
            <a:grpSpLocks/>
          </p:cNvGrpSpPr>
          <p:nvPr/>
        </p:nvGrpSpPr>
        <p:grpSpPr bwMode="auto">
          <a:xfrm>
            <a:off x="0" y="1698625"/>
            <a:ext cx="3636963" cy="434975"/>
            <a:chOff x="0" y="1699327"/>
            <a:chExt cx="3637534" cy="433529"/>
          </a:xfrm>
        </p:grpSpPr>
        <p:sp>
          <p:nvSpPr>
            <p:cNvPr id="23567" name="Textfeld 1"/>
            <p:cNvSpPr txBox="1">
              <a:spLocks noChangeArrowheads="1"/>
            </p:cNvSpPr>
            <p:nvPr/>
          </p:nvSpPr>
          <p:spPr bwMode="auto">
            <a:xfrm>
              <a:off x="0" y="1699327"/>
              <a:ext cx="3637534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600">
                  <a:latin typeface="Verdana" pitchFamily="34" charset="0"/>
                </a:rPr>
                <a:t>Überschrift, die Schüler anspricht</a:t>
              </a:r>
            </a:p>
          </p:txBody>
        </p:sp>
        <p:cxnSp>
          <p:nvCxnSpPr>
            <p:cNvPr id="6" name="Gerade Verbindung mit Pfeil 5"/>
            <p:cNvCxnSpPr/>
            <p:nvPr/>
          </p:nvCxnSpPr>
          <p:spPr>
            <a:xfrm>
              <a:off x="971703" y="2037923"/>
              <a:ext cx="736716" cy="9493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3558" name="Gruppieren 11"/>
          <p:cNvGrpSpPr>
            <a:grpSpLocks/>
          </p:cNvGrpSpPr>
          <p:nvPr/>
        </p:nvGrpSpPr>
        <p:grpSpPr bwMode="auto">
          <a:xfrm>
            <a:off x="2051050" y="2349500"/>
            <a:ext cx="1765300" cy="728663"/>
            <a:chOff x="2051720" y="2348880"/>
            <a:chExt cx="1764650" cy="728791"/>
          </a:xfrm>
        </p:grpSpPr>
        <p:sp>
          <p:nvSpPr>
            <p:cNvPr id="23565" name="Textfeld 2"/>
            <p:cNvSpPr txBox="1">
              <a:spLocks noChangeArrowheads="1"/>
            </p:cNvSpPr>
            <p:nvPr/>
          </p:nvSpPr>
          <p:spPr bwMode="auto">
            <a:xfrm>
              <a:off x="2051720" y="2492896"/>
              <a:ext cx="1764650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600">
                  <a:latin typeface="Verdana" pitchFamily="34" charset="0"/>
                </a:rPr>
                <a:t>Kompetenz des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600">
                  <a:latin typeface="Verdana" pitchFamily="34" charset="0"/>
                </a:rPr>
                <a:t>Teilkapitels</a:t>
              </a:r>
            </a:p>
          </p:txBody>
        </p:sp>
        <p:cxnSp>
          <p:nvCxnSpPr>
            <p:cNvPr id="8" name="Gerade Verbindung mit Pfeil 7"/>
            <p:cNvCxnSpPr/>
            <p:nvPr/>
          </p:nvCxnSpPr>
          <p:spPr>
            <a:xfrm flipH="1" flipV="1">
              <a:off x="2699182" y="2348880"/>
              <a:ext cx="72998" cy="1444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3559" name="Textfeld 13"/>
          <p:cNvSpPr txBox="1">
            <a:spLocks noChangeArrowheads="1"/>
          </p:cNvSpPr>
          <p:nvPr/>
        </p:nvSpPr>
        <p:spPr bwMode="auto">
          <a:xfrm>
            <a:off x="6208713" y="1757363"/>
            <a:ext cx="2778125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>
                <a:latin typeface="Verdana" pitchFamily="34" charset="0"/>
              </a:rPr>
              <a:t>unterschiedliche Darstel-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>
                <a:latin typeface="Verdana" pitchFamily="34" charset="0"/>
              </a:rPr>
              <a:t>lungsmöglichkeiten</a:t>
            </a:r>
          </a:p>
        </p:txBody>
      </p:sp>
      <p:sp>
        <p:nvSpPr>
          <p:cNvPr id="23560" name="Textfeld 14"/>
          <p:cNvSpPr txBox="1">
            <a:spLocks noChangeArrowheads="1"/>
          </p:cNvSpPr>
          <p:nvPr/>
        </p:nvSpPr>
        <p:spPr bwMode="auto">
          <a:xfrm>
            <a:off x="6875463" y="4437063"/>
            <a:ext cx="1879600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>
                <a:latin typeface="Verdana" pitchFamily="34" charset="0"/>
              </a:rPr>
              <a:t>Methodenkasten</a:t>
            </a:r>
          </a:p>
        </p:txBody>
      </p:sp>
      <p:sp>
        <p:nvSpPr>
          <p:cNvPr id="23561" name="Textfeld 15"/>
          <p:cNvSpPr txBox="1">
            <a:spLocks noChangeArrowheads="1"/>
          </p:cNvSpPr>
          <p:nvPr/>
        </p:nvSpPr>
        <p:spPr bwMode="auto">
          <a:xfrm>
            <a:off x="5000625" y="5802313"/>
            <a:ext cx="2814638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latin typeface="Verdana" pitchFamily="34" charset="0"/>
              </a:rPr>
              <a:t>Differenzierte </a:t>
            </a:r>
            <a:r>
              <a:rPr lang="de-DE" altLang="de-DE" sz="1600">
                <a:latin typeface="Verdana" pitchFamily="34" charset="0"/>
              </a:rPr>
              <a:t>Aufgaben</a:t>
            </a:r>
          </a:p>
        </p:txBody>
      </p:sp>
      <p:sp>
        <p:nvSpPr>
          <p:cNvPr id="23562" name="Textfeld 16"/>
          <p:cNvSpPr txBox="1">
            <a:spLocks noChangeArrowheads="1"/>
          </p:cNvSpPr>
          <p:nvPr/>
        </p:nvSpPr>
        <p:spPr bwMode="auto">
          <a:xfrm>
            <a:off x="1339850" y="5657850"/>
            <a:ext cx="1911350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>
                <a:latin typeface="Verdana" pitchFamily="34" charset="0"/>
              </a:rPr>
              <a:t>Kasten mit Tipps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2015 C.C.Buchner Verlag</a:t>
            </a:r>
          </a:p>
        </p:txBody>
      </p:sp>
      <p:sp>
        <p:nvSpPr>
          <p:cNvPr id="23564" name="Foliennummernplatzhalt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7E6A5CA-79A4-47F3-A0B5-F12ADF90E02D}" type="slidenum">
              <a:rPr lang="de-DE" altLang="de-DE" sz="11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de-DE" altLang="de-DE" sz="11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92150"/>
            <a:ext cx="8229600" cy="1143000"/>
          </a:xfrm>
        </p:spPr>
        <p:txBody>
          <a:bodyPr/>
          <a:lstStyle/>
          <a:p>
            <a:pPr eaLnBrk="1" hangingPunct="1"/>
            <a:r>
              <a:rPr lang="de-DE" altLang="de-DE" sz="3200" dirty="0" smtClean="0"/>
              <a:t>Mehrere Teilkapitel mit Lernaufgaben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de-DE" altLang="de-DE" smtClean="0"/>
          </a:p>
          <a:p>
            <a:pPr eaLnBrk="1" hangingPunct="1"/>
            <a:endParaRPr lang="de-DE" altLang="de-DE" smtClean="0"/>
          </a:p>
        </p:txBody>
      </p:sp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" t="2431" r="3323" b="3688"/>
          <a:stretch>
            <a:fillRect/>
          </a:stretch>
        </p:blipFill>
        <p:spPr bwMode="auto">
          <a:xfrm>
            <a:off x="971550" y="1700213"/>
            <a:ext cx="6624638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1" name="Gruppieren 6"/>
          <p:cNvGrpSpPr>
            <a:grpSpLocks/>
          </p:cNvGrpSpPr>
          <p:nvPr/>
        </p:nvGrpSpPr>
        <p:grpSpPr bwMode="auto">
          <a:xfrm>
            <a:off x="0" y="4149725"/>
            <a:ext cx="3635375" cy="871538"/>
            <a:chOff x="0" y="4149080"/>
            <a:chExt cx="3635896" cy="872807"/>
          </a:xfrm>
        </p:grpSpPr>
        <p:sp>
          <p:nvSpPr>
            <p:cNvPr id="24584" name="Textfeld 10"/>
            <p:cNvSpPr txBox="1">
              <a:spLocks noChangeArrowheads="1"/>
            </p:cNvSpPr>
            <p:nvPr/>
          </p:nvSpPr>
          <p:spPr bwMode="auto">
            <a:xfrm>
              <a:off x="0" y="4437112"/>
              <a:ext cx="1539011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600">
                  <a:latin typeface="Verdana" pitchFamily="34" charset="0"/>
                </a:rPr>
                <a:t>verschiedene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600">
                  <a:latin typeface="Verdana" pitchFamily="34" charset="0"/>
                </a:rPr>
                <a:t>Sozialformen</a:t>
              </a:r>
            </a:p>
          </p:txBody>
        </p:sp>
        <p:cxnSp>
          <p:nvCxnSpPr>
            <p:cNvPr id="4" name="Gerade Verbindung mit Pfeil 3"/>
            <p:cNvCxnSpPr/>
            <p:nvPr/>
          </p:nvCxnSpPr>
          <p:spPr>
            <a:xfrm flipV="1">
              <a:off x="1538508" y="4149080"/>
              <a:ext cx="1376559" cy="58028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" name="Gerade Verbindung mit Pfeil 5"/>
            <p:cNvCxnSpPr/>
            <p:nvPr/>
          </p:nvCxnSpPr>
          <p:spPr>
            <a:xfrm>
              <a:off x="1538508" y="4729362"/>
              <a:ext cx="2097388" cy="21144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2015 C.C.Buchner Verlag</a:t>
            </a:r>
          </a:p>
        </p:txBody>
      </p:sp>
      <p:sp>
        <p:nvSpPr>
          <p:cNvPr id="24583" name="Foliennummernplatzhalt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191E985-D430-44A1-ABCD-4273AE650FB3}" type="slidenum">
              <a:rPr lang="de-DE" altLang="de-DE" sz="11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de-DE" altLang="de-DE" sz="11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8229600" cy="1143000"/>
          </a:xfrm>
        </p:spPr>
        <p:txBody>
          <a:bodyPr/>
          <a:lstStyle/>
          <a:p>
            <a:pPr eaLnBrk="1" hangingPunct="1"/>
            <a:r>
              <a:rPr lang="de-DE" altLang="de-DE" dirty="0" smtClean="0"/>
              <a:t>Orientierung im Kapitel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de-DE" altLang="de-DE" smtClean="0"/>
          </a:p>
          <a:p>
            <a:pPr eaLnBrk="1" hangingPunct="1"/>
            <a:endParaRPr lang="de-DE" altLang="de-DE" smtClean="0"/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" t="2505" r="2321" b="3857"/>
          <a:stretch>
            <a:fillRect/>
          </a:stretch>
        </p:blipFill>
        <p:spPr bwMode="auto">
          <a:xfrm>
            <a:off x="1146175" y="1700213"/>
            <a:ext cx="6594475" cy="44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feld 1"/>
          <p:cNvSpPr txBox="1">
            <a:spLocks noChangeArrowheads="1"/>
          </p:cNvSpPr>
          <p:nvPr/>
        </p:nvSpPr>
        <p:spPr bwMode="auto">
          <a:xfrm>
            <a:off x="34925" y="4684713"/>
            <a:ext cx="1703388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>
                <a:latin typeface="Verdana" pitchFamily="34" charset="0"/>
              </a:rPr>
              <a:t>Wissenskasten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2015 C.C.Buchner Verlag</a:t>
            </a:r>
          </a:p>
        </p:txBody>
      </p:sp>
      <p:sp>
        <p:nvSpPr>
          <p:cNvPr id="25607" name="Foliennummernplatzhalt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72800C9-25BC-42C8-B54A-1CF6CB96892D}" type="slidenum">
              <a:rPr lang="de-DE" altLang="de-DE" sz="11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de-DE" altLang="de-DE" sz="11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841375"/>
            <a:ext cx="8229600" cy="1143000"/>
          </a:xfrm>
        </p:spPr>
        <p:txBody>
          <a:bodyPr/>
          <a:lstStyle/>
          <a:p>
            <a:pPr eaLnBrk="1" hangingPunct="1"/>
            <a:r>
              <a:rPr lang="de-DE" altLang="de-DE" sz="3200" dirty="0" smtClean="0"/>
              <a:t>Kompetenztest mit Diagnoseaufgaben </a:t>
            </a:r>
            <a:r>
              <a:rPr lang="de-DE" altLang="de-DE" sz="3200" dirty="0" smtClean="0"/>
              <a:t/>
            </a:r>
            <a:br>
              <a:rPr lang="de-DE" altLang="de-DE" sz="3200" dirty="0" smtClean="0"/>
            </a:br>
            <a:r>
              <a:rPr lang="de-DE" altLang="de-DE" sz="3200" dirty="0" smtClean="0"/>
              <a:t>als </a:t>
            </a:r>
            <a:r>
              <a:rPr lang="de-DE" altLang="de-DE" sz="3200" dirty="0" smtClean="0"/>
              <a:t>Abschluss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de-DE" altLang="de-DE" dirty="0" smtClean="0"/>
          </a:p>
          <a:p>
            <a:pPr eaLnBrk="1" hangingPunct="1"/>
            <a:endParaRPr lang="de-DE" altLang="de-DE" dirty="0" smtClean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" t="2609" r="1860" b="2789"/>
          <a:stretch>
            <a:fillRect/>
          </a:stretch>
        </p:blipFill>
        <p:spPr bwMode="auto">
          <a:xfrm>
            <a:off x="1187450" y="1916113"/>
            <a:ext cx="6648450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29" name="Gruppieren 4"/>
          <p:cNvGrpSpPr>
            <a:grpSpLocks/>
          </p:cNvGrpSpPr>
          <p:nvPr/>
        </p:nvGrpSpPr>
        <p:grpSpPr bwMode="auto">
          <a:xfrm>
            <a:off x="107950" y="1712913"/>
            <a:ext cx="1425575" cy="779462"/>
            <a:chOff x="107504" y="1712657"/>
            <a:chExt cx="1426031" cy="780239"/>
          </a:xfrm>
        </p:grpSpPr>
        <p:sp>
          <p:nvSpPr>
            <p:cNvPr id="26633" name="Textfeld 1"/>
            <p:cNvSpPr txBox="1">
              <a:spLocks noChangeArrowheads="1"/>
            </p:cNvSpPr>
            <p:nvPr/>
          </p:nvSpPr>
          <p:spPr bwMode="auto">
            <a:xfrm>
              <a:off x="107504" y="1712657"/>
              <a:ext cx="1426031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600">
                  <a:latin typeface="Verdana" pitchFamily="34" charset="0"/>
                </a:rPr>
                <a:t>Kompetenz-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600">
                  <a:latin typeface="Verdana" pitchFamily="34" charset="0"/>
                </a:rPr>
                <a:t>zuordnung</a:t>
              </a:r>
            </a:p>
          </p:txBody>
        </p:sp>
        <p:cxnSp>
          <p:nvCxnSpPr>
            <p:cNvPr id="4" name="Gerade Verbindung mit Pfeil 3"/>
            <p:cNvCxnSpPr/>
            <p:nvPr/>
          </p:nvCxnSpPr>
          <p:spPr>
            <a:xfrm>
              <a:off x="971380" y="2297439"/>
              <a:ext cx="215969" cy="19545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6630" name="Textfeld 5"/>
          <p:cNvSpPr txBox="1">
            <a:spLocks noChangeArrowheads="1"/>
          </p:cNvSpPr>
          <p:nvPr/>
        </p:nvSpPr>
        <p:spPr bwMode="auto">
          <a:xfrm>
            <a:off x="165100" y="3357563"/>
            <a:ext cx="2092325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>
                <a:latin typeface="Verdana" pitchFamily="34" charset="0"/>
              </a:rPr>
              <a:t>Diagnoseaufgaben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2015 C.C.Buchner Verlag</a:t>
            </a:r>
          </a:p>
        </p:txBody>
      </p:sp>
      <p:sp>
        <p:nvSpPr>
          <p:cNvPr id="26632" name="Foliennummernplatzhalt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C7687CF-1F10-407A-8B30-9CA5EE004204}" type="slidenum">
              <a:rPr lang="de-DE" altLang="de-DE" sz="11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de-DE" altLang="de-DE" sz="11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87338" y="620713"/>
            <a:ext cx="8229600" cy="1143000"/>
          </a:xfrm>
        </p:spPr>
        <p:txBody>
          <a:bodyPr/>
          <a:lstStyle/>
          <a:p>
            <a:pPr eaLnBrk="1" hangingPunct="1"/>
            <a:r>
              <a:rPr lang="de-DE" altLang="de-DE" dirty="0" smtClean="0"/>
              <a:t>Mitlaufend: Medienkompetenz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de-DE" altLang="de-DE" smtClean="0"/>
          </a:p>
          <a:p>
            <a:pPr eaLnBrk="1" hangingPunct="1"/>
            <a:endParaRPr lang="de-DE" altLang="de-DE" smtClean="0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2" t="3824" r="5930" b="16650"/>
          <a:stretch>
            <a:fillRect/>
          </a:stretch>
        </p:blipFill>
        <p:spPr bwMode="auto">
          <a:xfrm>
            <a:off x="4538663" y="1498600"/>
            <a:ext cx="4008437" cy="468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7" t="3491" r="4822" b="7732"/>
          <a:stretch>
            <a:fillRect/>
          </a:stretch>
        </p:blipFill>
        <p:spPr bwMode="auto">
          <a:xfrm>
            <a:off x="684213" y="1628775"/>
            <a:ext cx="3632200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2015 C.C.Buchner Verlag</a:t>
            </a:r>
          </a:p>
        </p:txBody>
      </p:sp>
      <p:sp>
        <p:nvSpPr>
          <p:cNvPr id="27655" name="Foliennummernplatzhalt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29FFE63-73FE-4E97-B799-5C2D2429DCBB}" type="slidenum">
              <a:rPr lang="de-DE" altLang="de-DE" sz="11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de-DE" altLang="de-DE" sz="11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987425"/>
            <a:ext cx="7772400" cy="1371600"/>
          </a:xfrm>
        </p:spPr>
        <p:txBody>
          <a:bodyPr/>
          <a:lstStyle/>
          <a:p>
            <a:pPr eaLnBrk="1" hangingPunct="1"/>
            <a:r>
              <a:rPr lang="en-US" altLang="de-DE" dirty="0" smtClean="0"/>
              <a:t>D.U. - </a:t>
            </a:r>
            <a:r>
              <a:rPr lang="en-US" altLang="de-DE" dirty="0" err="1" smtClean="0"/>
              <a:t>Zusatzmaterial</a:t>
            </a:r>
            <a:endParaRPr lang="de-DE" altLang="de-DE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2565400"/>
            <a:ext cx="3959225" cy="10795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DE" altLang="de-DE" sz="2000" dirty="0" smtClean="0">
                <a:solidFill>
                  <a:schemeClr val="tx1"/>
                </a:solidFill>
              </a:rPr>
              <a:t>Arbeitsheft </a:t>
            </a:r>
            <a:r>
              <a:rPr lang="de-DE" altLang="de-DE" sz="1200" dirty="0" smtClean="0">
                <a:solidFill>
                  <a:schemeClr val="tx1"/>
                </a:solidFill>
              </a:rPr>
              <a:t>(BN 11015)</a:t>
            </a:r>
          </a:p>
          <a:p>
            <a:pPr eaLnBrk="1" hangingPunct="1"/>
            <a:r>
              <a:rPr lang="de-DE" altLang="de-DE" sz="1400" dirty="0" smtClean="0">
                <a:solidFill>
                  <a:schemeClr val="tx1"/>
                </a:solidFill>
              </a:rPr>
              <a:t>Herausgegeben von Claudia </a:t>
            </a:r>
            <a:r>
              <a:rPr lang="de-DE" altLang="de-DE" sz="1400" dirty="0" err="1" smtClean="0">
                <a:solidFill>
                  <a:schemeClr val="tx1"/>
                </a:solidFill>
              </a:rPr>
              <a:t>Högemann</a:t>
            </a:r>
            <a:endParaRPr lang="de-DE" altLang="de-DE" sz="14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de-DE" altLang="de-DE" sz="1200" dirty="0" smtClean="0">
                <a:solidFill>
                  <a:schemeClr val="tx1"/>
                </a:solidFill>
              </a:rPr>
              <a:t>Bearbeitet von Aurelia </a:t>
            </a:r>
            <a:r>
              <a:rPr lang="de-DE" altLang="de-DE" sz="1200" dirty="0" err="1" smtClean="0">
                <a:solidFill>
                  <a:schemeClr val="tx1"/>
                </a:solidFill>
              </a:rPr>
              <a:t>Dörfel</a:t>
            </a:r>
            <a:r>
              <a:rPr lang="de-DE" altLang="de-DE" sz="1200" dirty="0" smtClean="0">
                <a:solidFill>
                  <a:schemeClr val="tx1"/>
                </a:solidFill>
              </a:rPr>
              <a:t>, Claudia </a:t>
            </a:r>
            <a:r>
              <a:rPr lang="de-DE" altLang="de-DE" sz="1200" dirty="0" err="1" smtClean="0">
                <a:solidFill>
                  <a:schemeClr val="tx1"/>
                </a:solidFill>
              </a:rPr>
              <a:t>Högemann</a:t>
            </a:r>
            <a:r>
              <a:rPr lang="de-DE" altLang="de-DE" sz="1200" dirty="0" smtClean="0">
                <a:solidFill>
                  <a:schemeClr val="tx1"/>
                </a:solidFill>
              </a:rPr>
              <a:t> und Marion Kohlberger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7164388" y="620713"/>
            <a:ext cx="1584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1800">
              <a:latin typeface="Verdana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55650" y="4079875"/>
            <a:ext cx="403225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304925" indent="-3952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</a:defRPr>
            </a:lvl3pPr>
            <a:lvl4pPr marL="1693863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de-DE" altLang="de-DE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Lehrerheft </a:t>
            </a:r>
            <a:r>
              <a:rPr lang="de-DE" altLang="de-DE" sz="12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(BN 11025)</a:t>
            </a:r>
          </a:p>
          <a:p>
            <a:pPr algn="ctr">
              <a:defRPr/>
            </a:pPr>
            <a:r>
              <a:rPr lang="de-DE" altLang="de-DE" sz="1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Herausgegeben von Thorsten Zimmer und Andreas Ramin</a:t>
            </a:r>
          </a:p>
          <a:p>
            <a:pPr algn="ctr">
              <a:defRPr/>
            </a:pP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Bearbeitet von Simone Büchler, Ralph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Ettrich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Gunter Fuchs, Cora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Gierse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Veronika Glaser, Jasmine Groß, Yvonne Goldammer, Stefan Hackl, Stefanie Mauder, Ira Noss, Andreas Ramin, Kristina Schneider, Kathrin Simon, Stefanie Strunz, Elisabeth Thiede-Kumher, Tanja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Trumm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Antje Vogel, Jessica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Weppler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und Thorsten Zimmer</a:t>
            </a:r>
            <a:endParaRPr lang="de-DE" altLang="de-DE" sz="12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678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3321691"/>
              </p:ext>
            </p:extLst>
          </p:nvPr>
        </p:nvGraphicFramePr>
        <p:xfrm>
          <a:off x="5730875" y="2565400"/>
          <a:ext cx="2225675" cy="345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5" name="Acrobat Document" r:id="rId3" imgW="0" imgH="0" progId="AcroExch.Document.11">
                  <p:embed/>
                </p:oleObj>
              </mc:Choice>
              <mc:Fallback>
                <p:oleObj name="Acrobat Document" r:id="rId3" imgW="0" imgH="0" progId="AcroExch.Document.11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875" y="2565400"/>
                        <a:ext cx="2225675" cy="345598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79" name="Picture 9" descr="\\SR-FS\Foertsch$\My Pictures\DU#\Cover_1102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38" y="1916113"/>
            <a:ext cx="2454275" cy="3522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8680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453569"/>
              </p:ext>
            </p:extLst>
          </p:nvPr>
        </p:nvGraphicFramePr>
        <p:xfrm>
          <a:off x="4787901" y="3068638"/>
          <a:ext cx="2376488" cy="345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6" name="Acrobat Document" r:id="rId6" imgW="5667353" imgH="8019921" progId="AcroExch.Document.11">
                  <p:embed/>
                </p:oleObj>
              </mc:Choice>
              <mc:Fallback>
                <p:oleObj name="Acrobat Document" r:id="rId6" imgW="5667353" imgH="8019921" progId="AcroExch.Document.11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1" y="3068638"/>
                        <a:ext cx="2376488" cy="345598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Charly motiviert im Arbeitsheft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de-DE" altLang="de-DE" smtClean="0"/>
          </a:p>
          <a:p>
            <a:pPr eaLnBrk="1" hangingPunct="1"/>
            <a:r>
              <a:rPr lang="de-DE" altLang="de-DE" smtClean="0"/>
              <a:t>S. 4</a:t>
            </a:r>
          </a:p>
        </p:txBody>
      </p:sp>
      <p:sp>
        <p:nvSpPr>
          <p:cNvPr id="29700" name="Grafik 2"/>
          <p:cNvSpPr>
            <a:spLocks noChangeAspect="1"/>
          </p:cNvSpPr>
          <p:nvPr/>
        </p:nvSpPr>
        <p:spPr bwMode="auto">
          <a:xfrm>
            <a:off x="3873500" y="2730500"/>
            <a:ext cx="13970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Verdana" pitchFamily="34" charset="0"/>
            </a:endParaRPr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276872"/>
            <a:ext cx="8663615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2015 C.C.Buchner Verlag</a:t>
            </a:r>
          </a:p>
        </p:txBody>
      </p:sp>
      <p:sp>
        <p:nvSpPr>
          <p:cNvPr id="29703" name="Foliennummernplatzhalt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E0B5D53-962D-4C76-93D2-4B56CFC24AF9}" type="slidenum">
              <a:rPr lang="de-DE" altLang="de-DE" sz="11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de-DE" altLang="de-DE" sz="11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0" descr="\\SR-FS\Foertsch$\My Pictures\DU#\Schreibras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713" y="981075"/>
            <a:ext cx="3238500" cy="448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808038"/>
            <a:ext cx="3732213" cy="1143000"/>
          </a:xfrm>
        </p:spPr>
        <p:txBody>
          <a:bodyPr/>
          <a:lstStyle/>
          <a:p>
            <a:pPr algn="l" eaLnBrk="1" hangingPunct="1"/>
            <a:r>
              <a:rPr lang="de-DE" altLang="de-DE" dirty="0" smtClean="0"/>
              <a:t>Drei </a:t>
            </a:r>
            <a:r>
              <a:rPr lang="de-DE" altLang="de-DE" dirty="0" smtClean="0"/>
              <a:t>Kompetenz-</a:t>
            </a:r>
            <a:br>
              <a:rPr lang="de-DE" altLang="de-DE" dirty="0" smtClean="0"/>
            </a:br>
            <a:r>
              <a:rPr lang="de-DE" altLang="de-DE" dirty="0" err="1" smtClean="0"/>
              <a:t>bereiche</a:t>
            </a:r>
            <a:endParaRPr lang="de-DE" altLang="de-DE" dirty="0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66738" y="2205038"/>
            <a:ext cx="3924300" cy="38147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"/>
              <a:defRPr/>
            </a:pPr>
            <a:r>
              <a:rPr lang="de-DE" altLang="de-DE" sz="2400" dirty="0" smtClean="0">
                <a:solidFill>
                  <a:srgbClr val="00B050"/>
                </a:solidFill>
                <a:sym typeface="Wingdings"/>
              </a:rPr>
              <a:t>Schreiben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"/>
              <a:defRPr/>
            </a:pPr>
            <a:r>
              <a:rPr lang="de-DE" altLang="de-D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/>
              </a:rPr>
              <a:t>Sprache betrachten und verwenden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"/>
              <a:defRPr/>
            </a:pPr>
            <a:r>
              <a:rPr lang="de-DE" altLang="de-DE" sz="2400" dirty="0" smtClean="0">
                <a:solidFill>
                  <a:schemeClr val="accent2"/>
                </a:solidFill>
                <a:sym typeface="Wingdings"/>
              </a:rPr>
              <a:t>Mit Texten und Medien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de-DE" altLang="de-DE" sz="2400" dirty="0">
                <a:solidFill>
                  <a:schemeClr val="accent2"/>
                </a:solidFill>
                <a:sym typeface="Wingdings"/>
              </a:rPr>
              <a:t> </a:t>
            </a:r>
            <a:r>
              <a:rPr lang="de-DE" altLang="de-DE" sz="2400" dirty="0" smtClean="0">
                <a:solidFill>
                  <a:schemeClr val="accent2"/>
                </a:solidFill>
                <a:sym typeface="Wingdings"/>
              </a:rPr>
              <a:t>    umgehen</a:t>
            </a:r>
            <a:endParaRPr lang="de-DE" altLang="de-DE" sz="2400" dirty="0" smtClean="0">
              <a:solidFill>
                <a:schemeClr val="accent2"/>
              </a:solidFill>
              <a:sym typeface="Wingdings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de-DE" altLang="de-DE" sz="2000" dirty="0" smtClean="0"/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de-DE" altLang="de-DE" dirty="0" smtClean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© 2015 C.C.Buchner Verlag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274B62-FC39-4F5A-8DFE-14A7BEC3A9F5}" type="slidenum">
              <a:rPr lang="de-DE" altLang="de-DE" smtClean="0"/>
              <a:pPr>
                <a:defRPr/>
              </a:pPr>
              <a:t>18</a:t>
            </a:fld>
            <a:endParaRPr lang="de-DE" altLang="de-DE"/>
          </a:p>
        </p:txBody>
      </p:sp>
      <p:pic>
        <p:nvPicPr>
          <p:cNvPr id="3072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488" y="1951038"/>
            <a:ext cx="2957512" cy="422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8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25" y="2554288"/>
            <a:ext cx="3024188" cy="430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27100"/>
            <a:ext cx="8229600" cy="1143000"/>
          </a:xfrm>
        </p:spPr>
        <p:txBody>
          <a:bodyPr/>
          <a:lstStyle/>
          <a:p>
            <a:pPr eaLnBrk="1" hangingPunct="1"/>
            <a:r>
              <a:rPr lang="de-DE" altLang="de-DE" dirty="0" smtClean="0"/>
              <a:t>Wann benutze ich das Arbeitsheft?</a:t>
            </a:r>
            <a:br>
              <a:rPr lang="de-DE" altLang="de-DE" dirty="0" smtClean="0"/>
            </a:br>
            <a:endParaRPr lang="de-DE" altLang="de-DE" dirty="0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66738" y="1752600"/>
            <a:ext cx="3644900" cy="42672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de-DE" altLang="de-DE" sz="18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altLang="de-DE" dirty="0" smtClean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© 2015 C.C.Buchner Verlag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F94B7-6B76-4128-BC86-B27DC4FF53C5}" type="slidenum">
              <a:rPr lang="de-DE" altLang="de-DE" smtClean="0"/>
              <a:pPr>
                <a:defRPr/>
              </a:pPr>
              <a:t>19</a:t>
            </a:fld>
            <a:endParaRPr lang="de-DE" altLang="de-DE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66738" y="1752600"/>
            <a:ext cx="3860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Clr>
                <a:srgbClr val="CC0000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Verweise im Arbeitsheft auf den Schülerband</a:t>
            </a:r>
          </a:p>
          <a:p>
            <a:pPr eaLnBrk="1" hangingPunct="1">
              <a:buClr>
                <a:srgbClr val="CC0000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Verweise vom Schülerband auf das Arbeitsheft </a:t>
            </a:r>
            <a:endParaRPr lang="de-DE" altLang="de-DE" sz="20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Clr>
                <a:srgbClr val="CC0000"/>
              </a:buClr>
              <a:buFont typeface="Wingdings" pitchFamily="2" charset="2"/>
              <a:buChar char="Ø"/>
              <a:defRPr/>
            </a:pPr>
            <a:r>
              <a:rPr lang="de-DE" altLang="de-DE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nicht alle Teilkapitel aus dem SB auch fürs AH geeignet </a:t>
            </a:r>
          </a:p>
          <a:p>
            <a:pPr lvl="1" eaLnBrk="1" hangingPunct="1">
              <a:buClr>
                <a:srgbClr val="CC0000"/>
              </a:buClr>
              <a:buFont typeface="Wingdings" pitchFamily="2" charset="2"/>
              <a:buChar char="Ø"/>
              <a:defRPr/>
            </a:pPr>
            <a:r>
              <a:rPr lang="de-DE" altLang="de-DE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de-DE" altLang="de-DE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Teilkompetenzen im AH wegen Integration auch kombiniert</a:t>
            </a:r>
          </a:p>
          <a:p>
            <a:pPr lvl="1" eaLnBrk="1" hangingPunct="1">
              <a:buClr>
                <a:srgbClr val="CC0000"/>
              </a:buClr>
              <a:buFont typeface="Wingdings" pitchFamily="2" charset="2"/>
              <a:buChar char="Ø"/>
              <a:defRPr/>
            </a:pPr>
            <a:r>
              <a:rPr lang="de-DE" altLang="de-DE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de-DE" altLang="de-DE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das AH greift einen zu </a:t>
            </a:r>
            <a:r>
              <a:rPr lang="de-DE" altLang="de-DE" sz="20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beübenden</a:t>
            </a:r>
            <a:r>
              <a:rPr lang="de-DE" altLang="de-DE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Aspekt aus dem SB heraus</a:t>
            </a:r>
          </a:p>
          <a:p>
            <a:pPr marL="0" indent="0" eaLnBrk="1" hangingPunct="1">
              <a:buClr>
                <a:srgbClr val="CC0000"/>
              </a:buClr>
              <a:buFont typeface="Wingdings" pitchFamily="2" charset="2"/>
              <a:buNone/>
              <a:defRPr/>
            </a:pPr>
            <a:endParaRPr lang="de-DE" altLang="de-DE" sz="1400" b="1" kern="0" dirty="0" smtClean="0">
              <a:solidFill>
                <a:srgbClr val="000000"/>
              </a:solidFill>
              <a:latin typeface="Verdana"/>
            </a:endParaRPr>
          </a:p>
          <a:p>
            <a:pPr eaLnBrk="1" hangingPunct="1">
              <a:buClr>
                <a:srgbClr val="CC0000"/>
              </a:buClr>
              <a:defRPr/>
            </a:pPr>
            <a:endParaRPr lang="de-DE" altLang="de-DE" kern="0" dirty="0" smtClean="0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31751" name="Picture 8" descr="\\SR-FS\Foertsch$\My Pictures\DU#\SB_Verwe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4292600"/>
            <a:ext cx="4054475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10" descr="\\SR-FS\Foertsch$\My Pictures\DU#\Verweis aus A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64075" y="1714500"/>
            <a:ext cx="3924300" cy="2171700"/>
          </a:xfrm>
          <a:noFill/>
        </p:spPr>
      </p:pic>
      <p:sp>
        <p:nvSpPr>
          <p:cNvPr id="6" name="Abgerundetes Rechteck 5"/>
          <p:cNvSpPr/>
          <p:nvPr/>
        </p:nvSpPr>
        <p:spPr>
          <a:xfrm>
            <a:off x="7596188" y="2133600"/>
            <a:ext cx="792162" cy="2873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im AH</a:t>
            </a:r>
          </a:p>
        </p:txBody>
      </p:sp>
      <p:sp>
        <p:nvSpPr>
          <p:cNvPr id="14" name="Abgerundetes Rechteck 13"/>
          <p:cNvSpPr/>
          <p:nvPr/>
        </p:nvSpPr>
        <p:spPr>
          <a:xfrm>
            <a:off x="7748588" y="3886200"/>
            <a:ext cx="792162" cy="2873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im SB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Das finden 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Sie 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 unserem Buch</a:t>
            </a:r>
            <a:endParaRPr lang="de-D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36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altLang="de-DE" sz="2400" dirty="0" smtClean="0"/>
              <a:t>13 Kapitel (davon ein fakultatives Projektkapitel), die …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DE" altLang="de-DE" sz="2400" dirty="0" smtClean="0"/>
              <a:t>… nach den </a:t>
            </a:r>
            <a:r>
              <a:rPr lang="de-DE" altLang="de-DE" sz="2400" b="1" dirty="0" smtClean="0"/>
              <a:t>Kompetenzbereichen</a:t>
            </a:r>
            <a:r>
              <a:rPr lang="de-DE" altLang="de-DE" sz="2400" dirty="0" smtClean="0"/>
              <a:t> </a:t>
            </a:r>
            <a:r>
              <a:rPr lang="de-DE" altLang="de-DE" sz="2400" dirty="0"/>
              <a:t>des Lehrplans </a:t>
            </a:r>
            <a:r>
              <a:rPr lang="de-DE" altLang="de-DE" sz="2400" dirty="0" smtClean="0"/>
              <a:t>(</a:t>
            </a:r>
            <a:r>
              <a:rPr lang="de-DE" altLang="de-DE" sz="2400" dirty="0" smtClean="0">
                <a:solidFill>
                  <a:srgbClr val="7030A0"/>
                </a:solidFill>
              </a:rPr>
              <a:t>Sprechen und Zuhören</a:t>
            </a:r>
            <a:r>
              <a:rPr lang="de-DE" altLang="de-DE" sz="2400" dirty="0" smtClean="0"/>
              <a:t>, </a:t>
            </a:r>
            <a:r>
              <a:rPr lang="de-DE" altLang="de-DE" sz="2400" dirty="0" smtClean="0">
                <a:solidFill>
                  <a:srgbClr val="00B050"/>
                </a:solidFill>
                <a:sym typeface="Wingdings"/>
              </a:rPr>
              <a:t>Schreiben, </a:t>
            </a:r>
            <a:r>
              <a:rPr lang="de-DE" altLang="de-D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/>
              </a:rPr>
              <a:t>Sprache </a:t>
            </a:r>
            <a:r>
              <a:rPr lang="de-DE" altLang="de-DE" sz="2400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/>
              </a:rPr>
              <a:t>betrachten und </a:t>
            </a:r>
            <a:r>
              <a:rPr lang="de-DE" altLang="de-D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/>
              </a:rPr>
              <a:t>verwenden, </a:t>
            </a:r>
            <a:r>
              <a:rPr lang="de-DE" altLang="de-DE" sz="2400" dirty="0" smtClean="0">
                <a:solidFill>
                  <a:schemeClr val="accent2"/>
                </a:solidFill>
                <a:sym typeface="Wingdings"/>
              </a:rPr>
              <a:t>Mit </a:t>
            </a:r>
            <a:r>
              <a:rPr lang="de-DE" altLang="de-DE" sz="2400" dirty="0">
                <a:solidFill>
                  <a:schemeClr val="accent2"/>
                </a:solidFill>
                <a:sym typeface="Wingdings"/>
              </a:rPr>
              <a:t>Texten und Medien </a:t>
            </a:r>
            <a:r>
              <a:rPr lang="de-DE" altLang="de-DE" sz="2400" dirty="0" smtClean="0">
                <a:solidFill>
                  <a:schemeClr val="accent2"/>
                </a:solidFill>
                <a:sym typeface="Wingdings"/>
              </a:rPr>
              <a:t>umgehen) </a:t>
            </a:r>
            <a:r>
              <a:rPr lang="de-DE" altLang="de-DE" sz="2400" dirty="0" smtClean="0"/>
              <a:t>sortiert sind, diese aber auch durch …</a:t>
            </a:r>
          </a:p>
          <a:p>
            <a:pPr eaLnBrk="1" hangingPunct="1">
              <a:defRPr/>
            </a:pPr>
            <a:r>
              <a:rPr lang="de-DE" altLang="de-DE" sz="2400" dirty="0" smtClean="0"/>
              <a:t>… integrative Vernetzung </a:t>
            </a:r>
            <a:r>
              <a:rPr lang="de-DE" altLang="de-DE" sz="2400" b="1" dirty="0" smtClean="0"/>
              <a:t>innerhalb</a:t>
            </a:r>
            <a:r>
              <a:rPr lang="de-DE" altLang="de-DE" sz="2400" dirty="0" smtClean="0"/>
              <a:t> der Kapitel praktisch umsetzen.  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2015 C.C.Buchner Verlag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544F2B-595C-469F-A5A9-261A46663ABC}" type="slidenum">
              <a:rPr lang="de-DE">
                <a:solidFill>
                  <a:schemeClr val="tx1">
                    <a:tint val="75000"/>
                  </a:schemeClr>
                </a:solidFill>
              </a:rPr>
              <a:pPr>
                <a:defRPr/>
              </a:pPr>
              <a:t>2</a:t>
            </a:fld>
            <a:endParaRPr lang="de-DE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Warum nicht alles aus dem SB im AH?</a:t>
            </a:r>
            <a:br>
              <a:rPr lang="de-DE" altLang="de-DE" dirty="0" smtClean="0"/>
            </a:br>
            <a:r>
              <a:rPr lang="de-DE" altLang="de-DE" dirty="0" smtClean="0"/>
              <a:t>(Beispiele)</a:t>
            </a:r>
          </a:p>
        </p:txBody>
      </p:sp>
      <p:sp>
        <p:nvSpPr>
          <p:cNvPr id="32771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de-DE" altLang="de-DE" sz="2000" dirty="0" smtClean="0"/>
              <a:t>a) Teilkompetenz für AH ungeeignet: SB 11005, 28 f. </a:t>
            </a:r>
          </a:p>
          <a:p>
            <a:pPr marL="0" indent="0">
              <a:buFont typeface="Arial" charset="0"/>
              <a:buNone/>
            </a:pPr>
            <a:r>
              <a:rPr lang="de-DE" altLang="de-DE" sz="2000" dirty="0" smtClean="0"/>
              <a:t>„Jemanden etwas mündlich erzählen“ </a:t>
            </a:r>
            <a:r>
              <a:rPr lang="de-DE" altLang="de-DE" sz="2000" dirty="0" smtClean="0">
                <a:sym typeface="Wingdings" pitchFamily="2" charset="2"/>
              </a:rPr>
              <a:t> mündliches Üben ungeeignet im AH</a:t>
            </a:r>
            <a:endParaRPr lang="de-DE" altLang="de-DE" sz="2000" dirty="0" smtClean="0"/>
          </a:p>
          <a:p>
            <a:pPr marL="0" indent="0">
              <a:buFont typeface="Arial" charset="0"/>
              <a:buNone/>
            </a:pPr>
            <a:endParaRPr lang="de-DE" altLang="de-DE" sz="1200" dirty="0" smtClean="0"/>
          </a:p>
          <a:p>
            <a:pPr marL="0" indent="0">
              <a:buFont typeface="Arial" charset="0"/>
              <a:buNone/>
            </a:pPr>
            <a:r>
              <a:rPr lang="de-DE" altLang="de-DE" sz="2000" dirty="0" smtClean="0"/>
              <a:t>b) Teilkompetenzen wegen Integration im AH kombiniert: SB 11005, Kapitel 4, 6, 7,8  - </a:t>
            </a:r>
            <a:r>
              <a:rPr lang="de-DE" altLang="de-DE" sz="2000" dirty="0" smtClean="0">
                <a:sym typeface="Wingdings" pitchFamily="2" charset="2"/>
              </a:rPr>
              <a:t> AH 11016, S. 104-109  Die Textsortenmerkmale, die in verschiedenen Kapiteln in SB erlernt werden, werden im AH in Abgrenzung zueinander in einer Einheit abgefragt</a:t>
            </a:r>
          </a:p>
          <a:p>
            <a:pPr marL="0" indent="0">
              <a:buFont typeface="Arial" charset="0"/>
              <a:buNone/>
            </a:pPr>
            <a:endParaRPr lang="de-DE" altLang="de-DE" sz="1200" dirty="0" smtClean="0"/>
          </a:p>
          <a:p>
            <a:pPr marL="0" indent="0">
              <a:buFont typeface="Arial" charset="0"/>
              <a:buNone/>
            </a:pPr>
            <a:r>
              <a:rPr lang="de-DE" altLang="de-DE" sz="2000" dirty="0" smtClean="0"/>
              <a:t>c) Im AH wird in Teilaspekt des SB besonders geübt: SB 11005, S. 94-97 </a:t>
            </a:r>
            <a:r>
              <a:rPr lang="de-DE" altLang="de-DE" sz="2000" dirty="0" smtClean="0">
                <a:sym typeface="Wingdings" pitchFamily="2" charset="2"/>
              </a:rPr>
              <a:t> AH 11016  Im AH werden die Lesetechniken zur Informationsentnahme geübt </a:t>
            </a:r>
            <a:endParaRPr lang="de-DE" altLang="de-DE" sz="2000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2015 C.C.Buchner Verlag</a:t>
            </a:r>
            <a:endParaRPr lang="de-DE"/>
          </a:p>
        </p:txBody>
      </p:sp>
      <p:sp>
        <p:nvSpPr>
          <p:cNvPr id="32773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3D3DC82-62D9-4DBF-BA89-C1FC5965991E}" type="slidenum">
              <a:rPr lang="de-DE" altLang="de-DE" sz="11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de-DE" altLang="de-DE" sz="11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2159000"/>
          </a:xfrm>
        </p:spPr>
        <p:txBody>
          <a:bodyPr/>
          <a:lstStyle/>
          <a:p>
            <a:pPr algn="l"/>
            <a:r>
              <a:rPr lang="de-DE" altLang="de-DE" dirty="0" smtClean="0"/>
              <a:t/>
            </a:r>
            <a:br>
              <a:rPr lang="de-DE" altLang="de-DE" dirty="0" smtClean="0"/>
            </a:br>
            <a:r>
              <a:rPr lang="de-DE" altLang="de-DE" dirty="0" smtClean="0"/>
              <a:t/>
            </a:r>
            <a:br>
              <a:rPr lang="de-DE" altLang="de-DE" dirty="0" smtClean="0"/>
            </a:br>
            <a:r>
              <a:rPr lang="de-DE" altLang="de-DE" dirty="0" smtClean="0"/>
              <a:t/>
            </a:r>
            <a:br>
              <a:rPr lang="de-DE" altLang="de-DE" dirty="0" smtClean="0"/>
            </a:br>
            <a:r>
              <a:rPr lang="de-DE" altLang="de-DE" dirty="0" smtClean="0"/>
              <a:t/>
            </a:r>
            <a:br>
              <a:rPr lang="de-DE" altLang="de-DE" dirty="0" smtClean="0"/>
            </a:br>
            <a:r>
              <a:rPr lang="de-DE" altLang="de-DE" dirty="0" smtClean="0"/>
              <a:t/>
            </a:r>
            <a:br>
              <a:rPr lang="de-DE" altLang="de-DE" dirty="0" smtClean="0"/>
            </a:br>
            <a:r>
              <a:rPr lang="de-DE" altLang="de-DE" dirty="0" smtClean="0"/>
              <a:t>Das Arbeitsheft macht Angebote für selbstgesteuertes Lernen durch…</a:t>
            </a:r>
            <a:br>
              <a:rPr lang="de-DE" altLang="de-DE" dirty="0" smtClean="0"/>
            </a:br>
            <a:r>
              <a:rPr lang="de-DE" altLang="de-DE" dirty="0" smtClean="0"/>
              <a:t/>
            </a:r>
            <a:br>
              <a:rPr lang="de-DE" altLang="de-DE" dirty="0" smtClean="0"/>
            </a:br>
            <a:r>
              <a:rPr lang="de-DE" altLang="de-DE" sz="2400" dirty="0" smtClean="0">
                <a:sym typeface="Wingdings" pitchFamily="2" charset="2"/>
              </a:rPr>
              <a:t>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Lernstandstests</a:t>
            </a:r>
            <a:r>
              <a:rPr lang="de-DE" altLang="de-DE" sz="2400" dirty="0" smtClean="0"/>
              <a:t/>
            </a:r>
            <a:br>
              <a:rPr lang="de-DE" altLang="de-DE" sz="2400" dirty="0" smtClean="0"/>
            </a:br>
            <a:r>
              <a:rPr lang="de-DE" altLang="de-DE" sz="2400" dirty="0" smtClean="0">
                <a:sym typeface="Wingdings" pitchFamily="2" charset="2"/>
              </a:rPr>
              <a:t></a:t>
            </a:r>
            <a:r>
              <a:rPr lang="de-DE" altLang="de-DE" sz="2400" dirty="0" smtClean="0"/>
              <a:t> Kompetenztests </a:t>
            </a:r>
            <a:br>
              <a:rPr lang="de-DE" altLang="de-DE" sz="2400" dirty="0" smtClean="0"/>
            </a:br>
            <a:r>
              <a:rPr lang="de-DE" altLang="de-DE" sz="2400" dirty="0" smtClean="0">
                <a:sym typeface="Wingdings" pitchFamily="2" charset="2"/>
              </a:rPr>
              <a:t></a:t>
            </a:r>
            <a:r>
              <a:rPr lang="de-DE" altLang="de-DE" sz="2400" dirty="0" smtClean="0"/>
              <a:t> Niveaukennzeichnung der Aufgabe</a:t>
            </a:r>
            <a:br>
              <a:rPr lang="de-DE" altLang="de-DE" sz="2400" dirty="0" smtClean="0"/>
            </a:br>
            <a:r>
              <a:rPr lang="de-DE" altLang="de-DE" sz="2400" dirty="0" smtClean="0">
                <a:sym typeface="Wingdings" pitchFamily="2" charset="2"/>
              </a:rPr>
              <a:t></a:t>
            </a:r>
            <a:r>
              <a:rPr lang="de-DE" altLang="de-DE" sz="2400" dirty="0" smtClean="0"/>
              <a:t> Nachschlageseiten für jeden </a:t>
            </a:r>
            <a:r>
              <a:rPr lang="de-DE" altLang="de-DE" sz="2400" dirty="0" smtClean="0"/>
              <a:t>Kompetenzbereich</a:t>
            </a:r>
            <a:r>
              <a:rPr lang="de-DE" altLang="de-DE" dirty="0" smtClean="0"/>
              <a:t/>
            </a:r>
            <a:br>
              <a:rPr lang="de-DE" altLang="de-DE" dirty="0" smtClean="0"/>
            </a:br>
            <a:endParaRPr lang="de-DE" alt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2015 C.C.Buchner Verlag</a:t>
            </a:r>
            <a:endParaRPr lang="de-DE"/>
          </a:p>
        </p:txBody>
      </p:sp>
      <p:sp>
        <p:nvSpPr>
          <p:cNvPr id="33796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875C6B0-3FF6-419F-9AAD-D70727A79EA4}" type="slidenum">
              <a:rPr lang="de-DE" altLang="de-DE" sz="11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de-DE" altLang="de-DE" sz="11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981075"/>
            <a:ext cx="8229600" cy="1143000"/>
          </a:xfrm>
        </p:spPr>
        <p:txBody>
          <a:bodyPr/>
          <a:lstStyle/>
          <a:p>
            <a:pPr eaLnBrk="1" hangingPunct="1"/>
            <a:r>
              <a:rPr lang="de-DE" altLang="de-DE" dirty="0" smtClean="0"/>
              <a:t>Ein </a:t>
            </a:r>
            <a:r>
              <a:rPr lang="de-DE" altLang="de-DE" dirty="0" err="1" smtClean="0"/>
              <a:t>Lernstandstest</a:t>
            </a:r>
            <a:r>
              <a:rPr lang="de-DE" altLang="de-DE" dirty="0" smtClean="0"/>
              <a:t> eröffnet die Einheit.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9552" y="2132856"/>
            <a:ext cx="3860800" cy="4267200"/>
          </a:xfrm>
        </p:spPr>
        <p:txBody>
          <a:bodyPr rtlCol="0">
            <a:normAutofit/>
          </a:bodyPr>
          <a:lstStyle/>
          <a:p>
            <a:pPr marL="469900" indent="-469900" eaLnBrk="1" hangingPunct="1">
              <a:buClr>
                <a:srgbClr val="CC0000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2400" kern="0" dirty="0">
                <a:solidFill>
                  <a:srgbClr val="000000"/>
                </a:solidFill>
              </a:rPr>
              <a:t>Auftakt bei jedem Teilkapitel vor dem Üben</a:t>
            </a:r>
          </a:p>
          <a:p>
            <a:pPr marL="0" indent="0" eaLnBrk="1" hangingPunct="1">
              <a:buClr>
                <a:srgbClr val="CC0000"/>
              </a:buClr>
              <a:buFont typeface="Arial" charset="0"/>
              <a:buNone/>
              <a:defRPr/>
            </a:pPr>
            <a:endParaRPr lang="de-DE" altLang="de-DE" sz="1200" kern="0" dirty="0">
              <a:solidFill>
                <a:srgbClr val="000000"/>
              </a:solidFill>
            </a:endParaRPr>
          </a:p>
          <a:p>
            <a:pPr marL="469900" indent="-469900" eaLnBrk="1" hangingPunct="1">
              <a:buClr>
                <a:srgbClr val="CC0000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2400" kern="0" dirty="0">
                <a:solidFill>
                  <a:srgbClr val="000000"/>
                </a:solidFill>
              </a:rPr>
              <a:t>Es gibt verschiedene Formen:</a:t>
            </a:r>
          </a:p>
          <a:p>
            <a:pPr marL="0" indent="0" eaLnBrk="1" hangingPunct="1">
              <a:buClr>
                <a:srgbClr val="CC0000"/>
              </a:buClr>
              <a:buFont typeface="Arial" charset="0"/>
              <a:buNone/>
              <a:defRPr/>
            </a:pPr>
            <a:r>
              <a:rPr lang="de-DE" altLang="de-DE" sz="2400" kern="0" dirty="0">
                <a:solidFill>
                  <a:srgbClr val="000000"/>
                </a:solidFill>
              </a:rPr>
              <a:t>	- </a:t>
            </a:r>
            <a:r>
              <a:rPr lang="de-DE" altLang="de-DE" sz="2400" kern="0" dirty="0" smtClean="0">
                <a:solidFill>
                  <a:srgbClr val="000000"/>
                </a:solidFill>
              </a:rPr>
              <a:t>Lösungsbild</a:t>
            </a:r>
            <a:endParaRPr lang="de-DE" altLang="de-DE" sz="2400" kern="0" dirty="0">
              <a:solidFill>
                <a:srgbClr val="000000"/>
              </a:solidFill>
            </a:endParaRPr>
          </a:p>
          <a:p>
            <a:pPr marL="0" indent="0" eaLnBrk="1" hangingPunct="1">
              <a:buClr>
                <a:srgbClr val="CC0000"/>
              </a:buClr>
              <a:buFont typeface="Arial" charset="0"/>
              <a:buNone/>
              <a:defRPr/>
            </a:pPr>
            <a:r>
              <a:rPr lang="de-DE" altLang="de-DE" sz="2400" kern="0" dirty="0">
                <a:solidFill>
                  <a:srgbClr val="000000"/>
                </a:solidFill>
              </a:rPr>
              <a:t>	- </a:t>
            </a:r>
            <a:r>
              <a:rPr lang="de-DE" altLang="de-DE" sz="2400" kern="0" dirty="0" smtClean="0">
                <a:solidFill>
                  <a:srgbClr val="000000"/>
                </a:solidFill>
              </a:rPr>
              <a:t>hier: Lösungssatz</a:t>
            </a:r>
            <a:endParaRPr lang="de-DE" altLang="de-DE" sz="2400" kern="0" dirty="0">
              <a:solidFill>
                <a:srgbClr val="000000"/>
              </a:solidFill>
            </a:endParaRPr>
          </a:p>
          <a:p>
            <a:pPr marL="0" indent="0" eaLnBrk="1" hangingPunct="1">
              <a:buClr>
                <a:srgbClr val="CC0000"/>
              </a:buClr>
              <a:buFont typeface="Arial" charset="0"/>
              <a:buNone/>
              <a:defRPr/>
            </a:pPr>
            <a:r>
              <a:rPr lang="de-DE" altLang="de-DE" sz="2400" kern="0" dirty="0">
                <a:solidFill>
                  <a:srgbClr val="000000"/>
                </a:solidFill>
              </a:rPr>
              <a:t>	- Lückentext</a:t>
            </a:r>
          </a:p>
          <a:p>
            <a:pPr marL="0" indent="0" eaLnBrk="1" hangingPunct="1">
              <a:buClr>
                <a:srgbClr val="CC0000"/>
              </a:buClr>
              <a:buFont typeface="Arial" charset="0"/>
              <a:buNone/>
              <a:defRPr/>
            </a:pPr>
            <a:r>
              <a:rPr lang="de-DE" altLang="de-DE" sz="2400" kern="0" dirty="0">
                <a:solidFill>
                  <a:srgbClr val="000000"/>
                </a:solidFill>
              </a:rPr>
              <a:t>	- Kreuzworträtsel </a:t>
            </a:r>
          </a:p>
          <a:p>
            <a:pPr marL="0" indent="0" eaLnBrk="1" hangingPunct="1">
              <a:buClr>
                <a:srgbClr val="CC0000"/>
              </a:buClr>
              <a:buFont typeface="Arial" charset="0"/>
              <a:buNone/>
              <a:defRPr/>
            </a:pPr>
            <a:r>
              <a:rPr lang="de-DE" altLang="de-DE" sz="2400" kern="0" dirty="0">
                <a:solidFill>
                  <a:srgbClr val="000000"/>
                </a:solidFill>
              </a:rPr>
              <a:t>	- …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altLang="de-DE" dirty="0" smtClean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© 2015 C.C.Buchner Verlag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528F7-8C22-438C-8636-D19F4ED81962}" type="slidenum">
              <a:rPr lang="de-DE" altLang="de-DE" smtClean="0"/>
              <a:pPr>
                <a:defRPr/>
              </a:pPr>
              <a:t>22</a:t>
            </a:fld>
            <a:endParaRPr lang="de-DE" altLang="de-DE"/>
          </a:p>
        </p:txBody>
      </p:sp>
      <p:pic>
        <p:nvPicPr>
          <p:cNvPr id="34823" name="Picture 7" descr="\\SR-FS\Foertsch$\My Pictures\DU#\Lernstand_11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060848"/>
            <a:ext cx="4649787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pPr eaLnBrk="1" hangingPunct="1"/>
            <a:r>
              <a:rPr lang="de-DE" altLang="de-DE" dirty="0" smtClean="0"/>
              <a:t>Ein </a:t>
            </a:r>
            <a:r>
              <a:rPr lang="de-DE" altLang="de-DE" dirty="0" smtClean="0"/>
              <a:t>Kompetenztest schließt die Sequenz ab.</a:t>
            </a:r>
          </a:p>
        </p:txBody>
      </p:sp>
      <p:pic>
        <p:nvPicPr>
          <p:cNvPr id="35843" name="Inhaltsplatzhalter 1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1538" y="1752600"/>
            <a:ext cx="3314700" cy="4267200"/>
          </a:xfrm>
        </p:spPr>
      </p:pic>
      <p:pic>
        <p:nvPicPr>
          <p:cNvPr id="35844" name="Inhaltsplatzhalter 2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1700213"/>
            <a:ext cx="3044825" cy="4267200"/>
          </a:xfrm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© 2015 C.C.Buchner Verlag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3E030-5055-4C7F-A492-D0B6639AB8B8}" type="slidenum">
              <a:rPr lang="de-DE" altLang="de-DE" smtClean="0"/>
              <a:pPr>
                <a:defRPr/>
              </a:pPr>
              <a:t>23</a:t>
            </a:fld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el 2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pPr eaLnBrk="1" hangingPunct="1"/>
            <a:r>
              <a:rPr lang="de-DE" altLang="de-DE" sz="2800" dirty="0" smtClean="0"/>
              <a:t>Die Niveaukennzeichnung der Aufgaben hilft den Schülerinnen und Schülern sich einzuschätzen.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© 2015 C.C.Buchner Verlag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9F2114-1DEB-483E-940D-FEF9404D7BA8}" type="slidenum">
              <a:rPr lang="de-DE" altLang="de-DE" smtClean="0"/>
              <a:pPr>
                <a:defRPr/>
              </a:pPr>
              <a:t>24</a:t>
            </a:fld>
            <a:endParaRPr lang="de-DE" altLang="de-DE"/>
          </a:p>
        </p:txBody>
      </p:sp>
      <p:pic>
        <p:nvPicPr>
          <p:cNvPr id="36869" name="Picture 7" descr="\\SR-FS\Foertsch$\My Pictures\DU#\Aufgaben niveaudifferenzie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1830388"/>
            <a:ext cx="7142162" cy="455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2" y="695325"/>
            <a:ext cx="8352159" cy="1143000"/>
          </a:xfrm>
        </p:spPr>
        <p:txBody>
          <a:bodyPr/>
          <a:lstStyle/>
          <a:p>
            <a:pPr eaLnBrk="1" hangingPunct="1"/>
            <a:r>
              <a:rPr lang="de-DE" altLang="de-DE" sz="3200" dirty="0" smtClean="0"/>
              <a:t>Die </a:t>
            </a:r>
            <a:r>
              <a:rPr lang="de-DE" altLang="de-DE" sz="3200" dirty="0" smtClean="0"/>
              <a:t>Nachschlageseiten unterstützen bei Defiziten. 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2400" dirty="0" smtClean="0"/>
              <a:t>Zu jedem der drei Kompetenzbereiche: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de-DE" altLang="de-DE" sz="1200" dirty="0" smtClean="0"/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de-DE" altLang="de-DE" sz="2400" dirty="0"/>
              <a:t>	</a:t>
            </a:r>
            <a:r>
              <a:rPr lang="de-DE" altLang="de-DE" sz="2400" dirty="0" smtClean="0">
                <a:solidFill>
                  <a:srgbClr val="00B050"/>
                </a:solidFill>
              </a:rPr>
              <a:t>1. </a:t>
            </a:r>
            <a:r>
              <a:rPr lang="de-DE" altLang="de-DE" sz="2400" dirty="0" smtClean="0">
                <a:solidFill>
                  <a:srgbClr val="00B050"/>
                </a:solidFill>
              </a:rPr>
              <a:t>Schreiben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de-DE" altLang="de-DE" sz="1200" dirty="0" smtClean="0"/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de-DE" altLang="de-DE" sz="2400" dirty="0"/>
              <a:t>	</a:t>
            </a:r>
            <a:r>
              <a:rPr lang="de-DE" altLang="de-DE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2. Sprache 	betrachten und 	verwenden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de-DE" altLang="de-DE" sz="1400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de-DE" altLang="de-DE" sz="2400" dirty="0"/>
              <a:t>	</a:t>
            </a:r>
            <a:r>
              <a:rPr lang="de-DE" altLang="de-DE" sz="2400" dirty="0" smtClean="0">
                <a:solidFill>
                  <a:schemeClr val="accent2"/>
                </a:solidFill>
              </a:rPr>
              <a:t>3. Mit Texten und 	Medien umgehen</a:t>
            </a:r>
            <a:endParaRPr lang="de-DE" altLang="de-DE" sz="2400" dirty="0">
              <a:solidFill>
                <a:schemeClr val="accent2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de-DE" altLang="de-DE" dirty="0" smtClean="0"/>
          </a:p>
        </p:txBody>
      </p:sp>
      <p:pic>
        <p:nvPicPr>
          <p:cNvPr id="37892" name="Inhaltsplatzhalter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0032" y="1772816"/>
            <a:ext cx="3009900" cy="4267200"/>
          </a:xfrm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© 2015 C.C.Buchner Verlag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5579D6-D91B-4B9C-BFA4-0D0F4A6E6E26}" type="slidenum">
              <a:rPr lang="de-DE" altLang="de-DE" smtClean="0"/>
              <a:pPr>
                <a:defRPr/>
              </a:pPr>
              <a:t>25</a:t>
            </a:fld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7" y="692150"/>
            <a:ext cx="7796857" cy="1512888"/>
          </a:xfrm>
        </p:spPr>
        <p:txBody>
          <a:bodyPr/>
          <a:lstStyle/>
          <a:p>
            <a:pPr eaLnBrk="1" hangingPunct="1"/>
            <a:r>
              <a:rPr lang="de-DE" altLang="de-DE" dirty="0" smtClean="0"/>
              <a:t/>
            </a:r>
            <a:br>
              <a:rPr lang="de-DE" altLang="de-DE" dirty="0" smtClean="0"/>
            </a:br>
            <a:r>
              <a:rPr lang="de-DE" altLang="de-DE" dirty="0" smtClean="0"/>
              <a:t>Der Einleger gewährleistet Selbstkontrolle durch … </a:t>
            </a:r>
            <a:br>
              <a:rPr lang="de-DE" altLang="de-DE" dirty="0" smtClean="0"/>
            </a:br>
            <a:endParaRPr lang="de-DE" altLang="de-DE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9750" y="2492375"/>
            <a:ext cx="7200900" cy="2880841"/>
          </a:xfrm>
        </p:spPr>
        <p:txBody>
          <a:bodyPr/>
          <a:lstStyle/>
          <a:p>
            <a:r>
              <a:rPr lang="de-DE" altLang="de-DE" sz="2400" dirty="0" smtClean="0"/>
              <a:t>ausführliche Lösungen,</a:t>
            </a:r>
          </a:p>
          <a:p>
            <a:r>
              <a:rPr lang="de-DE" altLang="de-DE" sz="2400" dirty="0" smtClean="0"/>
              <a:t>Beispiellösungen bei offenen Aufgaben,</a:t>
            </a:r>
          </a:p>
          <a:p>
            <a:r>
              <a:rPr lang="de-DE" altLang="de-DE" sz="2400" dirty="0" smtClean="0"/>
              <a:t>Lösungshinweise zur Bearbeitung bei individuellen Lösungen,</a:t>
            </a:r>
          </a:p>
          <a:p>
            <a:r>
              <a:rPr lang="de-DE" altLang="de-DE" sz="2400" dirty="0" smtClean="0"/>
              <a:t>Tipps zum Weiterarbeiten,</a:t>
            </a:r>
          </a:p>
          <a:p>
            <a:r>
              <a:rPr lang="de-DE" altLang="de-DE" sz="2400" dirty="0" smtClean="0"/>
              <a:t>Steuerung der Arbeit mit den Rastern.</a:t>
            </a:r>
          </a:p>
          <a:p>
            <a:pPr eaLnBrk="1" hangingPunct="1"/>
            <a:endParaRPr lang="de-DE" altLang="de-DE" dirty="0" smtClean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© 2015 C.C.Buchner Verlag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FBB3EA-B838-4068-AA75-C45CCA817487}" type="slidenum">
              <a:rPr lang="de-DE" altLang="de-DE" smtClean="0"/>
              <a:pPr>
                <a:defRPr/>
              </a:pPr>
              <a:t>26</a:t>
            </a:fld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1"/>
          <p:cNvSpPr>
            <a:spLocks noGrp="1"/>
          </p:cNvSpPr>
          <p:nvPr>
            <p:ph type="title"/>
          </p:nvPr>
        </p:nvSpPr>
        <p:spPr>
          <a:xfrm>
            <a:off x="755576" y="2132856"/>
            <a:ext cx="3008312" cy="3168452"/>
          </a:xfrm>
        </p:spPr>
        <p:txBody>
          <a:bodyPr/>
          <a:lstStyle/>
          <a:p>
            <a:r>
              <a:rPr lang="de-DE" altLang="de-DE" dirty="0" smtClean="0"/>
              <a:t/>
            </a:r>
            <a:br>
              <a:rPr lang="de-DE" altLang="de-DE" dirty="0" smtClean="0"/>
            </a:br>
            <a:r>
              <a:rPr lang="de-DE" altLang="de-DE" dirty="0" smtClean="0"/>
              <a:t/>
            </a:r>
            <a:br>
              <a:rPr lang="de-DE" altLang="de-DE" dirty="0" smtClean="0"/>
            </a:br>
            <a:r>
              <a:rPr lang="de-DE" altLang="de-DE" dirty="0" smtClean="0"/>
              <a:t/>
            </a:r>
            <a:br>
              <a:rPr lang="de-DE" altLang="de-DE" dirty="0" smtClean="0"/>
            </a:br>
            <a:r>
              <a:rPr lang="de-DE" altLang="de-DE" dirty="0" smtClean="0"/>
              <a:t/>
            </a:r>
            <a:br>
              <a:rPr lang="de-DE" altLang="de-DE" dirty="0" smtClean="0"/>
            </a:br>
            <a:r>
              <a:rPr lang="de-DE" altLang="de-DE" sz="2400" dirty="0" smtClean="0"/>
              <a:t/>
            </a:r>
            <a:br>
              <a:rPr lang="de-DE" altLang="de-DE" sz="2400" dirty="0" smtClean="0"/>
            </a:br>
            <a:r>
              <a:rPr lang="de-DE" altLang="de-DE" sz="2400" dirty="0" smtClean="0"/>
              <a:t>Die ausführlichen Lösungen,  Beispiellösungen und Hinweise bei individuellen Lösungen fordern den Lehrer selten als Lerncoach. </a:t>
            </a:r>
          </a:p>
        </p:txBody>
      </p:sp>
      <p:sp>
        <p:nvSpPr>
          <p:cNvPr id="39939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100" smtClean="0">
                <a:solidFill>
                  <a:srgbClr val="898989"/>
                </a:solidFill>
              </a:rPr>
              <a:t>© 2015 C.C.Buchner Verlag</a:t>
            </a:r>
          </a:p>
        </p:txBody>
      </p:sp>
      <p:sp>
        <p:nvSpPr>
          <p:cNvPr id="39940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8775863-A650-4231-84B5-5C4A0D6B550A}" type="slidenum">
              <a:rPr lang="de-DE" altLang="de-DE" sz="11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de-DE" altLang="de-DE" sz="1100" smtClean="0">
              <a:solidFill>
                <a:srgbClr val="898989"/>
              </a:solidFill>
            </a:endParaRPr>
          </a:p>
        </p:txBody>
      </p:sp>
      <p:pic>
        <p:nvPicPr>
          <p:cNvPr id="39941" name="Picture 2" descr="\\SR-FS\Foertsch$\My Pictures\DU#\Lös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9991" y="1019649"/>
            <a:ext cx="3286697" cy="51065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4213" y="1773238"/>
            <a:ext cx="3599755" cy="42672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de-DE" altLang="de-DE" sz="18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de-DE" altLang="de-DE" sz="18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de-DE" altLang="de-DE" sz="2400" b="1" dirty="0" smtClean="0"/>
              <a:t>Auf dem Einleger wird den Schülerinnen und Schülern der  eigene Umgang mit den Kompetenzrastern nochmals erläutert.</a:t>
            </a:r>
            <a:endParaRPr lang="de-DE" altLang="de-DE" sz="24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de-DE" altLang="de-DE" sz="18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de-DE" altLang="de-DE" sz="1800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altLang="de-DE" sz="18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altLang="de-DE" sz="1800" dirty="0" smtClean="0"/>
          </a:p>
        </p:txBody>
      </p:sp>
      <p:pic>
        <p:nvPicPr>
          <p:cNvPr id="40963" name="Inhaltsplatzhalter 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638" y="981075"/>
            <a:ext cx="3522662" cy="5356225"/>
          </a:xfrm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© 2015 C.C.Buchner Verlag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B7660C-E227-4398-96D3-AEFB12946C84}" type="slidenum">
              <a:rPr lang="de-DE" altLang="de-DE" smtClean="0"/>
              <a:pPr>
                <a:defRPr/>
              </a:pPr>
              <a:t>28</a:t>
            </a:fld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8313" y="1916113"/>
            <a:ext cx="3924300" cy="4267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de-DE" altLang="de-DE" sz="2400" dirty="0" smtClean="0"/>
              <a:t>Im Einleger erhält der Schüler/die Schülerin Tipps, wie er/sie weiterarbeiten kann, je nachdem wie das Ergebnis nach Bearbeiten der Übungsaufgaben und Einschätzung mithilfe der Raster ausfällt. 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© 2015 C.C.Buchner Verlag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92F0CF-5437-45F0-AFFF-FF6F8835FFDE}" type="slidenum">
              <a:rPr lang="de-DE" altLang="de-DE" smtClean="0"/>
              <a:pPr>
                <a:defRPr/>
              </a:pPr>
              <a:t>29</a:t>
            </a:fld>
            <a:endParaRPr lang="de-DE" altLang="de-DE"/>
          </a:p>
        </p:txBody>
      </p:sp>
      <p:pic>
        <p:nvPicPr>
          <p:cNvPr id="41989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0032" y="1050901"/>
            <a:ext cx="3482281" cy="4989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Das Materialkonzept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600" dirty="0" smtClean="0"/>
              <a:t>Die von uns eingesetzten Texte und Bilder …</a:t>
            </a:r>
          </a:p>
          <a:p>
            <a:pPr lvl="1" eaLnBrk="1" fontAlgn="auto" hangingPunct="1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2200" dirty="0" smtClean="0"/>
              <a:t>… dienen zur materialgestützten Arbeit.</a:t>
            </a:r>
          </a:p>
          <a:p>
            <a:pPr lvl="1" eaLnBrk="1" fontAlgn="auto" hangingPunct="1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2200" dirty="0" smtClean="0"/>
              <a:t>… haben ausdrücklich gymnasialen Anspruch.</a:t>
            </a:r>
          </a:p>
          <a:p>
            <a:pPr lvl="1" eaLnBrk="1" fontAlgn="auto" hangingPunct="1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2200" dirty="0" smtClean="0"/>
              <a:t>… ermöglichen, dass die Kompetenzen an </a:t>
            </a:r>
            <a:r>
              <a:rPr lang="de-DE" sz="2200" dirty="0"/>
              <a:t>(echten) Inhalten </a:t>
            </a:r>
            <a:r>
              <a:rPr lang="de-DE" sz="2200" dirty="0" smtClean="0"/>
              <a:t>eingeübt werden. </a:t>
            </a:r>
            <a:endParaRPr lang="de-DE" sz="22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600" dirty="0" smtClean="0"/>
              <a:t>Alle benötigten Materialien sind abgedruckt, sodass die Beschaffung für Sie als Lehrkraft wegfällt. 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600" dirty="0" smtClean="0"/>
              <a:t>Die Kästen </a:t>
            </a:r>
            <a:r>
              <a:rPr lang="de-DE" sz="2600" dirty="0"/>
              <a:t>mit Merkwissen </a:t>
            </a:r>
            <a:r>
              <a:rPr lang="de-DE" sz="2600" dirty="0" smtClean="0"/>
              <a:t>und Methodenbeschreibungen sind Teil der „materialen Steuerung“.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2015 C.C.Buchner Verlag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0A020-35CF-46EA-BC41-F80675F83DED}" type="slidenum">
              <a:rPr lang="de-DE">
                <a:solidFill>
                  <a:schemeClr val="tx1">
                    <a:tint val="75000"/>
                  </a:schemeClr>
                </a:solidFill>
              </a:rPr>
              <a:pPr>
                <a:defRPr/>
              </a:pPr>
              <a:t>3</a:t>
            </a:fld>
            <a:endParaRPr lang="de-DE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el 1"/>
          <p:cNvSpPr>
            <a:spLocks noGrp="1"/>
          </p:cNvSpPr>
          <p:nvPr>
            <p:ph type="title"/>
          </p:nvPr>
        </p:nvSpPr>
        <p:spPr>
          <a:xfrm>
            <a:off x="468312" y="981075"/>
            <a:ext cx="4319711" cy="1162050"/>
          </a:xfrm>
        </p:spPr>
        <p:txBody>
          <a:bodyPr/>
          <a:lstStyle/>
          <a:p>
            <a:r>
              <a:rPr lang="de-DE" altLang="de-DE" sz="3000" dirty="0" smtClean="0"/>
              <a:t>Die Kompetenzraster …</a:t>
            </a:r>
            <a:r>
              <a:rPr lang="de-DE" altLang="de-DE" dirty="0" smtClean="0"/>
              <a:t/>
            </a:r>
            <a:br>
              <a:rPr lang="de-DE" altLang="de-DE" dirty="0" smtClean="0"/>
            </a:br>
            <a:endParaRPr lang="de-DE" altLang="de-DE" dirty="0" smtClean="0"/>
          </a:p>
        </p:txBody>
      </p:sp>
      <p:sp>
        <p:nvSpPr>
          <p:cNvPr id="43011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4114800" cy="3992563"/>
          </a:xfrm>
        </p:spPr>
        <p:txBody>
          <a:bodyPr/>
          <a:lstStyle/>
          <a:p>
            <a:pPr marL="285750" indent="-285750">
              <a:buFont typeface="Wingdings" pitchFamily="2" charset="2"/>
              <a:buChar char=""/>
            </a:pPr>
            <a:r>
              <a:rPr lang="de-DE" altLang="de-DE" sz="1800" dirty="0" smtClean="0">
                <a:sym typeface="Wingdings" pitchFamily="2" charset="2"/>
              </a:rPr>
              <a:t>sind unser  Vorschlag für die Erstellung eines schuleigenen Curriculums auf der Basis von Kompetenzrastern.</a:t>
            </a:r>
          </a:p>
          <a:p>
            <a:pPr marL="285750" indent="-285750">
              <a:buFont typeface="Wingdings" pitchFamily="2" charset="2"/>
              <a:buChar char=""/>
            </a:pPr>
            <a:r>
              <a:rPr lang="de-DE" altLang="de-DE" sz="1800" dirty="0" smtClean="0">
                <a:sym typeface="Wingdings" pitchFamily="2" charset="2"/>
              </a:rPr>
              <a:t>können bei der Arbeit mit dem Arbeitsheft eingesetzt werden, müssen  es aber nicht.  (Weg A oder B auf nächster Folie).</a:t>
            </a:r>
          </a:p>
          <a:p>
            <a:pPr marL="285750" indent="-285750">
              <a:buFont typeface="Wingdings" pitchFamily="2" charset="2"/>
              <a:buChar char=""/>
            </a:pPr>
            <a:r>
              <a:rPr lang="de-DE" altLang="de-DE" sz="1800" dirty="0" smtClean="0">
                <a:sym typeface="Wingdings" pitchFamily="2" charset="2"/>
              </a:rPr>
              <a:t>können entweder nur von der Lehrkraft zur Dokumentation des Lernfortschritts der Schüler genutzt werden </a:t>
            </a:r>
          </a:p>
          <a:p>
            <a:pPr marL="285750" indent="-285750">
              <a:buFont typeface="Wingdings" pitchFamily="2" charset="2"/>
              <a:buChar char=""/>
            </a:pPr>
            <a:r>
              <a:rPr lang="de-DE" altLang="de-DE" sz="1800" dirty="0" smtClean="0">
                <a:sym typeface="Wingdings" pitchFamily="2" charset="2"/>
              </a:rPr>
              <a:t>oder können von Lehrkraft (Fremdeinschätzung) und Schüler/in (Selbsteinschätzung) gleichermaßen genutzt werden. </a:t>
            </a:r>
          </a:p>
          <a:p>
            <a:pPr marL="285750" indent="-285750">
              <a:buFont typeface="Wingdings" pitchFamily="2" charset="2"/>
              <a:buChar char=""/>
            </a:pPr>
            <a:endParaRPr lang="de-DE" altLang="de-DE" dirty="0" smtClean="0"/>
          </a:p>
        </p:txBody>
      </p:sp>
      <p:sp>
        <p:nvSpPr>
          <p:cNvPr id="43012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100" smtClean="0">
                <a:solidFill>
                  <a:srgbClr val="898989"/>
                </a:solidFill>
              </a:rPr>
              <a:t>© 2015 C.C.Buchner Verlag</a:t>
            </a:r>
          </a:p>
        </p:txBody>
      </p:sp>
      <p:sp>
        <p:nvSpPr>
          <p:cNvPr id="43013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D456FC7-67EE-41B8-8ADF-7A5297AC6971}" type="slidenum">
              <a:rPr lang="de-DE" altLang="de-DE" sz="11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de-DE" altLang="de-DE" sz="1100" smtClean="0">
              <a:solidFill>
                <a:srgbClr val="898989"/>
              </a:solidFill>
            </a:endParaRPr>
          </a:p>
        </p:txBody>
      </p:sp>
      <p:pic>
        <p:nvPicPr>
          <p:cNvPr id="43014" name="Picture 2" descr="\\SR-FS\Foertsch$\My Pictures\DU#\Sprachra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688" y="981075"/>
            <a:ext cx="3708400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el 1"/>
          <p:cNvSpPr>
            <a:spLocks noGrp="1"/>
          </p:cNvSpPr>
          <p:nvPr>
            <p:ph type="title"/>
          </p:nvPr>
        </p:nvSpPr>
        <p:spPr>
          <a:xfrm>
            <a:off x="395288" y="1268413"/>
            <a:ext cx="8229600" cy="647700"/>
          </a:xfrm>
        </p:spPr>
        <p:txBody>
          <a:bodyPr/>
          <a:lstStyle/>
          <a:p>
            <a:r>
              <a:rPr lang="de-DE" altLang="de-DE" sz="3600" dirty="0" smtClean="0"/>
              <a:t>Die Arbeit mit oder ohne Kompetenzraster:</a:t>
            </a:r>
          </a:p>
        </p:txBody>
      </p:sp>
      <p:sp>
        <p:nvSpPr>
          <p:cNvPr id="44035" name="Textplatzhalter 2"/>
          <p:cNvSpPr>
            <a:spLocks noGrp="1"/>
          </p:cNvSpPr>
          <p:nvPr>
            <p:ph type="body" idx="1"/>
          </p:nvPr>
        </p:nvSpPr>
        <p:spPr>
          <a:xfrm>
            <a:off x="468313" y="2060575"/>
            <a:ext cx="4040187" cy="639763"/>
          </a:xfrm>
        </p:spPr>
        <p:txBody>
          <a:bodyPr>
            <a:noAutofit/>
          </a:bodyPr>
          <a:lstStyle/>
          <a:p>
            <a:r>
              <a:rPr lang="de-DE" altLang="de-DE" sz="2400" dirty="0" smtClean="0"/>
              <a:t>Die Arbeit mit Kompetenzrastern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7544" y="2708920"/>
            <a:ext cx="4752528" cy="3344863"/>
          </a:xfrm>
        </p:spPr>
        <p:txBody>
          <a:bodyPr/>
          <a:lstStyle/>
          <a:p>
            <a:pPr>
              <a:buFont typeface="+mj-lt"/>
              <a:buAutoNum type="arabicPeriod"/>
              <a:defRPr/>
            </a:pPr>
            <a:r>
              <a:rPr lang="de-DE" sz="1600" dirty="0" smtClean="0"/>
              <a:t>In </a:t>
            </a:r>
            <a:r>
              <a:rPr lang="de-DE" sz="1600" dirty="0"/>
              <a:t>einem Test ermitteln die Schülerinnen und Schüler ihren tatsächlichen Lernstand. </a:t>
            </a:r>
            <a:r>
              <a:rPr lang="de-DE" sz="1600" dirty="0"/>
              <a:t>(Teste deinen Lernstand)</a:t>
            </a:r>
          </a:p>
          <a:p>
            <a:pPr>
              <a:buFont typeface="+mj-lt"/>
              <a:buAutoNum type="arabicPeriod"/>
              <a:defRPr/>
            </a:pPr>
            <a:r>
              <a:rPr lang="de-DE" sz="1600" dirty="0" smtClean="0"/>
              <a:t>Nun </a:t>
            </a:r>
            <a:r>
              <a:rPr lang="de-DE" sz="1600" dirty="0"/>
              <a:t>bearbeiten sie gezielt entsprechende Trainingsaufgaben (Beispiel: Aufgabe 1/ </a:t>
            </a:r>
            <a:r>
              <a:rPr lang="de-DE" sz="1600" dirty="0" smtClean="0"/>
              <a:t>K1/A1</a:t>
            </a:r>
            <a:r>
              <a:rPr lang="de-DE" sz="1600" dirty="0"/>
              <a:t>), die sich im Niveau steigern.</a:t>
            </a:r>
          </a:p>
          <a:p>
            <a:pPr>
              <a:buFont typeface="+mj-lt"/>
              <a:buAutoNum type="arabicPeriod"/>
              <a:defRPr/>
            </a:pPr>
            <a:r>
              <a:rPr lang="de-DE" sz="1600" dirty="0" smtClean="0"/>
              <a:t>Ein </a:t>
            </a:r>
            <a:r>
              <a:rPr lang="de-DE" sz="1600" dirty="0"/>
              <a:t>Kompetenztest schließt die Trainingseinheit </a:t>
            </a:r>
            <a:r>
              <a:rPr lang="de-DE" sz="1600" dirty="0" smtClean="0"/>
              <a:t>ab. </a:t>
            </a:r>
            <a:r>
              <a:rPr lang="de-DE" sz="1600" dirty="0"/>
              <a:t>Die Lernenden kontrollieren mithilfe des Lösungsheftes ihren Lernfortschritt.</a:t>
            </a:r>
          </a:p>
          <a:p>
            <a:pPr>
              <a:buFont typeface="+mj-lt"/>
              <a:buAutoNum type="arabicPeriod"/>
              <a:defRPr/>
            </a:pPr>
            <a:r>
              <a:rPr lang="de-DE" sz="1600" dirty="0" smtClean="0"/>
              <a:t>Danach </a:t>
            </a:r>
            <a:r>
              <a:rPr lang="de-DE" sz="1600" dirty="0"/>
              <a:t>schätzen sie ihre Fähigkeiten auf dem Kompetenzraster (nachher) erneut ein.</a:t>
            </a:r>
          </a:p>
          <a:p>
            <a:pPr>
              <a:buFont typeface="+mj-lt"/>
              <a:buAutoNum type="arabicPeriod"/>
              <a:defRPr/>
            </a:pPr>
            <a:r>
              <a:rPr lang="de-DE" sz="1600" dirty="0" smtClean="0"/>
              <a:t>Je </a:t>
            </a:r>
            <a:r>
              <a:rPr lang="de-DE" sz="1600" dirty="0"/>
              <a:t>nach dem Ergebnis der erneuten Markierung bekommen sie im Einleger Tipps zur Weiterarbeit in den einzelnen Anforderungsstufen.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3438" y="2060575"/>
            <a:ext cx="4041775" cy="6397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de-DE" dirty="0"/>
              <a:t> </a:t>
            </a:r>
            <a:r>
              <a:rPr lang="de-DE" dirty="0" smtClean="0"/>
              <a:t>     Die Arbeit ohne Kompetenzraster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364088" y="2708920"/>
            <a:ext cx="3456384" cy="3816350"/>
          </a:xfrm>
        </p:spPr>
        <p:txBody>
          <a:bodyPr/>
          <a:lstStyle/>
          <a:p>
            <a:pPr>
              <a:buFont typeface="+mj-lt"/>
              <a:buAutoNum type="arabicPeriod"/>
              <a:defRPr/>
            </a:pPr>
            <a:r>
              <a:rPr lang="de-DE" sz="1600" dirty="0" smtClean="0"/>
              <a:t>Beginnen </a:t>
            </a:r>
            <a:r>
              <a:rPr lang="de-DE" sz="1600" dirty="0"/>
              <a:t>Sie die Arbeit trotzdem mit der Bearbeitung der Lernstände und schließen Sie sie mit einem Kompetenztest ab. </a:t>
            </a:r>
            <a:endParaRPr lang="de-DE" sz="1600" dirty="0" smtClean="0"/>
          </a:p>
          <a:p>
            <a:pPr>
              <a:buFont typeface="+mj-lt"/>
              <a:buAutoNum type="arabicPeriod"/>
              <a:defRPr/>
            </a:pPr>
            <a:r>
              <a:rPr lang="de-DE" sz="1600" dirty="0" smtClean="0"/>
              <a:t>Weisen </a:t>
            </a:r>
            <a:r>
              <a:rPr lang="de-DE" sz="1600" dirty="0"/>
              <a:t>Sie Ihre Schülerinnen und Schüler auf die Niveaustufen der jeweiligen Aufgaben in den Fähnchen hin K1/K2/K3 oder ignorieren Sie diese</a:t>
            </a:r>
            <a:r>
              <a:rPr lang="de-DE" sz="1600" dirty="0" smtClean="0"/>
              <a:t>.</a:t>
            </a:r>
            <a:endParaRPr lang="de-DE" sz="1600" dirty="0" smtClean="0"/>
          </a:p>
          <a:p>
            <a:pPr>
              <a:buFont typeface="+mj-lt"/>
              <a:buAutoNum type="arabicPeriod"/>
              <a:defRPr/>
            </a:pPr>
            <a:r>
              <a:rPr lang="de-DE" sz="1600" dirty="0" smtClean="0"/>
              <a:t>Nutzen </a:t>
            </a:r>
            <a:r>
              <a:rPr lang="de-DE" sz="1600" dirty="0"/>
              <a:t>Sie die Hinweise für gezieltes Weiterarbeiten im Anhang oder </a:t>
            </a:r>
            <a:r>
              <a:rPr lang="de-DE" sz="1600" dirty="0" smtClean="0"/>
              <a:t>im Einleger </a:t>
            </a:r>
            <a:r>
              <a:rPr lang="de-DE" sz="1600" dirty="0"/>
              <a:t>des Heftes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44039" name="Fußzeilenplatzhalt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100" smtClean="0">
                <a:solidFill>
                  <a:srgbClr val="898989"/>
                </a:solidFill>
              </a:rPr>
              <a:t>© 2015 C.C.Buchner Verlag</a:t>
            </a:r>
          </a:p>
        </p:txBody>
      </p:sp>
      <p:sp>
        <p:nvSpPr>
          <p:cNvPr id="44040" name="Foliennummernplatzhalt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8D16A2B-5FDB-4A71-9D3F-FD0627EB4063}" type="slidenum">
              <a:rPr lang="de-DE" altLang="de-DE" sz="11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de-DE" altLang="de-DE" sz="11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/>
          </p:nvPr>
        </p:nvSpPr>
        <p:spPr>
          <a:xfrm>
            <a:off x="395288" y="765175"/>
            <a:ext cx="8229600" cy="1143000"/>
          </a:xfrm>
        </p:spPr>
        <p:txBody>
          <a:bodyPr/>
          <a:lstStyle/>
          <a:p>
            <a:pPr eaLnBrk="1" hangingPunct="1"/>
            <a:r>
              <a:rPr lang="de-DE" altLang="de-DE" dirty="0" smtClean="0"/>
              <a:t>Der Lehrerband entlastet Sie bei der Arbeit.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000" dirty="0" smtClean="0">
                <a:ea typeface="Calibri"/>
                <a:cs typeface="Times New Roman"/>
              </a:rPr>
              <a:t>Er ermöglicht eine schnelle </a:t>
            </a:r>
            <a:r>
              <a:rPr lang="de-DE" sz="2000" dirty="0">
                <a:ea typeface="Calibri"/>
                <a:cs typeface="Times New Roman"/>
              </a:rPr>
              <a:t>und effiziente </a:t>
            </a:r>
            <a:r>
              <a:rPr lang="de-DE" sz="2000" dirty="0" smtClean="0">
                <a:ea typeface="Calibri"/>
                <a:cs typeface="Times New Roman"/>
              </a:rPr>
              <a:t>Unterrichtsplanung durch genaue Anleitung zum Einsatz im Unterricht</a:t>
            </a:r>
            <a:r>
              <a:rPr lang="de-DE" sz="2000" dirty="0" smtClean="0">
                <a:ea typeface="Calibri"/>
                <a:cs typeface="Times New Roman"/>
              </a:rPr>
              <a:t>.</a:t>
            </a:r>
            <a:endParaRPr lang="de-DE" sz="2000" dirty="0" smtClean="0">
              <a:ea typeface="Calibri"/>
              <a:cs typeface="Times New Roman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000" dirty="0" smtClean="0">
                <a:cs typeface="Times New Roman"/>
              </a:rPr>
              <a:t>Entlastet die Lehrkraft durch viele zusätzliche Materialien u.a. </a:t>
            </a:r>
            <a:r>
              <a:rPr lang="de-DE" sz="2000" dirty="0" smtClean="0">
                <a:cs typeface="Times New Roman"/>
              </a:rPr>
              <a:t>auch für die Arbeit am </a:t>
            </a:r>
            <a:r>
              <a:rPr lang="de-DE" sz="2000" dirty="0" smtClean="0">
                <a:cs typeface="Times New Roman"/>
              </a:rPr>
              <a:t>Computer</a:t>
            </a:r>
            <a:endParaRPr lang="de-DE" sz="2000" dirty="0" smtClean="0">
              <a:cs typeface="Times New Roman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000" dirty="0" smtClean="0"/>
              <a:t>Bietet zusätzlich einen Lehrgang zur </a:t>
            </a:r>
            <a:r>
              <a:rPr lang="de-DE" sz="2000" dirty="0"/>
              <a:t>effizienten und praktikablen Erarbeitung einer in der Klasse einheitlichen Medienkompetenz </a:t>
            </a:r>
            <a:r>
              <a:rPr lang="de-DE" sz="2000" dirty="0" smtClean="0"/>
              <a:t>auf CD</a:t>
            </a:r>
            <a:endParaRPr lang="de-DE" sz="200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© 2015 C.C.Buchner Verlag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88125" y="6381750"/>
            <a:ext cx="2133600" cy="365125"/>
          </a:xfrm>
        </p:spPr>
        <p:txBody>
          <a:bodyPr/>
          <a:lstStyle/>
          <a:p>
            <a:pPr>
              <a:defRPr/>
            </a:pPr>
            <a:fld id="{E4F348CC-C867-4CB5-B3BA-C873A63894BE}" type="slidenum">
              <a:rPr lang="de-DE" altLang="de-DE" smtClean="0"/>
              <a:pPr>
                <a:defRPr/>
              </a:pPr>
              <a:t>32</a:t>
            </a:fld>
            <a:endParaRPr lang="de-DE" altLang="de-DE" dirty="0"/>
          </a:p>
        </p:txBody>
      </p:sp>
      <p:pic>
        <p:nvPicPr>
          <p:cNvPr id="45062" name="Picture 9" descr="\\SR-FS\Foertsch$\My Pictures\DU#\Cover_110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8100" y="1752600"/>
            <a:ext cx="2974975" cy="4267200"/>
          </a:xfr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>
          <a:xfrm>
            <a:off x="431800" y="908050"/>
            <a:ext cx="8229600" cy="1143000"/>
          </a:xfrm>
        </p:spPr>
        <p:txBody>
          <a:bodyPr/>
          <a:lstStyle/>
          <a:p>
            <a:r>
              <a:rPr lang="de-DE" altLang="de-DE" dirty="0" smtClean="0"/>
              <a:t>Unsere Aufgaben sind …</a:t>
            </a:r>
          </a:p>
        </p:txBody>
      </p:sp>
      <p:sp>
        <p:nvSpPr>
          <p:cNvPr id="16387" name="Inhaltsplatzhalter 2"/>
          <p:cNvSpPr>
            <a:spLocks noGrp="1"/>
          </p:cNvSpPr>
          <p:nvPr>
            <p:ph sz="half" idx="1"/>
          </p:nvPr>
        </p:nvSpPr>
        <p:spPr>
          <a:xfrm>
            <a:off x="591912" y="2780928"/>
            <a:ext cx="4268120" cy="3024336"/>
          </a:xfrm>
        </p:spPr>
        <p:txBody>
          <a:bodyPr/>
          <a:lstStyle/>
          <a:p>
            <a:r>
              <a:rPr lang="de-DE" altLang="de-DE" sz="2400" dirty="0" smtClean="0"/>
              <a:t>… das „Herz“ unseres Buchs.</a:t>
            </a:r>
          </a:p>
          <a:p>
            <a:r>
              <a:rPr lang="de-DE" altLang="de-DE" sz="2400" dirty="0" smtClean="0"/>
              <a:t>… induktiv.</a:t>
            </a:r>
          </a:p>
          <a:p>
            <a:r>
              <a:rPr lang="de-DE" altLang="de-DE" sz="2400" dirty="0" smtClean="0"/>
              <a:t>… konsequent kompetenzorientiert.</a:t>
            </a:r>
          </a:p>
          <a:p>
            <a:r>
              <a:rPr lang="de-DE" altLang="de-DE" sz="2400" dirty="0" smtClean="0"/>
              <a:t>… individualisierend durch unterschiedliche Lernprodukte und Differenzierung.</a:t>
            </a:r>
          </a:p>
          <a:p>
            <a:endParaRPr lang="de-DE" altLang="de-DE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sz="half" idx="2"/>
          </p:nvPr>
        </p:nvSpPr>
        <p:spPr>
          <a:xfrm>
            <a:off x="4860032" y="1772816"/>
            <a:ext cx="3924300" cy="4267200"/>
          </a:xfrm>
        </p:spPr>
        <p:txBody>
          <a:bodyPr/>
          <a:lstStyle/>
          <a:p>
            <a:pPr>
              <a:defRPr/>
            </a:pPr>
            <a:endParaRPr lang="de-DE" dirty="0" smtClean="0"/>
          </a:p>
          <a:p>
            <a:pPr>
              <a:defRPr/>
            </a:pPr>
            <a:endParaRPr lang="de-DE" dirty="0"/>
          </a:p>
          <a:p>
            <a:pPr marL="0" indent="0">
              <a:buFont typeface="Arial" charset="0"/>
              <a:buNone/>
              <a:defRPr/>
            </a:pPr>
            <a:r>
              <a:rPr lang="de-DE" sz="2000" dirty="0" smtClean="0"/>
              <a:t>Beispiel für eine differenzierte Aufgabe</a:t>
            </a:r>
            <a:endParaRPr lang="de-DE" sz="2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2015 C.C.Buchner Verlag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90ABA-4720-4C79-9253-2D5BCC05A2D2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pic>
        <p:nvPicPr>
          <p:cNvPr id="16391" name="Grafik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7" t="65990" r="60751" b="18669"/>
          <a:stretch>
            <a:fillRect/>
          </a:stretch>
        </p:blipFill>
        <p:spPr bwMode="auto">
          <a:xfrm>
            <a:off x="4860032" y="3500437"/>
            <a:ext cx="4283968" cy="2376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Die verwendeten Aufgabentypen</a:t>
            </a:r>
          </a:p>
        </p:txBody>
      </p:sp>
      <p:graphicFrame>
        <p:nvGraphicFramePr>
          <p:cNvPr id="2" name="Inhaltsplatzhalter 1"/>
          <p:cNvGraphicFramePr>
            <a:graphicFrameLocks noGrp="1"/>
          </p:cNvGraphicFramePr>
          <p:nvPr>
            <p:ph idx="1"/>
          </p:nvPr>
        </p:nvGraphicFramePr>
        <p:xfrm>
          <a:off x="468313" y="2636838"/>
          <a:ext cx="8229600" cy="3557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2015 C.C.Buchner Verlag</a:t>
            </a:r>
          </a:p>
        </p:txBody>
      </p:sp>
      <p:sp>
        <p:nvSpPr>
          <p:cNvPr id="17413" name="Foliennummernplatzhalt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4E4158D-AE86-4BD3-9315-0EEE61D9C1D8}" type="slidenum">
              <a:rPr lang="de-DE" altLang="de-DE" sz="11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de-DE" altLang="de-DE" sz="11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Die konsequente Kompetenzorientierung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2400" dirty="0" smtClean="0"/>
              <a:t>Sie ermöglicht …</a:t>
            </a:r>
            <a:endParaRPr lang="de-DE" altLang="de-DE" sz="2400" dirty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dirty="0" smtClean="0"/>
              <a:t>… die Selbststeuerung </a:t>
            </a:r>
            <a:r>
              <a:rPr lang="de-DE" dirty="0"/>
              <a:t>des </a:t>
            </a:r>
            <a:r>
              <a:rPr lang="de-DE" dirty="0" smtClean="0"/>
              <a:t>Lernens.</a:t>
            </a:r>
            <a:endParaRPr lang="de-DE" dirty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dirty="0" smtClean="0"/>
              <a:t>… handlungsorientierte Lernprozesse.</a:t>
            </a:r>
            <a:endParaRPr lang="de-DE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400" dirty="0" smtClean="0"/>
              <a:t>Sie wird erreicht durch …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dirty="0" smtClean="0"/>
              <a:t>…</a:t>
            </a:r>
            <a:r>
              <a:rPr lang="de-DE" dirty="0"/>
              <a:t> </a:t>
            </a:r>
            <a:r>
              <a:rPr lang="de-DE" dirty="0" smtClean="0"/>
              <a:t>den Einsatz </a:t>
            </a:r>
            <a:r>
              <a:rPr lang="de-DE" dirty="0"/>
              <a:t>wechselnder </a:t>
            </a:r>
            <a:r>
              <a:rPr lang="de-DE" dirty="0" smtClean="0"/>
              <a:t>Sozialformen.</a:t>
            </a:r>
            <a:endParaRPr lang="de-DE" dirty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dirty="0" smtClean="0"/>
              <a:t>… induktiv </a:t>
            </a:r>
            <a:r>
              <a:rPr lang="de-DE" dirty="0"/>
              <a:t>angelegte </a:t>
            </a:r>
            <a:r>
              <a:rPr lang="de-DE" dirty="0" smtClean="0"/>
              <a:t>Lernaufgaben.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dirty="0" smtClean="0"/>
              <a:t>… </a:t>
            </a:r>
            <a:r>
              <a:rPr lang="de-DE" altLang="de-DE" dirty="0"/>
              <a:t>Differenzierung und Zerlegung der </a:t>
            </a:r>
            <a:r>
              <a:rPr lang="de-DE" altLang="de-DE" dirty="0" smtClean="0"/>
              <a:t>Lernschritte.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dirty="0" smtClean="0"/>
              <a:t>… </a:t>
            </a:r>
            <a:r>
              <a:rPr lang="de-DE" altLang="de-DE" dirty="0"/>
              <a:t>Prozess- und Produktorientierung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dirty="0"/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de-DE" dirty="0" smtClean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2015 C.C.Buchner Verlag</a:t>
            </a:r>
          </a:p>
        </p:txBody>
      </p:sp>
      <p:sp>
        <p:nvSpPr>
          <p:cNvPr id="18437" name="Foliennummernplatzhalt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97E3F99-1AC5-4059-8B27-8385382E346D}" type="slidenum">
              <a:rPr lang="de-DE" altLang="de-DE" sz="11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de-DE" altLang="de-DE" sz="11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>
          <a:xfrm>
            <a:off x="468313" y="1125538"/>
            <a:ext cx="8229600" cy="1143000"/>
          </a:xfrm>
        </p:spPr>
        <p:txBody>
          <a:bodyPr/>
          <a:lstStyle/>
          <a:p>
            <a:pPr eaLnBrk="1" hangingPunct="1"/>
            <a:r>
              <a:rPr lang="de-DE" altLang="de-DE" dirty="0" smtClean="0"/>
              <a:t>Individualisierung durch …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2204864"/>
            <a:ext cx="8001000" cy="403066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400" dirty="0" smtClean="0"/>
              <a:t>… farblich </a:t>
            </a:r>
            <a:r>
              <a:rPr lang="de-DE" sz="2400" dirty="0"/>
              <a:t>gekennzeichnete, niveaudifferenzierte Aufgaben in jedem </a:t>
            </a:r>
            <a:r>
              <a:rPr lang="de-DE" sz="2400" dirty="0" smtClean="0"/>
              <a:t>Teilkapitel (</a:t>
            </a:r>
            <a:r>
              <a:rPr lang="de-DE" altLang="de-DE" sz="2400" dirty="0"/>
              <a:t>drei Stufen, quantitativ oder bzgl. des Reflexionsniveaus </a:t>
            </a:r>
            <a:r>
              <a:rPr lang="de-DE" altLang="de-DE" sz="2400" dirty="0" smtClean="0"/>
              <a:t>differenziert)</a:t>
            </a:r>
            <a:r>
              <a:rPr lang="de-DE" sz="2400" dirty="0" smtClean="0"/>
              <a:t>.</a:t>
            </a:r>
            <a:endParaRPr lang="de-DE" sz="24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400" dirty="0" smtClean="0"/>
              <a:t>… unterschiedliche Aufgabenformen zur individuellen Schwerpunktsetzung. </a:t>
            </a:r>
            <a:endParaRPr lang="de-DE" sz="24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400" dirty="0" smtClean="0"/>
              <a:t>… Kompetenztests </a:t>
            </a:r>
            <a:r>
              <a:rPr lang="de-DE" sz="2400" dirty="0"/>
              <a:t>zur Eigendiagnose am Ende eines jeden </a:t>
            </a:r>
            <a:r>
              <a:rPr lang="de-DE" sz="2400" dirty="0" smtClean="0"/>
              <a:t>Kapitels.</a:t>
            </a:r>
            <a:endParaRPr lang="de-DE" sz="24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400" dirty="0" smtClean="0"/>
              <a:t>… einen kompakten </a:t>
            </a:r>
            <a:r>
              <a:rPr lang="de-DE" sz="2400" dirty="0"/>
              <a:t>Anhang zum Nachschlagen bei </a:t>
            </a:r>
            <a:r>
              <a:rPr lang="de-DE" sz="2400" dirty="0" smtClean="0"/>
              <a:t>Defiziten.</a:t>
            </a:r>
            <a:endParaRPr lang="de-DE" sz="24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400" dirty="0" smtClean="0"/>
              <a:t>… unterschiedliche </a:t>
            </a:r>
            <a:r>
              <a:rPr lang="de-DE" sz="2400" dirty="0"/>
              <a:t>Lernprodukte als Möglichkeit der </a:t>
            </a:r>
            <a:r>
              <a:rPr lang="de-DE" sz="2400" dirty="0" smtClean="0"/>
              <a:t>Diagnose.  </a:t>
            </a:r>
            <a:endParaRPr lang="de-DE" sz="2400" dirty="0"/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de-DE" dirty="0" smtClean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2015 C.C.Buchner Verlag</a:t>
            </a:r>
          </a:p>
        </p:txBody>
      </p:sp>
      <p:sp>
        <p:nvSpPr>
          <p:cNvPr id="19461" name="Foliennummernplatzhalt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A9C8B86-2D8D-447F-B7C7-A28EE4608C99}" type="slidenum">
              <a:rPr lang="de-DE" altLang="de-DE" sz="11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de-DE" altLang="de-DE" sz="11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/>
          <a:lstStyle/>
          <a:p>
            <a:pPr eaLnBrk="1" hangingPunct="1"/>
            <a:r>
              <a:rPr lang="de-DE" altLang="de-DE" dirty="0" smtClean="0"/>
              <a:t>Das ist unsere Schulbuchfamilie</a:t>
            </a:r>
            <a:endParaRPr lang="de-DE" altLang="de-DE" sz="1100" dirty="0" smtClean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700213"/>
            <a:ext cx="449580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feld 4"/>
          <p:cNvSpPr txBox="1">
            <a:spLocks noChangeArrowheads="1"/>
          </p:cNvSpPr>
          <p:nvPr/>
        </p:nvSpPr>
        <p:spPr bwMode="auto">
          <a:xfrm>
            <a:off x="2627313" y="2852738"/>
            <a:ext cx="844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>
                <a:latin typeface="Verdana" pitchFamily="34" charset="0"/>
              </a:rPr>
              <a:t>Jakob</a:t>
            </a:r>
          </a:p>
        </p:txBody>
      </p:sp>
      <p:sp>
        <p:nvSpPr>
          <p:cNvPr id="20485" name="Textfeld 5"/>
          <p:cNvSpPr txBox="1">
            <a:spLocks noChangeArrowheads="1"/>
          </p:cNvSpPr>
          <p:nvPr/>
        </p:nvSpPr>
        <p:spPr bwMode="auto">
          <a:xfrm>
            <a:off x="2987675" y="5949950"/>
            <a:ext cx="809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latin typeface="Verdana" pitchFamily="34" charset="0"/>
              </a:rPr>
              <a:t>Tarek</a:t>
            </a:r>
          </a:p>
        </p:txBody>
      </p:sp>
      <p:sp>
        <p:nvSpPr>
          <p:cNvPr id="20486" name="Textfeld 6"/>
          <p:cNvSpPr txBox="1">
            <a:spLocks noChangeArrowheads="1"/>
          </p:cNvSpPr>
          <p:nvPr/>
        </p:nvSpPr>
        <p:spPr bwMode="auto">
          <a:xfrm>
            <a:off x="4948238" y="5949950"/>
            <a:ext cx="739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latin typeface="Verdana" pitchFamily="34" charset="0"/>
              </a:rPr>
              <a:t>Liam</a:t>
            </a:r>
          </a:p>
        </p:txBody>
      </p:sp>
      <p:sp>
        <p:nvSpPr>
          <p:cNvPr id="20487" name="Textfeld 7"/>
          <p:cNvSpPr txBox="1">
            <a:spLocks noChangeArrowheads="1"/>
          </p:cNvSpPr>
          <p:nvPr/>
        </p:nvSpPr>
        <p:spPr bwMode="auto">
          <a:xfrm>
            <a:off x="6948488" y="4652963"/>
            <a:ext cx="803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latin typeface="Verdana" pitchFamily="34" charset="0"/>
              </a:rPr>
              <a:t>Paula</a:t>
            </a:r>
          </a:p>
        </p:txBody>
      </p:sp>
      <p:sp>
        <p:nvSpPr>
          <p:cNvPr id="20488" name="Textfeld 8"/>
          <p:cNvSpPr txBox="1">
            <a:spLocks noChangeArrowheads="1"/>
          </p:cNvSpPr>
          <p:nvPr/>
        </p:nvSpPr>
        <p:spPr bwMode="auto">
          <a:xfrm>
            <a:off x="6084888" y="2852738"/>
            <a:ext cx="742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latin typeface="Verdana" pitchFamily="34" charset="0"/>
              </a:rPr>
              <a:t>Enya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2015 C.C.Buchner Verlag</a:t>
            </a:r>
          </a:p>
        </p:txBody>
      </p:sp>
      <p:sp>
        <p:nvSpPr>
          <p:cNvPr id="20490" name="Foliennummernplatzhalt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EF02A55-5AB8-404D-972F-7858E61B6F68}" type="slidenum">
              <a:rPr lang="de-DE" altLang="de-DE" sz="11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de-DE" altLang="de-DE" sz="11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Aufbau der Kapitel</a:t>
            </a:r>
          </a:p>
        </p:txBody>
      </p:sp>
      <p:sp>
        <p:nvSpPr>
          <p:cNvPr id="7171" name="Inhaltsplatzhalter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2808709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2400" dirty="0" smtClean="0"/>
              <a:t>Jedes Kapitel beginnt mit einer Auftaktdoppelseite zur Motivation für das Thema, aber auch als erste Diagnose.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2400" dirty="0" smtClean="0"/>
              <a:t>Die Kapitel sind in mehrere Teilkapitel mit Lernaufgaben unterteilt.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2400" dirty="0" smtClean="0"/>
              <a:t>Den Abschluss bildet immer ein Kompetenztest mit Diagnoseaufgaben.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altLang="de-DE" dirty="0" smtClean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2015 C.C.Buchner Verlag</a:t>
            </a:r>
          </a:p>
        </p:txBody>
      </p:sp>
      <p:sp>
        <p:nvSpPr>
          <p:cNvPr id="21509" name="Foliennummernplatzhalt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CD0A536-EBBA-412C-9FB4-4C2F3F309388}" type="slidenum">
              <a:rPr lang="de-DE" altLang="de-DE" sz="11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de-DE" altLang="de-DE" sz="11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1296</Words>
  <Application>Microsoft Office PowerPoint</Application>
  <PresentationFormat>Bildschirmpräsentation (4:3)</PresentationFormat>
  <Paragraphs>243</Paragraphs>
  <Slides>32</Slides>
  <Notes>16</Notes>
  <HiddenSlides>1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40" baseType="lpstr">
      <vt:lpstr>Verdana</vt:lpstr>
      <vt:lpstr>Arial</vt:lpstr>
      <vt:lpstr>Times New Roman</vt:lpstr>
      <vt:lpstr>Calibri</vt:lpstr>
      <vt:lpstr>Wingdings</vt:lpstr>
      <vt:lpstr>Symbol</vt:lpstr>
      <vt:lpstr>2_Larissa</vt:lpstr>
      <vt:lpstr>Adobe Acrobat Document</vt:lpstr>
      <vt:lpstr>D.U. - DeutschUnterricht</vt:lpstr>
      <vt:lpstr>Das finden Sie in unserem Buch</vt:lpstr>
      <vt:lpstr>Das Materialkonzept</vt:lpstr>
      <vt:lpstr>Unsere Aufgaben sind …</vt:lpstr>
      <vt:lpstr>Die verwendeten Aufgabentypen</vt:lpstr>
      <vt:lpstr>Die konsequente Kompetenzorientierung</vt:lpstr>
      <vt:lpstr>Individualisierung durch …</vt:lpstr>
      <vt:lpstr>Das ist unsere Schulbuchfamilie</vt:lpstr>
      <vt:lpstr>Aufbau der Kapitel</vt:lpstr>
      <vt:lpstr>Auftaktseite: Motivation für das Thema,  aber auch erste Diagnose</vt:lpstr>
      <vt:lpstr>Mehrere Teilkapitel mit Lernaufgaben</vt:lpstr>
      <vt:lpstr>Mehrere Teilkapitel mit Lernaufgaben</vt:lpstr>
      <vt:lpstr>Orientierung im Kapitel</vt:lpstr>
      <vt:lpstr>Kompetenztest mit Diagnoseaufgaben  als Abschluss </vt:lpstr>
      <vt:lpstr>Mitlaufend: Medienkompetenz</vt:lpstr>
      <vt:lpstr>D.U. - Zusatzmaterial</vt:lpstr>
      <vt:lpstr>Charly motiviert im Arbeitsheft</vt:lpstr>
      <vt:lpstr>Drei Kompetenz- bereiche</vt:lpstr>
      <vt:lpstr>Wann benutze ich das Arbeitsheft? </vt:lpstr>
      <vt:lpstr>Warum nicht alles aus dem SB im AH? (Beispiele)</vt:lpstr>
      <vt:lpstr>     Das Arbeitsheft macht Angebote für selbstgesteuertes Lernen durch…   Lernstandstests  Kompetenztests   Niveaukennzeichnung der Aufgabe  Nachschlageseiten für jeden Kompetenzbereich </vt:lpstr>
      <vt:lpstr>Ein Lernstandstest eröffnet die Einheit.</vt:lpstr>
      <vt:lpstr>Ein Kompetenztest schließt die Sequenz ab.</vt:lpstr>
      <vt:lpstr>Die Niveaukennzeichnung der Aufgaben hilft den Schülerinnen und Schülern sich einzuschätzen.</vt:lpstr>
      <vt:lpstr>Die Nachschlageseiten unterstützen bei Defiziten. </vt:lpstr>
      <vt:lpstr> Der Einleger gewährleistet Selbstkontrolle durch …  </vt:lpstr>
      <vt:lpstr>     Die ausführlichen Lösungen,  Beispiellösungen und Hinweise bei individuellen Lösungen fordern den Lehrer selten als Lerncoach. </vt:lpstr>
      <vt:lpstr>PowerPoint-Präsentation</vt:lpstr>
      <vt:lpstr>PowerPoint-Präsentation</vt:lpstr>
      <vt:lpstr>Die Kompetenzraster … </vt:lpstr>
      <vt:lpstr>Die Arbeit mit oder ohne Kompetenzraster:</vt:lpstr>
      <vt:lpstr>Der Lehrerband entlastet Sie bei der Arbeit.</vt:lpstr>
    </vt:vector>
  </TitlesOfParts>
  <Company>CCBuchners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Weiß</dc:creator>
  <cp:lastModifiedBy>C.C. Buchners Verlag - Reus</cp:lastModifiedBy>
  <cp:revision>77</cp:revision>
  <dcterms:created xsi:type="dcterms:W3CDTF">2008-06-06T07:55:25Z</dcterms:created>
  <dcterms:modified xsi:type="dcterms:W3CDTF">2015-12-07T15:44:41Z</dcterms:modified>
</cp:coreProperties>
</file>