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9" r:id="rId3"/>
    <p:sldId id="300" r:id="rId4"/>
    <p:sldId id="306" r:id="rId5"/>
    <p:sldId id="281" r:id="rId6"/>
    <p:sldId id="273" r:id="rId7"/>
    <p:sldId id="274" r:id="rId8"/>
    <p:sldId id="307" r:id="rId9"/>
    <p:sldId id="280" r:id="rId10"/>
    <p:sldId id="276" r:id="rId11"/>
    <p:sldId id="260" r:id="rId12"/>
    <p:sldId id="262" r:id="rId13"/>
    <p:sldId id="261" r:id="rId14"/>
    <p:sldId id="263" r:id="rId15"/>
    <p:sldId id="267" r:id="rId16"/>
    <p:sldId id="282" r:id="rId17"/>
    <p:sldId id="283" r:id="rId18"/>
    <p:sldId id="284" r:id="rId19"/>
    <p:sldId id="285" r:id="rId20"/>
    <p:sldId id="286" r:id="rId21"/>
    <p:sldId id="301" r:id="rId22"/>
    <p:sldId id="302" r:id="rId23"/>
    <p:sldId id="287" r:id="rId24"/>
    <p:sldId id="291" r:id="rId25"/>
    <p:sldId id="290" r:id="rId26"/>
    <p:sldId id="288" r:id="rId27"/>
    <p:sldId id="289" r:id="rId28"/>
    <p:sldId id="303" r:id="rId29"/>
    <p:sldId id="292" r:id="rId30"/>
    <p:sldId id="293" r:id="rId31"/>
    <p:sldId id="304" r:id="rId32"/>
    <p:sldId id="305" r:id="rId33"/>
    <p:sldId id="294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83" autoAdjust="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64257-4469-4A34-B743-8B2485A32A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43D0C42-21BB-47A6-ACF4-29AE4AA2C17B}">
      <dgm:prSet/>
      <dgm:spPr/>
      <dgm:t>
        <a:bodyPr/>
        <a:lstStyle/>
        <a:p>
          <a:pPr rtl="0"/>
          <a:r>
            <a:rPr lang="de-DE" dirty="0" smtClean="0"/>
            <a:t>Lernaufgaben innerhalb der Kapitel</a:t>
          </a:r>
          <a:endParaRPr lang="de-DE" dirty="0"/>
        </a:p>
      </dgm:t>
    </dgm:pt>
    <dgm:pt modelId="{6A8A7D73-D1BE-4D2F-B387-A51E0606F80F}" type="parTrans" cxnId="{A61F047E-3E57-403E-AF85-1425F0D6E28D}">
      <dgm:prSet/>
      <dgm:spPr/>
      <dgm:t>
        <a:bodyPr/>
        <a:lstStyle/>
        <a:p>
          <a:endParaRPr lang="de-DE"/>
        </a:p>
      </dgm:t>
    </dgm:pt>
    <dgm:pt modelId="{901D5CBB-5DA5-4136-BDDB-2C15B960AF3B}" type="sibTrans" cxnId="{A61F047E-3E57-403E-AF85-1425F0D6E28D}">
      <dgm:prSet/>
      <dgm:spPr/>
      <dgm:t>
        <a:bodyPr/>
        <a:lstStyle/>
        <a:p>
          <a:endParaRPr lang="de-DE"/>
        </a:p>
      </dgm:t>
    </dgm:pt>
    <dgm:pt modelId="{963662B0-330A-4B99-91FF-66EC2F240C84}">
      <dgm:prSet/>
      <dgm:spPr/>
      <dgm:t>
        <a:bodyPr/>
        <a:lstStyle/>
        <a:p>
          <a:pPr rtl="0"/>
          <a:r>
            <a:rPr lang="de-DE" smtClean="0"/>
            <a:t>„Erarbeitungsaufgaben“: neuer Lehrstoff wird erarbeitet</a:t>
          </a:r>
          <a:endParaRPr lang="de-DE"/>
        </a:p>
      </dgm:t>
    </dgm:pt>
    <dgm:pt modelId="{4E975023-E0C5-4CD0-833D-9FD9B13EDA9F}" type="parTrans" cxnId="{94F9144A-9585-46D8-A8FE-E06C9126F8D8}">
      <dgm:prSet/>
      <dgm:spPr/>
      <dgm:t>
        <a:bodyPr/>
        <a:lstStyle/>
        <a:p>
          <a:endParaRPr lang="de-DE"/>
        </a:p>
      </dgm:t>
    </dgm:pt>
    <dgm:pt modelId="{BC8A45AE-C8FB-4CF7-A315-41A7D772C1DE}" type="sibTrans" cxnId="{94F9144A-9585-46D8-A8FE-E06C9126F8D8}">
      <dgm:prSet/>
      <dgm:spPr/>
      <dgm:t>
        <a:bodyPr/>
        <a:lstStyle/>
        <a:p>
          <a:endParaRPr lang="de-DE"/>
        </a:p>
      </dgm:t>
    </dgm:pt>
    <dgm:pt modelId="{1D7FA700-F3CF-4E5D-AF02-4695B76F5587}">
      <dgm:prSet/>
      <dgm:spPr/>
      <dgm:t>
        <a:bodyPr/>
        <a:lstStyle/>
        <a:p>
          <a:pPr rtl="0"/>
          <a:r>
            <a:rPr lang="de-DE" smtClean="0"/>
            <a:t>anwendungsbezogen</a:t>
          </a:r>
          <a:endParaRPr lang="de-DE"/>
        </a:p>
      </dgm:t>
    </dgm:pt>
    <dgm:pt modelId="{2D3C1EBD-B4AE-4E99-8AA9-1FEE0F9F9CF9}" type="parTrans" cxnId="{D1919033-294F-4D6B-89A0-EF4C4E9981B2}">
      <dgm:prSet/>
      <dgm:spPr/>
      <dgm:t>
        <a:bodyPr/>
        <a:lstStyle/>
        <a:p>
          <a:endParaRPr lang="de-DE"/>
        </a:p>
      </dgm:t>
    </dgm:pt>
    <dgm:pt modelId="{CF2AE50F-2829-4661-AA8E-0E4C35F92549}" type="sibTrans" cxnId="{D1919033-294F-4D6B-89A0-EF4C4E9981B2}">
      <dgm:prSet/>
      <dgm:spPr/>
      <dgm:t>
        <a:bodyPr/>
        <a:lstStyle/>
        <a:p>
          <a:endParaRPr lang="de-DE"/>
        </a:p>
      </dgm:t>
    </dgm:pt>
    <dgm:pt modelId="{CEF1F059-5C1C-464E-938C-020CCFD16E31}">
      <dgm:prSet/>
      <dgm:spPr/>
      <dgm:t>
        <a:bodyPr/>
        <a:lstStyle/>
        <a:p>
          <a:pPr rtl="0"/>
          <a:r>
            <a:rPr lang="de-DE" dirty="0" smtClean="0"/>
            <a:t>provozieren kompetentes Handeln der Schüler</a:t>
          </a:r>
          <a:endParaRPr lang="de-DE" dirty="0"/>
        </a:p>
      </dgm:t>
    </dgm:pt>
    <dgm:pt modelId="{BC78F163-3DD8-4B00-9C3D-5C706C008CA8}" type="parTrans" cxnId="{3E180C1C-15B4-4835-BD0A-96C93C9B9BDD}">
      <dgm:prSet/>
      <dgm:spPr/>
      <dgm:t>
        <a:bodyPr/>
        <a:lstStyle/>
        <a:p>
          <a:endParaRPr lang="de-DE"/>
        </a:p>
      </dgm:t>
    </dgm:pt>
    <dgm:pt modelId="{7B1C6F12-58F3-43CD-B601-E500625686F9}" type="sibTrans" cxnId="{3E180C1C-15B4-4835-BD0A-96C93C9B9BDD}">
      <dgm:prSet/>
      <dgm:spPr/>
      <dgm:t>
        <a:bodyPr/>
        <a:lstStyle/>
        <a:p>
          <a:endParaRPr lang="de-DE"/>
        </a:p>
      </dgm:t>
    </dgm:pt>
    <dgm:pt modelId="{D9583D46-01A8-4134-96DC-81A4FDC71593}">
      <dgm:prSet/>
      <dgm:spPr/>
      <dgm:t>
        <a:bodyPr/>
        <a:lstStyle/>
        <a:p>
          <a:pPr rtl="0"/>
          <a:r>
            <a:rPr lang="de-DE" smtClean="0"/>
            <a:t>Lernproduktorientierung, dadurch diagnosefähig</a:t>
          </a:r>
          <a:endParaRPr lang="de-DE"/>
        </a:p>
      </dgm:t>
    </dgm:pt>
    <dgm:pt modelId="{8B695E05-45DD-40A5-B7E2-B1A7389876CE}" type="parTrans" cxnId="{CB64B6EA-DDA8-4FEB-BF1F-330C0710EBE1}">
      <dgm:prSet/>
      <dgm:spPr/>
      <dgm:t>
        <a:bodyPr/>
        <a:lstStyle/>
        <a:p>
          <a:endParaRPr lang="de-DE"/>
        </a:p>
      </dgm:t>
    </dgm:pt>
    <dgm:pt modelId="{63A790A4-E380-4147-AAAA-D5A683881215}" type="sibTrans" cxnId="{CB64B6EA-DDA8-4FEB-BF1F-330C0710EBE1}">
      <dgm:prSet/>
      <dgm:spPr/>
      <dgm:t>
        <a:bodyPr/>
        <a:lstStyle/>
        <a:p>
          <a:endParaRPr lang="de-DE"/>
        </a:p>
      </dgm:t>
    </dgm:pt>
    <dgm:pt modelId="{60373F93-453B-4929-A30A-C0DBEA10DCDB}">
      <dgm:prSet/>
      <dgm:spPr/>
      <dgm:t>
        <a:bodyPr/>
        <a:lstStyle/>
        <a:p>
          <a:pPr rtl="0"/>
          <a:r>
            <a:rPr lang="de-DE" dirty="0" smtClean="0"/>
            <a:t>Diagnoseaufgaben im Kompetenztest</a:t>
          </a:r>
          <a:endParaRPr lang="de-DE" dirty="0"/>
        </a:p>
      </dgm:t>
    </dgm:pt>
    <dgm:pt modelId="{55AA5599-51DC-4687-8109-8F4A93E9A78B}" type="parTrans" cxnId="{E7AFA156-C377-4717-ACA8-844727146ADB}">
      <dgm:prSet/>
      <dgm:spPr/>
      <dgm:t>
        <a:bodyPr/>
        <a:lstStyle/>
        <a:p>
          <a:endParaRPr lang="de-DE"/>
        </a:p>
      </dgm:t>
    </dgm:pt>
    <dgm:pt modelId="{CE769011-9D16-4A1C-8123-A39AC0C32F1F}" type="sibTrans" cxnId="{E7AFA156-C377-4717-ACA8-844727146ADB}">
      <dgm:prSet/>
      <dgm:spPr/>
      <dgm:t>
        <a:bodyPr/>
        <a:lstStyle/>
        <a:p>
          <a:endParaRPr lang="de-DE"/>
        </a:p>
      </dgm:t>
    </dgm:pt>
    <dgm:pt modelId="{194DF236-B3C1-4E2F-A522-73182E30E656}">
      <dgm:prSet/>
      <dgm:spPr/>
      <dgm:t>
        <a:bodyPr/>
        <a:lstStyle/>
        <a:p>
          <a:pPr rtl="0"/>
          <a:r>
            <a:rPr lang="de-DE" smtClean="0"/>
            <a:t>überprüfen das gelernte Wissen</a:t>
          </a:r>
          <a:endParaRPr lang="de-DE"/>
        </a:p>
      </dgm:t>
    </dgm:pt>
    <dgm:pt modelId="{7CF0EF2A-8765-4DCA-A8DA-B001B9A3FAA8}" type="parTrans" cxnId="{9160E063-51EC-46AF-8134-9D23BF232DC2}">
      <dgm:prSet/>
      <dgm:spPr/>
      <dgm:t>
        <a:bodyPr/>
        <a:lstStyle/>
        <a:p>
          <a:endParaRPr lang="de-DE"/>
        </a:p>
      </dgm:t>
    </dgm:pt>
    <dgm:pt modelId="{C09FB6B2-0763-4090-AF16-315FBCEBA882}" type="sibTrans" cxnId="{9160E063-51EC-46AF-8134-9D23BF232DC2}">
      <dgm:prSet/>
      <dgm:spPr/>
      <dgm:t>
        <a:bodyPr/>
        <a:lstStyle/>
        <a:p>
          <a:endParaRPr lang="de-DE"/>
        </a:p>
      </dgm:t>
    </dgm:pt>
    <dgm:pt modelId="{4B4B7A1A-4618-4C45-9769-D433C0D2DEC3}">
      <dgm:prSet/>
      <dgm:spPr/>
      <dgm:t>
        <a:bodyPr/>
        <a:lstStyle/>
        <a:p>
          <a:pPr rtl="0"/>
          <a:r>
            <a:rPr lang="de-DE" dirty="0" smtClean="0"/>
            <a:t>entsprechen den Aufgabenformaten aus Jahrgangsstufentests: (Ankreuz-, Kurztext-, Zuordnungsaufgaben)</a:t>
          </a:r>
          <a:endParaRPr lang="de-DE" dirty="0"/>
        </a:p>
      </dgm:t>
    </dgm:pt>
    <dgm:pt modelId="{129FDE2B-0B59-419E-ABCE-E005D3A517F5}" type="parTrans" cxnId="{F52D9994-85DC-4B58-B337-D61F3B7022E1}">
      <dgm:prSet/>
      <dgm:spPr/>
      <dgm:t>
        <a:bodyPr/>
        <a:lstStyle/>
        <a:p>
          <a:endParaRPr lang="de-DE"/>
        </a:p>
      </dgm:t>
    </dgm:pt>
    <dgm:pt modelId="{7704F608-7C1E-426B-9B25-6AEB3ECA05EA}" type="sibTrans" cxnId="{F52D9994-85DC-4B58-B337-D61F3B7022E1}">
      <dgm:prSet/>
      <dgm:spPr/>
      <dgm:t>
        <a:bodyPr/>
        <a:lstStyle/>
        <a:p>
          <a:endParaRPr lang="de-DE"/>
        </a:p>
      </dgm:t>
    </dgm:pt>
    <dgm:pt modelId="{B521BF85-79CC-4C7A-A3F8-6B84C6BC8EC2}" type="pres">
      <dgm:prSet presAssocID="{45764257-4469-4A34-B743-8B2485A32A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DA8D346-8410-4FEF-9BC9-13CDF5DA969E}" type="pres">
      <dgm:prSet presAssocID="{543D0C42-21BB-47A6-ACF4-29AE4AA2C17B}" presName="composite" presStyleCnt="0"/>
      <dgm:spPr/>
    </dgm:pt>
    <dgm:pt modelId="{46AD33A2-03B2-447A-8094-60A5102E2227}" type="pres">
      <dgm:prSet presAssocID="{543D0C42-21BB-47A6-ACF4-29AE4AA2C17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E612AA-BD6D-4EA3-950B-F0EFE8685D4C}" type="pres">
      <dgm:prSet presAssocID="{543D0C42-21BB-47A6-ACF4-29AE4AA2C17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444A52-0CD4-4123-BCF9-E964896F03B2}" type="pres">
      <dgm:prSet presAssocID="{901D5CBB-5DA5-4136-BDDB-2C15B960AF3B}" presName="space" presStyleCnt="0"/>
      <dgm:spPr/>
    </dgm:pt>
    <dgm:pt modelId="{F6820653-6207-48D6-B7CB-44039CE4425C}" type="pres">
      <dgm:prSet presAssocID="{60373F93-453B-4929-A30A-C0DBEA10DCDB}" presName="composite" presStyleCnt="0"/>
      <dgm:spPr/>
    </dgm:pt>
    <dgm:pt modelId="{0630203B-679E-47CE-978E-1F9F027768D7}" type="pres">
      <dgm:prSet presAssocID="{60373F93-453B-4929-A30A-C0DBEA10DCD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D0D243-6D98-42EE-885E-3548FA4CEA81}" type="pres">
      <dgm:prSet presAssocID="{60373F93-453B-4929-A30A-C0DBEA10DCD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F7B3CB0-E305-4EF1-B044-B01D022DC80F}" type="presOf" srcId="{963662B0-330A-4B99-91FF-66EC2F240C84}" destId="{D2E612AA-BD6D-4EA3-950B-F0EFE8685D4C}" srcOrd="0" destOrd="0" presId="urn:microsoft.com/office/officeart/2005/8/layout/hList1"/>
    <dgm:cxn modelId="{D1919033-294F-4D6B-89A0-EF4C4E9981B2}" srcId="{543D0C42-21BB-47A6-ACF4-29AE4AA2C17B}" destId="{1D7FA700-F3CF-4E5D-AF02-4695B76F5587}" srcOrd="1" destOrd="0" parTransId="{2D3C1EBD-B4AE-4E99-8AA9-1FEE0F9F9CF9}" sibTransId="{CF2AE50F-2829-4661-AA8E-0E4C35F92549}"/>
    <dgm:cxn modelId="{1DDF9BD5-36DF-4DFE-84D9-E8D19E41CFDE}" type="presOf" srcId="{4B4B7A1A-4618-4C45-9769-D433C0D2DEC3}" destId="{F5D0D243-6D98-42EE-885E-3548FA4CEA81}" srcOrd="0" destOrd="1" presId="urn:microsoft.com/office/officeart/2005/8/layout/hList1"/>
    <dgm:cxn modelId="{61BEB0CE-4358-44E8-8908-8CFA9C308CFC}" type="presOf" srcId="{543D0C42-21BB-47A6-ACF4-29AE4AA2C17B}" destId="{46AD33A2-03B2-447A-8094-60A5102E2227}" srcOrd="0" destOrd="0" presId="urn:microsoft.com/office/officeart/2005/8/layout/hList1"/>
    <dgm:cxn modelId="{5933AD34-59F3-4482-AA12-475A5E6F501E}" type="presOf" srcId="{45764257-4469-4A34-B743-8B2485A32A4B}" destId="{B521BF85-79CC-4C7A-A3F8-6B84C6BC8EC2}" srcOrd="0" destOrd="0" presId="urn:microsoft.com/office/officeart/2005/8/layout/hList1"/>
    <dgm:cxn modelId="{94F9144A-9585-46D8-A8FE-E06C9126F8D8}" srcId="{543D0C42-21BB-47A6-ACF4-29AE4AA2C17B}" destId="{963662B0-330A-4B99-91FF-66EC2F240C84}" srcOrd="0" destOrd="0" parTransId="{4E975023-E0C5-4CD0-833D-9FD9B13EDA9F}" sibTransId="{BC8A45AE-C8FB-4CF7-A315-41A7D772C1DE}"/>
    <dgm:cxn modelId="{CB64B6EA-DDA8-4FEB-BF1F-330C0710EBE1}" srcId="{543D0C42-21BB-47A6-ACF4-29AE4AA2C17B}" destId="{D9583D46-01A8-4134-96DC-81A4FDC71593}" srcOrd="3" destOrd="0" parTransId="{8B695E05-45DD-40A5-B7E2-B1A7389876CE}" sibTransId="{63A790A4-E380-4147-AAAA-D5A683881215}"/>
    <dgm:cxn modelId="{E5420C99-FD41-49B4-8889-098D7A204394}" type="presOf" srcId="{194DF236-B3C1-4E2F-A522-73182E30E656}" destId="{F5D0D243-6D98-42EE-885E-3548FA4CEA81}" srcOrd="0" destOrd="0" presId="urn:microsoft.com/office/officeart/2005/8/layout/hList1"/>
    <dgm:cxn modelId="{E94C1F92-3B39-40E8-9017-60F5C6E468FA}" type="presOf" srcId="{1D7FA700-F3CF-4E5D-AF02-4695B76F5587}" destId="{D2E612AA-BD6D-4EA3-950B-F0EFE8685D4C}" srcOrd="0" destOrd="1" presId="urn:microsoft.com/office/officeart/2005/8/layout/hList1"/>
    <dgm:cxn modelId="{D81BE7DD-4235-44E9-9A69-10BE8A8BFA56}" type="presOf" srcId="{CEF1F059-5C1C-464E-938C-020CCFD16E31}" destId="{D2E612AA-BD6D-4EA3-950B-F0EFE8685D4C}" srcOrd="0" destOrd="2" presId="urn:microsoft.com/office/officeart/2005/8/layout/hList1"/>
    <dgm:cxn modelId="{D54BCC26-3147-4394-9DB5-2415885D66AE}" type="presOf" srcId="{60373F93-453B-4929-A30A-C0DBEA10DCDB}" destId="{0630203B-679E-47CE-978E-1F9F027768D7}" srcOrd="0" destOrd="0" presId="urn:microsoft.com/office/officeart/2005/8/layout/hList1"/>
    <dgm:cxn modelId="{A61F047E-3E57-403E-AF85-1425F0D6E28D}" srcId="{45764257-4469-4A34-B743-8B2485A32A4B}" destId="{543D0C42-21BB-47A6-ACF4-29AE4AA2C17B}" srcOrd="0" destOrd="0" parTransId="{6A8A7D73-D1BE-4D2F-B387-A51E0606F80F}" sibTransId="{901D5CBB-5DA5-4136-BDDB-2C15B960AF3B}"/>
    <dgm:cxn modelId="{3E180C1C-15B4-4835-BD0A-96C93C9B9BDD}" srcId="{543D0C42-21BB-47A6-ACF4-29AE4AA2C17B}" destId="{CEF1F059-5C1C-464E-938C-020CCFD16E31}" srcOrd="2" destOrd="0" parTransId="{BC78F163-3DD8-4B00-9C3D-5C706C008CA8}" sibTransId="{7B1C6F12-58F3-43CD-B601-E500625686F9}"/>
    <dgm:cxn modelId="{E7AFA156-C377-4717-ACA8-844727146ADB}" srcId="{45764257-4469-4A34-B743-8B2485A32A4B}" destId="{60373F93-453B-4929-A30A-C0DBEA10DCDB}" srcOrd="1" destOrd="0" parTransId="{55AA5599-51DC-4687-8109-8F4A93E9A78B}" sibTransId="{CE769011-9D16-4A1C-8123-A39AC0C32F1F}"/>
    <dgm:cxn modelId="{9160E063-51EC-46AF-8134-9D23BF232DC2}" srcId="{60373F93-453B-4929-A30A-C0DBEA10DCDB}" destId="{194DF236-B3C1-4E2F-A522-73182E30E656}" srcOrd="0" destOrd="0" parTransId="{7CF0EF2A-8765-4DCA-A8DA-B001B9A3FAA8}" sibTransId="{C09FB6B2-0763-4090-AF16-315FBCEBA882}"/>
    <dgm:cxn modelId="{F52D9994-85DC-4B58-B337-D61F3B7022E1}" srcId="{60373F93-453B-4929-A30A-C0DBEA10DCDB}" destId="{4B4B7A1A-4618-4C45-9769-D433C0D2DEC3}" srcOrd="1" destOrd="0" parTransId="{129FDE2B-0B59-419E-ABCE-E005D3A517F5}" sibTransId="{7704F608-7C1E-426B-9B25-6AEB3ECA05EA}"/>
    <dgm:cxn modelId="{BE496992-F23A-45DF-910D-1D2F26C659A7}" type="presOf" srcId="{D9583D46-01A8-4134-96DC-81A4FDC71593}" destId="{D2E612AA-BD6D-4EA3-950B-F0EFE8685D4C}" srcOrd="0" destOrd="3" presId="urn:microsoft.com/office/officeart/2005/8/layout/hList1"/>
    <dgm:cxn modelId="{B32CCBB6-BE95-4A0D-A748-B52DFA2886DA}" type="presParOf" srcId="{B521BF85-79CC-4C7A-A3F8-6B84C6BC8EC2}" destId="{EDA8D346-8410-4FEF-9BC9-13CDF5DA969E}" srcOrd="0" destOrd="0" presId="urn:microsoft.com/office/officeart/2005/8/layout/hList1"/>
    <dgm:cxn modelId="{9E530F93-48EA-4702-85ED-7077FD9F61AF}" type="presParOf" srcId="{EDA8D346-8410-4FEF-9BC9-13CDF5DA969E}" destId="{46AD33A2-03B2-447A-8094-60A5102E2227}" srcOrd="0" destOrd="0" presId="urn:microsoft.com/office/officeart/2005/8/layout/hList1"/>
    <dgm:cxn modelId="{DBE4B1FE-7569-4B11-A61F-88EE50B52AA8}" type="presParOf" srcId="{EDA8D346-8410-4FEF-9BC9-13CDF5DA969E}" destId="{D2E612AA-BD6D-4EA3-950B-F0EFE8685D4C}" srcOrd="1" destOrd="0" presId="urn:microsoft.com/office/officeart/2005/8/layout/hList1"/>
    <dgm:cxn modelId="{2C41369E-341B-4CF3-BC03-EBC1C13D2E5C}" type="presParOf" srcId="{B521BF85-79CC-4C7A-A3F8-6B84C6BC8EC2}" destId="{89444A52-0CD4-4123-BCF9-E964896F03B2}" srcOrd="1" destOrd="0" presId="urn:microsoft.com/office/officeart/2005/8/layout/hList1"/>
    <dgm:cxn modelId="{706F787D-5E08-4907-95E6-6E7297AC0E5D}" type="presParOf" srcId="{B521BF85-79CC-4C7A-A3F8-6B84C6BC8EC2}" destId="{F6820653-6207-48D6-B7CB-44039CE4425C}" srcOrd="2" destOrd="0" presId="urn:microsoft.com/office/officeart/2005/8/layout/hList1"/>
    <dgm:cxn modelId="{A06878A2-11CE-4607-A1E6-CE0E71BD8F60}" type="presParOf" srcId="{F6820653-6207-48D6-B7CB-44039CE4425C}" destId="{0630203B-679E-47CE-978E-1F9F027768D7}" srcOrd="0" destOrd="0" presId="urn:microsoft.com/office/officeart/2005/8/layout/hList1"/>
    <dgm:cxn modelId="{1CE33643-7B83-41FB-8025-FFF08AFD18D1}" type="presParOf" srcId="{F6820653-6207-48D6-B7CB-44039CE4425C}" destId="{F5D0D243-6D98-42EE-885E-3548FA4CEA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D33A2-03B2-447A-8094-60A5102E2227}">
      <dsp:nvSpPr>
        <dsp:cNvPr id="0" name=""/>
        <dsp:cNvSpPr/>
      </dsp:nvSpPr>
      <dsp:spPr>
        <a:xfrm>
          <a:off x="40" y="149517"/>
          <a:ext cx="3845569" cy="779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Lernaufgaben innerhalb der Kapitel</a:t>
          </a:r>
          <a:endParaRPr lang="de-DE" sz="2100" kern="1200" dirty="0"/>
        </a:p>
      </dsp:txBody>
      <dsp:txXfrm>
        <a:off x="40" y="149517"/>
        <a:ext cx="3845569" cy="779817"/>
      </dsp:txXfrm>
    </dsp:sp>
    <dsp:sp modelId="{D2E612AA-BD6D-4EA3-950B-F0EFE8685D4C}">
      <dsp:nvSpPr>
        <dsp:cNvPr id="0" name=""/>
        <dsp:cNvSpPr/>
      </dsp:nvSpPr>
      <dsp:spPr>
        <a:xfrm>
          <a:off x="40" y="929334"/>
          <a:ext cx="3845569" cy="2478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„Erarbeitungsaufgaben“: neuer Lehrstoff wird erarbeitet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anwendungsbezogen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provozieren kompetentes Handeln der Schüler</a:t>
          </a:r>
          <a:endParaRPr lang="de-D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Lernproduktorientierung, dadurch diagnosefähig</a:t>
          </a:r>
          <a:endParaRPr lang="de-DE" sz="2100" kern="1200"/>
        </a:p>
      </dsp:txBody>
      <dsp:txXfrm>
        <a:off x="40" y="929334"/>
        <a:ext cx="3845569" cy="2478734"/>
      </dsp:txXfrm>
    </dsp:sp>
    <dsp:sp modelId="{0630203B-679E-47CE-978E-1F9F027768D7}">
      <dsp:nvSpPr>
        <dsp:cNvPr id="0" name=""/>
        <dsp:cNvSpPr/>
      </dsp:nvSpPr>
      <dsp:spPr>
        <a:xfrm>
          <a:off x="4383989" y="149517"/>
          <a:ext cx="3845569" cy="779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Diagnoseaufgaben im Kompetenztest</a:t>
          </a:r>
          <a:endParaRPr lang="de-DE" sz="2100" kern="1200" dirty="0"/>
        </a:p>
      </dsp:txBody>
      <dsp:txXfrm>
        <a:off x="4383989" y="149517"/>
        <a:ext cx="3845569" cy="779817"/>
      </dsp:txXfrm>
    </dsp:sp>
    <dsp:sp modelId="{F5D0D243-6D98-42EE-885E-3548FA4CEA81}">
      <dsp:nvSpPr>
        <dsp:cNvPr id="0" name=""/>
        <dsp:cNvSpPr/>
      </dsp:nvSpPr>
      <dsp:spPr>
        <a:xfrm>
          <a:off x="4383989" y="929334"/>
          <a:ext cx="3845569" cy="2478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überprüfen das gelernte Wissen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entsprechen den Aufgabenformaten aus Jahrgangsstufentests: (Ankreuz-, Kurztext-, Zuordnungsaufgaben)</a:t>
          </a:r>
          <a:endParaRPr lang="de-DE" sz="2100" kern="1200" dirty="0"/>
        </a:p>
      </dsp:txBody>
      <dsp:txXfrm>
        <a:off x="4383989" y="929334"/>
        <a:ext cx="3845569" cy="247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Vale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6A1C04-D24D-481A-A244-395D2520D83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6649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Vale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4D15A1-197A-4EC0-9AC5-F50CA99D293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148212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CDDB89B-96F8-4994-9F13-9BE9F1DF37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25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9A24D7F-8D72-4320-8453-722091B4B4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62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02.11.2015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86C4CA-A321-4F6B-BCFA-E4545698363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8679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C9BB4DE-A823-4E53-AED7-34A1CD715F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6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1B8A0F4-3655-409C-93E5-06A4F79131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64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2"/>
          </a:xfrm>
        </p:spPr>
        <p:txBody>
          <a:bodyPr>
            <a:no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C5DE139-0148-4B37-BF6F-A150C3BDC3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78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B75626F-B08F-42B4-8B3A-ADDB6E356A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95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F4D87D6-6FF6-4B93-8EBA-06D1E0EEC5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99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9B8853B-6244-46C7-A137-AC7DE199A6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B531EB-88DB-4D90-9BEB-854A081C2BF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273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0301E3A-F1A5-433E-94DF-37158EFBDF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08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2636838"/>
            <a:ext cx="82296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kern="0" spc="37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8FC2DB4-0704-4EC3-839D-C46746BD13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1113"/>
            <a:ext cx="75596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D.U. - </a:t>
            </a:r>
            <a:r>
              <a:rPr lang="en-US" altLang="de-DE" dirty="0" err="1" smtClean="0"/>
              <a:t>DeutschUnterricht</a:t>
            </a:r>
            <a:endParaRPr lang="de-DE" altLang="de-DE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4824412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400" dirty="0" smtClean="0">
                <a:solidFill>
                  <a:schemeClr val="tx1"/>
                </a:solidFill>
              </a:rPr>
              <a:t>Schülerbuch</a:t>
            </a:r>
            <a:r>
              <a:rPr lang="de-DE" altLang="de-DE" sz="2000" dirty="0" smtClean="0">
                <a:solidFill>
                  <a:schemeClr val="tx1"/>
                </a:solidFill>
              </a:rPr>
              <a:t> </a:t>
            </a:r>
            <a:r>
              <a:rPr lang="de-DE" altLang="de-DE" sz="1200" dirty="0" smtClean="0">
                <a:solidFill>
                  <a:schemeClr val="tx1"/>
                </a:solidFill>
              </a:rPr>
              <a:t>(BN </a:t>
            </a:r>
            <a:r>
              <a:rPr lang="de-DE" altLang="de-DE" sz="1200" dirty="0" smtClean="0">
                <a:solidFill>
                  <a:schemeClr val="tx1"/>
                </a:solidFill>
              </a:rPr>
              <a:t>11075</a:t>
            </a:r>
            <a:r>
              <a:rPr lang="de-DE" altLang="de-DE" sz="12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de-DE" altLang="de-DE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e-DE" altLang="de-DE" sz="1600" dirty="0" smtClean="0">
                <a:solidFill>
                  <a:schemeClr val="tx1"/>
                </a:solidFill>
              </a:rPr>
              <a:t>Herausgeber: Dr. Andreas Ramin, Thorsten Zimmer </a:t>
            </a:r>
          </a:p>
          <a:p>
            <a:pPr eaLnBrk="1" hangingPunct="1"/>
            <a:r>
              <a:rPr lang="de-DE" altLang="de-DE" sz="1600" dirty="0" smtClean="0">
                <a:solidFill>
                  <a:schemeClr val="tx1"/>
                </a:solidFill>
              </a:rPr>
              <a:t>Autoren: Simone Büchler, Ralph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Ettrich</a:t>
            </a:r>
            <a:r>
              <a:rPr lang="de-DE" altLang="de-DE" sz="1600" dirty="0" smtClean="0">
                <a:solidFill>
                  <a:schemeClr val="tx1"/>
                </a:solidFill>
              </a:rPr>
              <a:t>, Gunter Fuchs, Cora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Gierse</a:t>
            </a:r>
            <a:r>
              <a:rPr lang="de-DE" altLang="de-DE" sz="1600" dirty="0" smtClean="0">
                <a:solidFill>
                  <a:schemeClr val="tx1"/>
                </a:solidFill>
              </a:rPr>
              <a:t>, Veronika Glaser, Yvonne Goldammer, Stefanie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Mauder</a:t>
            </a:r>
            <a:r>
              <a:rPr lang="de-DE" altLang="de-DE" sz="1600" dirty="0" smtClean="0">
                <a:solidFill>
                  <a:schemeClr val="tx1"/>
                </a:solidFill>
              </a:rPr>
              <a:t>, Ira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Noss</a:t>
            </a:r>
            <a:r>
              <a:rPr lang="de-DE" altLang="de-DE" sz="1600" dirty="0" smtClean="0">
                <a:solidFill>
                  <a:schemeClr val="tx1"/>
                </a:solidFill>
              </a:rPr>
              <a:t>, Andreas Ramin, Kristina Schneider,  Stefanie Strunz, Elisabeth Thiede-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Kumher</a:t>
            </a:r>
            <a:r>
              <a:rPr lang="de-DE" altLang="de-DE" sz="1600" dirty="0" smtClean="0">
                <a:solidFill>
                  <a:schemeClr val="tx1"/>
                </a:solidFill>
              </a:rPr>
              <a:t>, Jessica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Weppler</a:t>
            </a:r>
            <a:r>
              <a:rPr lang="de-DE" altLang="de-DE" sz="1600" dirty="0" smtClean="0">
                <a:solidFill>
                  <a:schemeClr val="tx1"/>
                </a:solidFill>
              </a:rPr>
              <a:t> und Thorsten Zimmer</a:t>
            </a:r>
            <a:endParaRPr lang="en-US" altLang="de-DE" sz="1600" dirty="0" smtClean="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164388" y="6207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>
            <a:fillRect/>
          </a:stretch>
        </p:blipFill>
        <p:spPr bwMode="auto">
          <a:xfrm>
            <a:off x="6156325" y="2420938"/>
            <a:ext cx="2532063" cy="337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Aufbau der Kapitel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02473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Jedes Kapitel beginnt mit einer Auftaktdoppelseite zur Motivation für das Thema, aber auch als erste Diagnose.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Die Kapitel sind in mehrere Teilkapitel mit Lernaufgaben unterteilt.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Den Abschluss bildet immer ein Kompetenztest mit Diagnoseaufgaben.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2533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580CFE-DE18-4104-BF13-B641D28A6ED0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83502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000" dirty="0" smtClean="0"/>
              <a:t>Auftaktseite: Motivation für das Thema, </a:t>
            </a:r>
            <a:r>
              <a:rPr lang="de-DE" altLang="de-DE" sz="3000" dirty="0" smtClean="0"/>
              <a:t/>
            </a:r>
            <a:br>
              <a:rPr lang="de-DE" altLang="de-DE" sz="3000" dirty="0" smtClean="0"/>
            </a:br>
            <a:r>
              <a:rPr lang="de-DE" altLang="de-DE" sz="3000" dirty="0" smtClean="0"/>
              <a:t>aber </a:t>
            </a:r>
            <a:r>
              <a:rPr lang="de-DE" altLang="de-DE" sz="3000" dirty="0" smtClean="0"/>
              <a:t>auch erste Diagnose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  <p:grpSp>
        <p:nvGrpSpPr>
          <p:cNvPr id="23556" name="Group 12"/>
          <p:cNvGrpSpPr>
            <a:grpSpLocks noChangeAspect="1"/>
          </p:cNvGrpSpPr>
          <p:nvPr/>
        </p:nvGrpSpPr>
        <p:grpSpPr bwMode="auto">
          <a:xfrm>
            <a:off x="1123950" y="1978025"/>
            <a:ext cx="6665913" cy="4533900"/>
            <a:chOff x="295" y="799"/>
            <a:chExt cx="4263" cy="2899"/>
          </a:xfrm>
        </p:grpSpPr>
        <p:sp>
          <p:nvSpPr>
            <p:cNvPr id="2356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95" y="799"/>
              <a:ext cx="4263" cy="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356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7" t="1865" r="1558" b="2406"/>
            <a:stretch>
              <a:fillRect/>
            </a:stretch>
          </p:blipFill>
          <p:spPr bwMode="auto">
            <a:xfrm>
              <a:off x="339" y="853"/>
              <a:ext cx="4155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Textfeld 6"/>
          <p:cNvSpPr txBox="1">
            <a:spLocks noChangeArrowheads="1"/>
          </p:cNvSpPr>
          <p:nvPr/>
        </p:nvSpPr>
        <p:spPr bwMode="auto">
          <a:xfrm>
            <a:off x="3363913" y="1844675"/>
            <a:ext cx="25193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thematischer Kontext</a:t>
            </a:r>
          </a:p>
        </p:txBody>
      </p:sp>
      <p:sp>
        <p:nvSpPr>
          <p:cNvPr id="23558" name="Textfeld 7"/>
          <p:cNvSpPr txBox="1">
            <a:spLocks noChangeArrowheads="1"/>
          </p:cNvSpPr>
          <p:nvPr/>
        </p:nvSpPr>
        <p:spPr bwMode="auto">
          <a:xfrm>
            <a:off x="179388" y="3063875"/>
            <a:ext cx="14811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Hauptkom-petenz</a:t>
            </a:r>
          </a:p>
        </p:txBody>
      </p:sp>
      <p:sp>
        <p:nvSpPr>
          <p:cNvPr id="23559" name="Textfeld 8"/>
          <p:cNvSpPr txBox="1">
            <a:spLocks noChangeArrowheads="1"/>
          </p:cNvSpPr>
          <p:nvPr/>
        </p:nvSpPr>
        <p:spPr bwMode="auto">
          <a:xfrm>
            <a:off x="1476375" y="5856288"/>
            <a:ext cx="5435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erste Aufgaben, die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in das Thema einführen (Motivation und Diagnose)</a:t>
            </a:r>
          </a:p>
        </p:txBody>
      </p:sp>
      <p:sp>
        <p:nvSpPr>
          <p:cNvPr id="23560" name="Textfeld 9"/>
          <p:cNvSpPr txBox="1">
            <a:spLocks noChangeArrowheads="1"/>
          </p:cNvSpPr>
          <p:nvPr/>
        </p:nvSpPr>
        <p:spPr bwMode="auto">
          <a:xfrm>
            <a:off x="7164388" y="4797425"/>
            <a:ext cx="219551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kontextualisierte Übersicht 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Kompetenzen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356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F2040E-AC24-4FFC-B9F0-436DBC7A9AFF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7318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Mehrere Teilkapitel mit Lernaufgaben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3046" r="1425" b="2385"/>
          <a:stretch>
            <a:fillRect/>
          </a:stretch>
        </p:blipFill>
        <p:spPr bwMode="auto">
          <a:xfrm>
            <a:off x="938213" y="1698625"/>
            <a:ext cx="668496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uppieren 10"/>
          <p:cNvGrpSpPr>
            <a:grpSpLocks/>
          </p:cNvGrpSpPr>
          <p:nvPr/>
        </p:nvGrpSpPr>
        <p:grpSpPr bwMode="auto">
          <a:xfrm>
            <a:off x="0" y="1698625"/>
            <a:ext cx="3636963" cy="434975"/>
            <a:chOff x="0" y="1699327"/>
            <a:chExt cx="3637534" cy="433529"/>
          </a:xfrm>
        </p:grpSpPr>
        <p:sp>
          <p:nvSpPr>
            <p:cNvPr id="24591" name="Textfeld 1"/>
            <p:cNvSpPr txBox="1">
              <a:spLocks noChangeArrowheads="1"/>
            </p:cNvSpPr>
            <p:nvPr/>
          </p:nvSpPr>
          <p:spPr bwMode="auto">
            <a:xfrm>
              <a:off x="0" y="1699327"/>
              <a:ext cx="363753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Überschrift, die Schüler anspricht</a:t>
              </a: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>
              <a:off x="971703" y="2037923"/>
              <a:ext cx="736716" cy="94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4582" name="Gruppieren 11"/>
          <p:cNvGrpSpPr>
            <a:grpSpLocks/>
          </p:cNvGrpSpPr>
          <p:nvPr/>
        </p:nvGrpSpPr>
        <p:grpSpPr bwMode="auto">
          <a:xfrm>
            <a:off x="2051050" y="2349500"/>
            <a:ext cx="1765300" cy="728663"/>
            <a:chOff x="2051720" y="2348880"/>
            <a:chExt cx="1764650" cy="728791"/>
          </a:xfrm>
        </p:grpSpPr>
        <p:sp>
          <p:nvSpPr>
            <p:cNvPr id="24589" name="Textfeld 2"/>
            <p:cNvSpPr txBox="1">
              <a:spLocks noChangeArrowheads="1"/>
            </p:cNvSpPr>
            <p:nvPr/>
          </p:nvSpPr>
          <p:spPr bwMode="auto">
            <a:xfrm>
              <a:off x="2051720" y="2492896"/>
              <a:ext cx="176465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Kompetenz des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Teilkapitels</a:t>
              </a: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 flipV="1">
              <a:off x="2699182" y="2348880"/>
              <a:ext cx="72998" cy="144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4583" name="Textfeld 13"/>
          <p:cNvSpPr txBox="1">
            <a:spLocks noChangeArrowheads="1"/>
          </p:cNvSpPr>
          <p:nvPr/>
        </p:nvSpPr>
        <p:spPr bwMode="auto">
          <a:xfrm>
            <a:off x="6208713" y="1757363"/>
            <a:ext cx="2778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unterschiedliche Darstel-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lungsmöglichkeiten</a:t>
            </a:r>
          </a:p>
        </p:txBody>
      </p:sp>
      <p:sp>
        <p:nvSpPr>
          <p:cNvPr id="24584" name="Textfeld 14"/>
          <p:cNvSpPr txBox="1">
            <a:spLocks noChangeArrowheads="1"/>
          </p:cNvSpPr>
          <p:nvPr/>
        </p:nvSpPr>
        <p:spPr bwMode="auto">
          <a:xfrm>
            <a:off x="6875463" y="4437063"/>
            <a:ext cx="18796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Methodenkasten</a:t>
            </a:r>
          </a:p>
        </p:txBody>
      </p:sp>
      <p:sp>
        <p:nvSpPr>
          <p:cNvPr id="24585" name="Textfeld 15"/>
          <p:cNvSpPr txBox="1">
            <a:spLocks noChangeArrowheads="1"/>
          </p:cNvSpPr>
          <p:nvPr/>
        </p:nvSpPr>
        <p:spPr bwMode="auto">
          <a:xfrm>
            <a:off x="5000625" y="5802313"/>
            <a:ext cx="28146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Differenzierte </a:t>
            </a:r>
            <a:r>
              <a:rPr lang="de-DE" altLang="de-DE" sz="1600">
                <a:latin typeface="Verdana" pitchFamily="34" charset="0"/>
              </a:rPr>
              <a:t>Aufgaben</a:t>
            </a:r>
          </a:p>
        </p:txBody>
      </p:sp>
      <p:sp>
        <p:nvSpPr>
          <p:cNvPr id="24586" name="Textfeld 16"/>
          <p:cNvSpPr txBox="1">
            <a:spLocks noChangeArrowheads="1"/>
          </p:cNvSpPr>
          <p:nvPr/>
        </p:nvSpPr>
        <p:spPr bwMode="auto">
          <a:xfrm>
            <a:off x="1339850" y="5657850"/>
            <a:ext cx="19113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Kasten mit Tipps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4588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9E0502-81B4-4657-B2DF-FE8FD4BB58AE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Mehrere Teilkapitel mit Lernaufgaben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2431" r="3323" b="3688"/>
          <a:stretch>
            <a:fillRect/>
          </a:stretch>
        </p:blipFill>
        <p:spPr bwMode="auto">
          <a:xfrm>
            <a:off x="971550" y="1700213"/>
            <a:ext cx="662463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uppieren 6"/>
          <p:cNvGrpSpPr>
            <a:grpSpLocks/>
          </p:cNvGrpSpPr>
          <p:nvPr/>
        </p:nvGrpSpPr>
        <p:grpSpPr bwMode="auto">
          <a:xfrm>
            <a:off x="0" y="4149725"/>
            <a:ext cx="3635375" cy="871538"/>
            <a:chOff x="0" y="4149080"/>
            <a:chExt cx="3635896" cy="872807"/>
          </a:xfrm>
        </p:grpSpPr>
        <p:sp>
          <p:nvSpPr>
            <p:cNvPr id="25608" name="Textfeld 10"/>
            <p:cNvSpPr txBox="1">
              <a:spLocks noChangeArrowheads="1"/>
            </p:cNvSpPr>
            <p:nvPr/>
          </p:nvSpPr>
          <p:spPr bwMode="auto">
            <a:xfrm>
              <a:off x="0" y="4437112"/>
              <a:ext cx="153901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verschiedene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Sozialformen</a:t>
              </a: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V="1">
              <a:off x="1538508" y="4149080"/>
              <a:ext cx="1376559" cy="5802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538508" y="4729362"/>
              <a:ext cx="2097388" cy="2114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5607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DB7453-1EAB-4BE4-80A9-93B4BEB9DCE0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Orientierung im Kapitel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2505" r="2321" b="3857"/>
          <a:stretch>
            <a:fillRect/>
          </a:stretch>
        </p:blipFill>
        <p:spPr bwMode="auto">
          <a:xfrm>
            <a:off x="1146175" y="1700213"/>
            <a:ext cx="65944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feld 1"/>
          <p:cNvSpPr txBox="1">
            <a:spLocks noChangeArrowheads="1"/>
          </p:cNvSpPr>
          <p:nvPr/>
        </p:nvSpPr>
        <p:spPr bwMode="auto">
          <a:xfrm>
            <a:off x="34925" y="4684713"/>
            <a:ext cx="170338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Wissenskasten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6631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673A3C-42F7-4D06-B7AE-BC534AE0B50B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413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Kompetenztest mit Diagnoseaufgaben </a:t>
            </a: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r>
              <a:rPr lang="de-DE" altLang="de-DE" sz="3200" dirty="0" smtClean="0"/>
              <a:t>als </a:t>
            </a:r>
            <a:r>
              <a:rPr lang="de-DE" altLang="de-DE" sz="3200" dirty="0" smtClean="0"/>
              <a:t>Abschluss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2609" r="1860" b="2789"/>
          <a:stretch>
            <a:fillRect/>
          </a:stretch>
        </p:blipFill>
        <p:spPr bwMode="auto">
          <a:xfrm>
            <a:off x="1187450" y="1916113"/>
            <a:ext cx="66484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uppieren 4"/>
          <p:cNvGrpSpPr>
            <a:grpSpLocks/>
          </p:cNvGrpSpPr>
          <p:nvPr/>
        </p:nvGrpSpPr>
        <p:grpSpPr bwMode="auto">
          <a:xfrm>
            <a:off x="107950" y="1712913"/>
            <a:ext cx="1425575" cy="779462"/>
            <a:chOff x="107504" y="1712657"/>
            <a:chExt cx="1426031" cy="780239"/>
          </a:xfrm>
        </p:grpSpPr>
        <p:sp>
          <p:nvSpPr>
            <p:cNvPr id="27657" name="Textfeld 1"/>
            <p:cNvSpPr txBox="1">
              <a:spLocks noChangeArrowheads="1"/>
            </p:cNvSpPr>
            <p:nvPr/>
          </p:nvSpPr>
          <p:spPr bwMode="auto">
            <a:xfrm>
              <a:off x="107504" y="1712657"/>
              <a:ext cx="142603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Kompetenz-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zuordnung</a:t>
              </a: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>
              <a:off x="971380" y="2297439"/>
              <a:ext cx="215969" cy="1954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654" name="Textfeld 5"/>
          <p:cNvSpPr txBox="1">
            <a:spLocks noChangeArrowheads="1"/>
          </p:cNvSpPr>
          <p:nvPr/>
        </p:nvSpPr>
        <p:spPr bwMode="auto">
          <a:xfrm>
            <a:off x="165100" y="3357563"/>
            <a:ext cx="20923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Diagnoseaufgaben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7656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6390A4-E28C-457B-B9D2-EB79F23FB42C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6207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Mitlaufend: Medienkompetenz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3824" r="5930" b="16650"/>
          <a:stretch>
            <a:fillRect/>
          </a:stretch>
        </p:blipFill>
        <p:spPr bwMode="auto">
          <a:xfrm>
            <a:off x="4538663" y="1498600"/>
            <a:ext cx="4008437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3491" r="4822" b="7732"/>
          <a:stretch>
            <a:fillRect/>
          </a:stretch>
        </p:blipFill>
        <p:spPr bwMode="auto">
          <a:xfrm>
            <a:off x="684213" y="1628775"/>
            <a:ext cx="3632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867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F9AE1B-3B47-43E8-BA6A-CF4777B61DE3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7425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D.U. - </a:t>
            </a:r>
            <a:r>
              <a:rPr lang="en-US" altLang="de-DE" dirty="0" err="1" smtClean="0"/>
              <a:t>Zusatzmaterial</a:t>
            </a:r>
            <a:endParaRPr lang="de-DE" altLang="de-DE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3959225" cy="1079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tx1"/>
                </a:solidFill>
              </a:rPr>
              <a:t>Arbeitsheft </a:t>
            </a:r>
            <a:r>
              <a:rPr lang="de-DE" altLang="de-DE" sz="1200" dirty="0" smtClean="0">
                <a:solidFill>
                  <a:schemeClr val="tx1"/>
                </a:solidFill>
              </a:rPr>
              <a:t>(BN </a:t>
            </a:r>
            <a:r>
              <a:rPr lang="de-DE" altLang="de-DE" sz="1200" dirty="0" smtClean="0">
                <a:solidFill>
                  <a:schemeClr val="tx1"/>
                </a:solidFill>
              </a:rPr>
              <a:t>11085</a:t>
            </a:r>
            <a:r>
              <a:rPr lang="de-DE" altLang="de-DE" sz="12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de-DE" altLang="de-DE" sz="1400" dirty="0" smtClean="0">
                <a:solidFill>
                  <a:schemeClr val="tx1"/>
                </a:solidFill>
              </a:rPr>
              <a:t>Herausgegeben von Claudia </a:t>
            </a:r>
            <a:r>
              <a:rPr lang="de-DE" altLang="de-DE" sz="1400" dirty="0" err="1" smtClean="0">
                <a:solidFill>
                  <a:schemeClr val="tx1"/>
                </a:solidFill>
              </a:rPr>
              <a:t>Högemann</a:t>
            </a:r>
            <a:endParaRPr lang="de-DE" altLang="de-DE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e-DE" altLang="de-DE" sz="1200" dirty="0" smtClean="0">
                <a:solidFill>
                  <a:schemeClr val="tx1"/>
                </a:solidFill>
              </a:rPr>
              <a:t>Bearbeitet von Aurelia </a:t>
            </a:r>
            <a:r>
              <a:rPr lang="de-DE" altLang="de-DE" sz="1200" dirty="0" err="1" smtClean="0">
                <a:solidFill>
                  <a:schemeClr val="tx1"/>
                </a:solidFill>
              </a:rPr>
              <a:t>Dörfel</a:t>
            </a:r>
            <a:r>
              <a:rPr lang="de-DE" altLang="de-DE" sz="1200" dirty="0" smtClean="0">
                <a:solidFill>
                  <a:schemeClr val="tx1"/>
                </a:solidFill>
              </a:rPr>
              <a:t>, Claudia </a:t>
            </a:r>
            <a:r>
              <a:rPr lang="de-DE" altLang="de-DE" sz="1200" dirty="0" err="1" smtClean="0">
                <a:solidFill>
                  <a:schemeClr val="tx1"/>
                </a:solidFill>
              </a:rPr>
              <a:t>Högemann</a:t>
            </a:r>
            <a:r>
              <a:rPr lang="de-DE" altLang="de-DE" sz="1200" dirty="0" smtClean="0">
                <a:solidFill>
                  <a:schemeClr val="tx1"/>
                </a:solidFill>
              </a:rPr>
              <a:t> und Marion Kohlberger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164388" y="6207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650" y="4079875"/>
            <a:ext cx="4032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de-DE" altLang="de-DE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Lehrerheft </a:t>
            </a:r>
            <a:r>
              <a:rPr lang="de-DE" altLang="de-DE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(BN </a:t>
            </a:r>
            <a:r>
              <a:rPr lang="de-DE" altLang="de-DE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11095</a:t>
            </a:r>
            <a:r>
              <a:rPr lang="de-DE" altLang="de-DE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r>
              <a:rPr lang="de-DE" altLang="de-DE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Herausgegeben von Thorsten Zimmer und Andreas Ramin</a:t>
            </a:r>
          </a:p>
          <a:p>
            <a:pPr algn="ctr">
              <a:defRPr/>
            </a:pP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Bearbeitet von Simone Büchler, Ralph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Ettrich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Gunter Fuchs, Cora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Gierse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Veronika Glaser, Jasmine Groß, Yvonne Goldammer, Stefan Hackl, Stefanie Mauder, Ira Noss, Andreas Ramin, Kristina Schneider, Kathrin Simon, Stefanie Strunz, Elisabeth Thiede-Kumher, Tanja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Trumm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Antje Vogel, Jessica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Weppler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 Thorsten Zimmer</a:t>
            </a:r>
            <a:endParaRPr lang="de-DE" altLang="de-DE" sz="1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0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67016"/>
              </p:ext>
            </p:extLst>
          </p:nvPr>
        </p:nvGraphicFramePr>
        <p:xfrm>
          <a:off x="5730875" y="2565400"/>
          <a:ext cx="2225675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Acrobat Document" r:id="rId3" imgW="0" imgH="0" progId="AcroExch.Document.11">
                  <p:embed/>
                </p:oleObj>
              </mc:Choice>
              <mc:Fallback>
                <p:oleObj name="Acrobat Document" r:id="rId3" imgW="0" imgH="0" progId="AcroExch.Document.11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2565400"/>
                        <a:ext cx="2225675" cy="34559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Picture 9" descr="\\SR-FS\Foertsch$\My Pictures\DU#\Cover_11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9" y="1916113"/>
            <a:ext cx="2310010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704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49420"/>
              </p:ext>
            </p:extLst>
          </p:nvPr>
        </p:nvGraphicFramePr>
        <p:xfrm>
          <a:off x="4787901" y="3068638"/>
          <a:ext cx="2376488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Acrobat Document" r:id="rId6" imgW="5667353" imgH="8019921" progId="AcroExch.Document.11">
                  <p:embed/>
                </p:oleObj>
              </mc:Choice>
              <mc:Fallback>
                <p:oleObj name="Acrobat Document" r:id="rId6" imgW="5667353" imgH="8019921" progId="AcroExch.Document.11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1" y="3068638"/>
                        <a:ext cx="2376488" cy="34559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Charly motiviert im Arbeitsheft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r>
              <a:rPr lang="de-DE" altLang="de-DE" smtClean="0"/>
              <a:t>S. 4</a:t>
            </a:r>
          </a:p>
        </p:txBody>
      </p:sp>
      <p:sp>
        <p:nvSpPr>
          <p:cNvPr id="30724" name="Grafik 2"/>
          <p:cNvSpPr>
            <a:spLocks noChangeAspect="1"/>
          </p:cNvSpPr>
          <p:nvPr/>
        </p:nvSpPr>
        <p:spPr bwMode="auto">
          <a:xfrm>
            <a:off x="3873500" y="27305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492896"/>
            <a:ext cx="8570029" cy="27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30727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CAB405-F74B-4AAB-9C45-5E1C8433D594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\\SR-FS\Foertsch$\My Pictures\DU#\Schreibra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981075"/>
            <a:ext cx="32385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951122"/>
            <a:ext cx="3732213" cy="1143000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Drei </a:t>
            </a:r>
            <a:r>
              <a:rPr lang="de-DE" altLang="de-DE" dirty="0" smtClean="0"/>
              <a:t>Kompetenz-bereiche</a:t>
            </a:r>
            <a:endParaRPr lang="de-DE" altLang="de-DE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2366563"/>
            <a:ext cx="3924300" cy="3814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de-DE" altLang="de-DE" sz="2000" dirty="0" smtClean="0">
                <a:solidFill>
                  <a:srgbClr val="00B050"/>
                </a:solidFill>
                <a:sym typeface="Wingdings"/>
              </a:rPr>
              <a:t>Schreiben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de-DE" alt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Sprache betrachten und verwenden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de-DE" altLang="de-DE" sz="2000" dirty="0" smtClean="0">
                <a:solidFill>
                  <a:schemeClr val="accent2"/>
                </a:solidFill>
                <a:sym typeface="Wingdings"/>
              </a:rPr>
              <a:t>Mit Texten und Medien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altLang="de-DE" sz="2000" dirty="0" smtClean="0">
                <a:solidFill>
                  <a:schemeClr val="accent2"/>
                </a:solidFill>
                <a:sym typeface="Wingdings"/>
              </a:rPr>
              <a:t>      umgehen</a:t>
            </a:r>
            <a:endParaRPr lang="de-DE" altLang="de-DE" sz="2000" dirty="0" smtClean="0">
              <a:solidFill>
                <a:schemeClr val="accent2"/>
              </a:solidFill>
              <a:sym typeface="Wingdings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20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55A90-626C-48DE-A69E-0F8DD507080C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951038"/>
            <a:ext cx="2957512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554288"/>
            <a:ext cx="3024188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 finden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Sie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unserem Buch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2400" dirty="0" smtClean="0"/>
              <a:t>13 Kapitel (davon ein fakultatives Projektkapitel), die 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400" dirty="0" smtClean="0"/>
              <a:t>… nach den </a:t>
            </a:r>
            <a:r>
              <a:rPr lang="de-DE" altLang="de-DE" sz="2400" b="1" dirty="0" smtClean="0"/>
              <a:t>Kompetenzbereichen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des Lehrplans </a:t>
            </a:r>
            <a:r>
              <a:rPr lang="de-DE" altLang="de-DE" sz="2400" dirty="0" smtClean="0"/>
              <a:t>(</a:t>
            </a:r>
            <a:r>
              <a:rPr lang="de-DE" altLang="de-DE" sz="2400" dirty="0" smtClean="0">
                <a:solidFill>
                  <a:srgbClr val="7030A0"/>
                </a:solidFill>
              </a:rPr>
              <a:t>Sprechen und Zuhören</a:t>
            </a:r>
            <a:r>
              <a:rPr lang="de-DE" altLang="de-DE" sz="2400" dirty="0" smtClean="0"/>
              <a:t>, </a:t>
            </a:r>
            <a:r>
              <a:rPr lang="de-DE" altLang="de-DE" sz="2400" dirty="0" smtClean="0">
                <a:solidFill>
                  <a:srgbClr val="00B050"/>
                </a:solidFill>
                <a:sym typeface="Wingdings"/>
              </a:rPr>
              <a:t>Schreiben, </a:t>
            </a: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Sprache </a:t>
            </a:r>
            <a:r>
              <a:rPr lang="de-DE" altLang="de-DE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betrachten und </a:t>
            </a: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verwenden, </a:t>
            </a:r>
            <a:r>
              <a:rPr lang="de-DE" altLang="de-DE" sz="2400" dirty="0" smtClean="0">
                <a:solidFill>
                  <a:schemeClr val="accent2"/>
                </a:solidFill>
                <a:sym typeface="Wingdings"/>
              </a:rPr>
              <a:t>Mit </a:t>
            </a:r>
            <a:r>
              <a:rPr lang="de-DE" altLang="de-DE" sz="2400" dirty="0">
                <a:solidFill>
                  <a:schemeClr val="accent2"/>
                </a:solidFill>
                <a:sym typeface="Wingdings"/>
              </a:rPr>
              <a:t>Texten und Medien </a:t>
            </a:r>
            <a:r>
              <a:rPr lang="de-DE" altLang="de-DE" sz="2400" dirty="0" smtClean="0">
                <a:solidFill>
                  <a:schemeClr val="accent2"/>
                </a:solidFill>
                <a:sym typeface="Wingdings"/>
              </a:rPr>
              <a:t>umgehen) </a:t>
            </a:r>
            <a:r>
              <a:rPr lang="de-DE" altLang="de-DE" sz="2400" dirty="0" smtClean="0"/>
              <a:t>sortiert sind, diese aber auch durch …</a:t>
            </a:r>
          </a:p>
          <a:p>
            <a:pPr eaLnBrk="1" hangingPunct="1">
              <a:defRPr/>
            </a:pPr>
            <a:r>
              <a:rPr lang="de-DE" altLang="de-DE" sz="2400" dirty="0" smtClean="0"/>
              <a:t>… integrative Vernetzung </a:t>
            </a:r>
            <a:r>
              <a:rPr lang="de-DE" altLang="de-DE" sz="2400" b="1" dirty="0" smtClean="0"/>
              <a:t>innerhalb</a:t>
            </a:r>
            <a:r>
              <a:rPr lang="de-DE" altLang="de-DE" sz="2400" dirty="0" smtClean="0"/>
              <a:t> der Kapitel praktisch umsetzen. 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40562-27C9-43EE-B586-66E700374F64}" type="slidenum">
              <a:rPr lang="de-DE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</a:t>
            </a:fld>
            <a:endParaRPr lang="de-DE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99060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Wann benutze ich das Arbeitsheft?</a:t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3644900" cy="426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03F56-86F2-4C7B-96EE-AD088A598F95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6738" y="1752600"/>
            <a:ext cx="386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Verweise im Arbeitsheft auf den Schülerband</a:t>
            </a:r>
          </a:p>
          <a:p>
            <a:pPr eaLnBrk="1" hangingPunct="1"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Verweise vom Schülerband auf das Arbeitsheft </a:t>
            </a:r>
            <a:endParaRPr lang="de-DE" altLang="de-DE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nicht alle Teilkapitel aus dem SB auch fürs AH geeignet </a:t>
            </a:r>
          </a:p>
          <a:p>
            <a:pPr lvl="1" eaLnBrk="1" hangingPunct="1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de-DE" altLang="de-DE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Teilkompetenzen im AH wegen Integration auch kombiniert</a:t>
            </a:r>
          </a:p>
          <a:p>
            <a:pPr lvl="1" eaLnBrk="1" hangingPunct="1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de-DE" altLang="de-DE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das AH greift einen zu </a:t>
            </a:r>
            <a:r>
              <a:rPr lang="de-DE" altLang="de-DE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beübenden</a:t>
            </a: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Aspekt aus dem SB heraus</a:t>
            </a: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de-DE" altLang="de-DE" sz="1400" b="1" kern="0" dirty="0" smtClean="0">
              <a:solidFill>
                <a:srgbClr val="000000"/>
              </a:solidFill>
              <a:latin typeface="Verdana"/>
            </a:endParaRPr>
          </a:p>
          <a:p>
            <a:pPr eaLnBrk="1" hangingPunct="1">
              <a:buClr>
                <a:srgbClr val="CC0000"/>
              </a:buClr>
              <a:defRPr/>
            </a:pPr>
            <a:endParaRPr lang="de-DE" altLang="de-DE" kern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2775" name="Picture 8" descr="\\SR-FS\Foertsch$\My Pictures\DU#\SB_Verwe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292600"/>
            <a:ext cx="40544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 descr="\\SR-FS\Foertsch$\My Pictures\DU#\Verweis aus A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1714500"/>
            <a:ext cx="3924300" cy="2171700"/>
          </a:xfrm>
          <a:noFill/>
        </p:spPr>
      </p:pic>
      <p:sp>
        <p:nvSpPr>
          <p:cNvPr id="6" name="Abgerundetes Rechteck 5"/>
          <p:cNvSpPr/>
          <p:nvPr/>
        </p:nvSpPr>
        <p:spPr>
          <a:xfrm>
            <a:off x="7596188" y="2133600"/>
            <a:ext cx="792162" cy="287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im AH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7748588" y="3886200"/>
            <a:ext cx="792162" cy="287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im 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Warum nicht alles aus dem SB im AH?</a:t>
            </a:r>
            <a:br>
              <a:rPr lang="de-DE" altLang="de-DE" dirty="0" smtClean="0"/>
            </a:br>
            <a:r>
              <a:rPr lang="de-DE" altLang="de-DE" dirty="0" smtClean="0"/>
              <a:t>(Beispiele)</a:t>
            </a:r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sz="2000" dirty="0" smtClean="0"/>
              <a:t>a) Teilkompetenz für AH ungeeignet: SB </a:t>
            </a:r>
            <a:r>
              <a:rPr lang="de-DE" altLang="de-DE" sz="2000" dirty="0" smtClean="0"/>
              <a:t>11075</a:t>
            </a:r>
            <a:r>
              <a:rPr lang="de-DE" altLang="de-DE" sz="2000" dirty="0" smtClean="0"/>
              <a:t>, 28 f. </a:t>
            </a:r>
          </a:p>
          <a:p>
            <a:pPr marL="0" indent="0">
              <a:buFont typeface="Arial" charset="0"/>
              <a:buNone/>
            </a:pPr>
            <a:r>
              <a:rPr lang="de-DE" altLang="de-DE" sz="2000" dirty="0" smtClean="0"/>
              <a:t>„Jemanden etwas mündlich erzählen“ </a:t>
            </a:r>
            <a:r>
              <a:rPr lang="de-DE" altLang="de-DE" sz="2000" dirty="0" smtClean="0">
                <a:sym typeface="Wingdings" pitchFamily="2" charset="2"/>
              </a:rPr>
              <a:t> mündliches Üben ungeeignet im AH</a:t>
            </a:r>
            <a:endParaRPr lang="de-DE" altLang="de-DE" sz="2000" dirty="0" smtClean="0"/>
          </a:p>
          <a:p>
            <a:pPr marL="0" indent="0">
              <a:buFont typeface="Arial" charset="0"/>
              <a:buNone/>
            </a:pPr>
            <a:endParaRPr lang="de-DE" altLang="de-DE" sz="1100" dirty="0" smtClean="0"/>
          </a:p>
          <a:p>
            <a:pPr marL="0" indent="0">
              <a:buFont typeface="Arial" charset="0"/>
              <a:buNone/>
            </a:pPr>
            <a:r>
              <a:rPr lang="de-DE" altLang="de-DE" sz="2000" dirty="0" smtClean="0"/>
              <a:t>b) Teilkompetenzen wegen Integration im AH kombiniert: SB </a:t>
            </a:r>
            <a:r>
              <a:rPr lang="de-DE" altLang="de-DE" sz="2000" dirty="0" smtClean="0"/>
              <a:t>11075</a:t>
            </a:r>
            <a:r>
              <a:rPr lang="de-DE" altLang="de-DE" sz="2000" dirty="0" smtClean="0"/>
              <a:t>, Kapitel 4, 6, 7</a:t>
            </a:r>
            <a:r>
              <a:rPr lang="de-DE" altLang="de-DE" sz="2000" dirty="0" smtClean="0"/>
              <a:t>, 8  </a:t>
            </a:r>
            <a:r>
              <a:rPr lang="de-DE" altLang="de-DE" sz="2000" dirty="0" smtClean="0"/>
              <a:t>- </a:t>
            </a:r>
            <a:r>
              <a:rPr lang="de-DE" altLang="de-DE" sz="2000" dirty="0" smtClean="0">
                <a:sym typeface="Wingdings" pitchFamily="2" charset="2"/>
              </a:rPr>
              <a:t> AH </a:t>
            </a:r>
            <a:r>
              <a:rPr lang="de-DE" altLang="de-DE" sz="2000" dirty="0" smtClean="0">
                <a:sym typeface="Wingdings" pitchFamily="2" charset="2"/>
              </a:rPr>
              <a:t>11086, </a:t>
            </a:r>
            <a:r>
              <a:rPr lang="de-DE" altLang="de-DE" sz="2000" dirty="0" smtClean="0">
                <a:sym typeface="Wingdings" pitchFamily="2" charset="2"/>
              </a:rPr>
              <a:t>S. 104-109  Die Textsortenmerkmale, die in verschiedenen Kapiteln in SB erlernt werden, werden im AH in Abgrenzung zueinander in einer Einheit abgefragt</a:t>
            </a:r>
          </a:p>
          <a:p>
            <a:pPr marL="0" indent="0">
              <a:buFont typeface="Arial" charset="0"/>
              <a:buNone/>
            </a:pPr>
            <a:endParaRPr lang="de-DE" altLang="de-DE" sz="1000" dirty="0" smtClean="0"/>
          </a:p>
          <a:p>
            <a:pPr marL="0" indent="0">
              <a:buFont typeface="Arial" charset="0"/>
              <a:buNone/>
            </a:pPr>
            <a:r>
              <a:rPr lang="de-DE" altLang="de-DE" sz="2000" dirty="0" smtClean="0"/>
              <a:t>c) Im AH wird in Teilaspekt des SB besonders geübt: SB </a:t>
            </a:r>
            <a:r>
              <a:rPr lang="de-DE" altLang="de-DE" sz="2000" dirty="0" smtClean="0"/>
              <a:t>11075</a:t>
            </a:r>
            <a:r>
              <a:rPr lang="de-DE" altLang="de-DE" sz="2000" dirty="0" smtClean="0"/>
              <a:t>, S. 94-97 </a:t>
            </a:r>
            <a:r>
              <a:rPr lang="de-DE" altLang="de-DE" sz="2000" dirty="0" smtClean="0">
                <a:sym typeface="Wingdings" pitchFamily="2" charset="2"/>
              </a:rPr>
              <a:t> AH </a:t>
            </a:r>
            <a:r>
              <a:rPr lang="de-DE" altLang="de-DE" sz="2000" dirty="0" smtClean="0">
                <a:sym typeface="Wingdings" pitchFamily="2" charset="2"/>
              </a:rPr>
              <a:t>11086 </a:t>
            </a:r>
            <a:r>
              <a:rPr lang="de-DE" altLang="de-DE" sz="2000" dirty="0" smtClean="0">
                <a:sym typeface="Wingdings" pitchFamily="2" charset="2"/>
              </a:rPr>
              <a:t> Im AH werden die Lesetechniken zur Informationsentnahme geübt </a:t>
            </a:r>
            <a:endParaRPr lang="de-DE" alt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2015 C.C.Buchner Verlag</a:t>
            </a:r>
            <a:endParaRPr lang="de-DE"/>
          </a:p>
        </p:txBody>
      </p:sp>
      <p:sp>
        <p:nvSpPr>
          <p:cNvPr id="3379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05AC7A-6DD4-4C30-98FC-82917CA502AD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2159000"/>
          </a:xfrm>
        </p:spPr>
        <p:txBody>
          <a:bodyPr/>
          <a:lstStyle/>
          <a:p>
            <a:pPr algn="l"/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Das Arbeitsheft macht Angebote für selbstgesteuertes Lernen durch…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2800" dirty="0" smtClean="0">
                <a:sym typeface="Wingdings" pitchFamily="2" charset="2"/>
              </a:rPr>
              <a:t>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Lernstandstests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dirty="0" smtClean="0">
                <a:sym typeface="Wingdings" pitchFamily="2" charset="2"/>
              </a:rPr>
              <a:t></a:t>
            </a:r>
            <a:r>
              <a:rPr lang="de-DE" altLang="de-DE" sz="2800" dirty="0" smtClean="0"/>
              <a:t> Kompetenztests </a:t>
            </a:r>
            <a:br>
              <a:rPr lang="de-DE" altLang="de-DE" sz="2800" dirty="0" smtClean="0"/>
            </a:br>
            <a:r>
              <a:rPr lang="de-DE" altLang="de-DE" sz="2800" dirty="0" smtClean="0">
                <a:sym typeface="Wingdings" pitchFamily="2" charset="2"/>
              </a:rPr>
              <a:t></a:t>
            </a:r>
            <a:r>
              <a:rPr lang="de-DE" altLang="de-DE" sz="2800" dirty="0" smtClean="0"/>
              <a:t> Niveaukennzeichnung der Aufgabe</a:t>
            </a:r>
            <a:br>
              <a:rPr lang="de-DE" altLang="de-DE" sz="2800" dirty="0" smtClean="0"/>
            </a:br>
            <a:r>
              <a:rPr lang="de-DE" altLang="de-DE" sz="2800" dirty="0" smtClean="0">
                <a:sym typeface="Wingdings" pitchFamily="2" charset="2"/>
              </a:rPr>
              <a:t></a:t>
            </a:r>
            <a:r>
              <a:rPr lang="de-DE" altLang="de-DE" sz="2800" dirty="0" smtClean="0"/>
              <a:t> Nachschlageseiten für jeden </a:t>
            </a:r>
            <a:r>
              <a:rPr lang="de-DE" altLang="de-DE" sz="2800" dirty="0" smtClean="0"/>
              <a:t>Kompetenzbereich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2015 C.C.Buchner Verlag</a:t>
            </a:r>
            <a:endParaRPr lang="de-DE"/>
          </a:p>
        </p:txBody>
      </p:sp>
      <p:sp>
        <p:nvSpPr>
          <p:cNvPr id="3482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F5645D-0723-4FEC-A9A7-7FBB6F6A0AB7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81076"/>
            <a:ext cx="8229600" cy="719732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 </a:t>
            </a:r>
            <a:r>
              <a:rPr lang="de-DE" altLang="de-DE" dirty="0" err="1" smtClean="0"/>
              <a:t>Lernstandstest</a:t>
            </a:r>
            <a:r>
              <a:rPr lang="de-DE" altLang="de-DE" dirty="0" smtClean="0"/>
              <a:t> eröffnet die Einheit.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3860800" cy="4267200"/>
          </a:xfrm>
        </p:spPr>
        <p:txBody>
          <a:bodyPr rtlCol="0">
            <a:normAutofit/>
          </a:bodyPr>
          <a:lstStyle/>
          <a:p>
            <a:pPr marL="469900" indent="-469900" eaLnBrk="1" hangingPunct="1"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Auftakt bei jedem Teilkapitel vor dem Üben</a:t>
            </a: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endParaRPr lang="de-DE" altLang="de-DE" sz="1100" kern="0" dirty="0">
              <a:solidFill>
                <a:srgbClr val="000000"/>
              </a:solidFill>
            </a:endParaRPr>
          </a:p>
          <a:p>
            <a:pPr marL="469900" indent="-469900" eaLnBrk="1" hangingPunct="1"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Es gibt verschiedene Formen:</a:t>
            </a: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</a:t>
            </a:r>
            <a:r>
              <a:rPr lang="de-DE" altLang="de-DE" sz="2400" kern="0" dirty="0" smtClean="0">
                <a:solidFill>
                  <a:srgbClr val="000000"/>
                </a:solidFill>
              </a:rPr>
              <a:t>Lösungsbild</a:t>
            </a:r>
            <a:endParaRPr lang="de-DE" altLang="de-DE" sz="2400" kern="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</a:t>
            </a:r>
            <a:r>
              <a:rPr lang="de-DE" altLang="de-DE" sz="2400" kern="0" dirty="0" smtClean="0">
                <a:solidFill>
                  <a:srgbClr val="000000"/>
                </a:solidFill>
              </a:rPr>
              <a:t>hier: Lösungssatz</a:t>
            </a:r>
            <a:endParaRPr lang="de-DE" altLang="de-DE" sz="2400" kern="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Lückentext</a:t>
            </a: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Kreuzworträtsel </a:t>
            </a: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52CAC-9282-471D-8E97-22DF08D8FD1A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sp>
        <p:nvSpPr>
          <p:cNvPr id="35846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35847" name="Picture 7" descr="\\SR-FS\Foertsch$\My Pictures\DU#\Lernstand_11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844675"/>
            <a:ext cx="4649787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 Kompetenztest schließt die Sequenz ab.</a:t>
            </a:r>
          </a:p>
        </p:txBody>
      </p:sp>
      <p:pic>
        <p:nvPicPr>
          <p:cNvPr id="36867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1752600"/>
            <a:ext cx="3314700" cy="4267200"/>
          </a:xfrm>
        </p:spPr>
      </p:pic>
      <p:pic>
        <p:nvPicPr>
          <p:cNvPr id="36868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00213"/>
            <a:ext cx="3044825" cy="4267200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094D4-42CA-4D34-B17C-A2EF2796E2E2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2800" dirty="0" smtClean="0"/>
              <a:t>Die Niveaukennzeichnung der Aufgaben hilft den Schülerinnen und Schülern sich einzuschätzen.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4DE62-8F2C-44D6-BE84-E0BDEACA0BFB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  <p:pic>
        <p:nvPicPr>
          <p:cNvPr id="37893" name="Picture 7" descr="\\SR-FS\Foertsch$\My Pictures\DU#\Aufgaben niveaudifferenzi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862234"/>
            <a:ext cx="7142162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695325"/>
            <a:ext cx="8352159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Die </a:t>
            </a:r>
            <a:r>
              <a:rPr lang="de-DE" altLang="de-DE" sz="3200" dirty="0" smtClean="0"/>
              <a:t>Nachschlageseiten unterstützen </a:t>
            </a:r>
            <a:r>
              <a:rPr lang="de-DE" altLang="de-DE" sz="3200" dirty="0" smtClean="0"/>
              <a:t>bei Defiziten</a:t>
            </a:r>
            <a:r>
              <a:rPr lang="de-DE" altLang="de-DE" sz="3200" dirty="0" smtClean="0"/>
              <a:t>.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Zu jedem der drei Kompetenzbereiche</a:t>
            </a:r>
            <a:r>
              <a:rPr lang="de-DE" altLang="de-DE" sz="2400" dirty="0" smtClean="0"/>
              <a:t>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altLang="de-DE" sz="105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sz="2400" dirty="0" smtClean="0"/>
              <a:t>     </a:t>
            </a:r>
            <a:r>
              <a:rPr lang="de-DE" altLang="de-DE" sz="2400" dirty="0"/>
              <a:t>	</a:t>
            </a:r>
            <a:r>
              <a:rPr lang="de-DE" altLang="de-DE" sz="2400" dirty="0" smtClean="0">
                <a:solidFill>
                  <a:srgbClr val="00B050"/>
                </a:solidFill>
              </a:rPr>
              <a:t>1. </a:t>
            </a:r>
            <a:r>
              <a:rPr lang="de-DE" altLang="de-DE" sz="2400" dirty="0" smtClean="0">
                <a:solidFill>
                  <a:srgbClr val="00B050"/>
                </a:solidFill>
              </a:rPr>
              <a:t>Schreiben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0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sz="2400" dirty="0"/>
              <a:t>	</a:t>
            </a: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Sprache 	betrachten und 	</a:t>
            </a: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verwenden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0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altLang="de-DE" sz="2400" dirty="0"/>
              <a:t>	</a:t>
            </a:r>
            <a:r>
              <a:rPr lang="de-DE" altLang="de-DE" sz="2400" dirty="0" smtClean="0">
                <a:solidFill>
                  <a:schemeClr val="accent2"/>
                </a:solidFill>
              </a:rPr>
              <a:t>3. Mit Texten und 	Medien umgehen</a:t>
            </a:r>
            <a:endParaRPr lang="de-DE" altLang="de-DE" sz="2400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dirty="0" smtClean="0"/>
          </a:p>
        </p:txBody>
      </p:sp>
      <p:pic>
        <p:nvPicPr>
          <p:cNvPr id="38916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700808"/>
            <a:ext cx="3225875" cy="4573392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29DB8-A4BC-4C8E-BF5B-FD5599400C64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1512888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Der Einleger gewährleistet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Selbstkontrolle </a:t>
            </a:r>
            <a:r>
              <a:rPr lang="de-DE" altLang="de-DE" dirty="0" smtClean="0"/>
              <a:t>durch … </a:t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2492375"/>
            <a:ext cx="7200900" cy="3763963"/>
          </a:xfrm>
        </p:spPr>
        <p:txBody>
          <a:bodyPr/>
          <a:lstStyle/>
          <a:p>
            <a:r>
              <a:rPr lang="de-DE" altLang="de-DE" sz="2400" dirty="0" smtClean="0"/>
              <a:t>ausführliche Lösungen,</a:t>
            </a:r>
          </a:p>
          <a:p>
            <a:r>
              <a:rPr lang="de-DE" altLang="de-DE" sz="2400" dirty="0" smtClean="0"/>
              <a:t>Beispiellösungen bei offenen Aufgaben,</a:t>
            </a:r>
          </a:p>
          <a:p>
            <a:r>
              <a:rPr lang="de-DE" altLang="de-DE" sz="2400" dirty="0" smtClean="0"/>
              <a:t>Lösungshinweise zur Bearbeitung bei individuellen Lösungen,</a:t>
            </a:r>
          </a:p>
          <a:p>
            <a:r>
              <a:rPr lang="de-DE" altLang="de-DE" sz="2400" dirty="0" smtClean="0"/>
              <a:t>Tipps zum Weiterarbeiten,</a:t>
            </a:r>
          </a:p>
          <a:p>
            <a:r>
              <a:rPr lang="de-DE" altLang="de-DE" sz="2400" dirty="0" smtClean="0"/>
              <a:t>Steuerung der Arbeit mit den Rastern.</a:t>
            </a:r>
          </a:p>
          <a:p>
            <a:pPr eaLnBrk="1" hangingPunct="1"/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20B59-72AD-49F7-B306-51E66C6496C7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3008312" cy="3096444"/>
          </a:xfrm>
        </p:spPr>
        <p:txBody>
          <a:bodyPr/>
          <a:lstStyle/>
          <a:p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2400" dirty="0" smtClean="0"/>
              <a:t>Die ausführlichen Lösungen,  Beispiellösungen und Hinweise bei individuellen Lösungen fordern den Lehrer selten als Lerncoach. </a:t>
            </a:r>
          </a:p>
        </p:txBody>
      </p:sp>
      <p:sp>
        <p:nvSpPr>
          <p:cNvPr id="4096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smtClean="0">
                <a:solidFill>
                  <a:srgbClr val="898989"/>
                </a:solidFill>
              </a:rPr>
              <a:t>© 2015 C.C.Buchner Verlag</a:t>
            </a:r>
          </a:p>
        </p:txBody>
      </p:sp>
      <p:sp>
        <p:nvSpPr>
          <p:cNvPr id="4096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94AF35-2F8C-4475-9B07-2511CD2516E0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  <p:pic>
        <p:nvPicPr>
          <p:cNvPr id="40965" name="Picture 2" descr="\\SR-FS\Foertsch$\My Pictures\DU#\Lös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5163" y="981075"/>
            <a:ext cx="3311525" cy="5145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2" y="1773238"/>
            <a:ext cx="4175819" cy="426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1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altLang="de-DE" sz="2400" b="1" dirty="0" smtClean="0"/>
              <a:t>Auf dem Einleger wird den Schülerinnen und Schülern der  eigene Umgang mit den Kompetenzrastern nochmals erläutert.</a:t>
            </a:r>
            <a:endParaRPr lang="de-DE" altLang="de-DE" sz="2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18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800" dirty="0" smtClean="0"/>
          </a:p>
        </p:txBody>
      </p:sp>
      <p:pic>
        <p:nvPicPr>
          <p:cNvPr id="41987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80728"/>
            <a:ext cx="3522662" cy="5356225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50725-E00C-470F-946E-798238972541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Das Materialkonzept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 smtClean="0"/>
              <a:t>Die von uns eingesetzten Texte und Bilder …</a:t>
            </a:r>
          </a:p>
          <a:p>
            <a:pPr lvl="1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… dienen zur materialgestützten Arbeit.</a:t>
            </a:r>
          </a:p>
          <a:p>
            <a:pPr lvl="1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… haben ausdrücklich gymnasialen Anspruch.</a:t>
            </a:r>
          </a:p>
          <a:p>
            <a:pPr lvl="1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… ermöglichen, dass die Kompetenzen an </a:t>
            </a:r>
            <a:r>
              <a:rPr lang="de-DE" dirty="0"/>
              <a:t>(echten) Inhalten </a:t>
            </a:r>
            <a:r>
              <a:rPr lang="de-DE" dirty="0" smtClean="0"/>
              <a:t>eingeübt werden. </a:t>
            </a:r>
            <a:endParaRPr lang="de-D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 smtClean="0"/>
              <a:t>Alle benötigten Materialien sind abgedruckt, sodass die Beschaffung für Sie als Lehrkraft wegfällt.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 smtClean="0"/>
              <a:t>Die Kästen </a:t>
            </a:r>
            <a:r>
              <a:rPr lang="de-DE" sz="2600" dirty="0"/>
              <a:t>mit Merkwissen </a:t>
            </a:r>
            <a:r>
              <a:rPr lang="de-DE" sz="2600" dirty="0" smtClean="0"/>
              <a:t>und Methodenbeschreibungen sind Teil der „materialen Steuerung“.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CCF49-45A1-4D6D-826C-F99A5A0BAD66}" type="slidenum">
              <a:rPr lang="de-DE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3</a:t>
            </a:fld>
            <a:endParaRPr lang="de-DE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916113"/>
            <a:ext cx="39243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sz="2400" dirty="0" smtClean="0"/>
              <a:t>Im Einleger erhält der Schüler/die Schülerin Tipps, wie er/sie weiterarbeiten kann, je nachdem wie das Ergebnis nach Bearbeiten der Übungsaufgaben und Einschätzung mithilfe der Raster ausfällt.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6235-F141-483F-A1EE-BA9A2DC8F5AB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  <p:pic>
        <p:nvPicPr>
          <p:cNvPr id="4301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052736"/>
            <a:ext cx="3698305" cy="5299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395536" y="981075"/>
            <a:ext cx="4248472" cy="720080"/>
          </a:xfrm>
        </p:spPr>
        <p:txBody>
          <a:bodyPr/>
          <a:lstStyle/>
          <a:p>
            <a:r>
              <a:rPr lang="de-DE" altLang="de-DE" sz="2800" dirty="0" smtClean="0"/>
              <a:t>Die Kompetenzraster </a:t>
            </a:r>
            <a:r>
              <a:rPr lang="de-DE" altLang="de-DE" sz="2800" dirty="0" smtClean="0"/>
              <a:t>…</a:t>
            </a:r>
            <a:endParaRPr lang="de-DE" altLang="de-DE" sz="2800" dirty="0" smtClean="0"/>
          </a:p>
        </p:txBody>
      </p:sp>
      <p:sp>
        <p:nvSpPr>
          <p:cNvPr id="44035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4114800" cy="3992563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"/>
            </a:pPr>
            <a:r>
              <a:rPr lang="de-DE" altLang="de-DE" sz="1800" dirty="0" smtClean="0">
                <a:sym typeface="Wingdings" pitchFamily="2" charset="2"/>
              </a:rPr>
              <a:t>sind unser  Vorschlag für die Erstellung eines schuleigenen Curriculums auf der Basis von Kompetenzrastern.</a:t>
            </a:r>
          </a:p>
          <a:p>
            <a:pPr marL="285750" indent="-285750">
              <a:buFont typeface="Wingdings" pitchFamily="2" charset="2"/>
              <a:buChar char=""/>
            </a:pPr>
            <a:r>
              <a:rPr lang="de-DE" altLang="de-DE" sz="1800" dirty="0" smtClean="0">
                <a:sym typeface="Wingdings" pitchFamily="2" charset="2"/>
              </a:rPr>
              <a:t>können bei der Arbeit mit dem Arbeitsheft eingesetzt werden, müssen  es aber nicht.  (Weg A oder B auf nächster Folie).</a:t>
            </a:r>
          </a:p>
          <a:p>
            <a:pPr marL="285750" indent="-285750">
              <a:buFont typeface="Wingdings" pitchFamily="2" charset="2"/>
              <a:buChar char=""/>
            </a:pPr>
            <a:r>
              <a:rPr lang="de-DE" altLang="de-DE" sz="1800" dirty="0" smtClean="0">
                <a:sym typeface="Wingdings" pitchFamily="2" charset="2"/>
              </a:rPr>
              <a:t>können entweder nur von der Lehrkraft zur Dokumentation des Lernfortschritts der Schüler genutzt werden </a:t>
            </a:r>
          </a:p>
          <a:p>
            <a:pPr marL="285750" indent="-285750">
              <a:buFont typeface="Wingdings" pitchFamily="2" charset="2"/>
              <a:buChar char=""/>
            </a:pPr>
            <a:r>
              <a:rPr lang="de-DE" altLang="de-DE" sz="1800" dirty="0" smtClean="0">
                <a:sym typeface="Wingdings" pitchFamily="2" charset="2"/>
              </a:rPr>
              <a:t>oder können von Lehrkraft (Fremdeinschätzung) und Schüler/in (Selbsteinschätzung) gleichermaßen genutzt werden. </a:t>
            </a:r>
          </a:p>
          <a:p>
            <a:pPr marL="285750" indent="-285750">
              <a:buFont typeface="Wingdings" pitchFamily="2" charset="2"/>
              <a:buChar char=""/>
            </a:pPr>
            <a:endParaRPr lang="de-DE" altLang="de-DE" dirty="0" smtClean="0"/>
          </a:p>
        </p:txBody>
      </p:sp>
      <p:sp>
        <p:nvSpPr>
          <p:cNvPr id="4403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smtClean="0">
                <a:solidFill>
                  <a:srgbClr val="898989"/>
                </a:solidFill>
              </a:rPr>
              <a:t>© 2015 C.C.Buchner Verlag</a:t>
            </a:r>
          </a:p>
        </p:txBody>
      </p:sp>
      <p:sp>
        <p:nvSpPr>
          <p:cNvPr id="4403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D1C107-0E9E-4992-B13E-F9366D2DB78B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  <p:pic>
        <p:nvPicPr>
          <p:cNvPr id="44038" name="Picture 2" descr="\\SR-FS\Foertsch$\My Pictures\DU#\Sprachr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981075"/>
            <a:ext cx="3708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647700"/>
          </a:xfrm>
        </p:spPr>
        <p:txBody>
          <a:bodyPr/>
          <a:lstStyle/>
          <a:p>
            <a:r>
              <a:rPr lang="de-DE" altLang="de-DE" sz="3600" dirty="0" smtClean="0"/>
              <a:t>Die Arbeit mit oder ohne Kompetenzraster: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4040187" cy="639763"/>
          </a:xfrm>
        </p:spPr>
        <p:txBody>
          <a:bodyPr>
            <a:noAutofit/>
          </a:bodyPr>
          <a:lstStyle/>
          <a:p>
            <a:r>
              <a:rPr lang="de-DE" altLang="de-DE" sz="2400" dirty="0" smtClean="0"/>
              <a:t>Die Arbeit mit Kompetenzrastern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81300"/>
            <a:ext cx="4546600" cy="33448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1600" dirty="0" smtClean="0"/>
              <a:t>1. In </a:t>
            </a:r>
            <a:r>
              <a:rPr lang="de-DE" sz="1600" dirty="0"/>
              <a:t>einem Test ermitteln die Schülerinnen und Schüler ihren tatsächlichen Lernstand. (Teste deinen Lernstand)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1600" dirty="0" smtClean="0"/>
              <a:t>2. Nun </a:t>
            </a:r>
            <a:r>
              <a:rPr lang="de-DE" sz="1600" dirty="0"/>
              <a:t>bearbeiten sie gezielt entsprechende Trainingsaufgaben (Beispiel: Aufgabe 1/ </a:t>
            </a:r>
            <a:r>
              <a:rPr lang="de-DE" sz="1600" dirty="0" smtClean="0"/>
              <a:t>K1/A1</a:t>
            </a:r>
            <a:r>
              <a:rPr lang="de-DE" sz="1600" dirty="0"/>
              <a:t>), die sich im Niveau steigern.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1600" dirty="0" smtClean="0"/>
              <a:t>3. Ein </a:t>
            </a:r>
            <a:r>
              <a:rPr lang="de-DE" sz="1600" dirty="0"/>
              <a:t>Kompetenztest schließt die Trainingseinheit </a:t>
            </a:r>
            <a:r>
              <a:rPr lang="de-DE" sz="1600" dirty="0" smtClean="0"/>
              <a:t>ab. </a:t>
            </a:r>
            <a:r>
              <a:rPr lang="de-DE" sz="1600" dirty="0"/>
              <a:t>Die Lernenden kontrollieren mithilfe des Lösungsheftes ihren Lernfortschritt.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1600" dirty="0" smtClean="0"/>
              <a:t>4. Danach </a:t>
            </a:r>
            <a:r>
              <a:rPr lang="de-DE" sz="1600" dirty="0"/>
              <a:t>schätzen sie ihre Fähigkeiten auf dem Kompetenzraster (nachher) erneut ein.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1600" dirty="0" smtClean="0"/>
              <a:t>5. Je </a:t>
            </a:r>
            <a:r>
              <a:rPr lang="de-DE" sz="1600" dirty="0"/>
              <a:t>nach dem Ergebnis der erneuten Markierung bekommen sie im Einleger Tipps zur Weiterarbeit in den einzelnen Anforderungsstufen.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8" y="2060575"/>
            <a:ext cx="4041775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400" dirty="0"/>
              <a:t> </a:t>
            </a:r>
            <a:r>
              <a:rPr lang="de-DE" sz="2400" dirty="0" smtClean="0"/>
              <a:t>     Die Arbeit ohne Kompetenzraster</a:t>
            </a: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508625" y="2781300"/>
            <a:ext cx="3178175" cy="38163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1600" dirty="0" smtClean="0"/>
              <a:t>1. Beginnen </a:t>
            </a:r>
            <a:r>
              <a:rPr lang="de-DE" sz="1600" dirty="0"/>
              <a:t>Sie die Arbeit trotzdem mit der Bearbeitung der Lernstände und schließen Sie sie mit einem Kompetenztest ab. </a:t>
            </a:r>
          </a:p>
          <a:p>
            <a:pPr marL="0" indent="0">
              <a:buFont typeface="Arial" charset="0"/>
              <a:buNone/>
              <a:defRPr/>
            </a:pPr>
            <a:endParaRPr lang="de-DE" sz="1000" dirty="0" smtClean="0"/>
          </a:p>
          <a:p>
            <a:pPr marL="0" indent="0">
              <a:buFont typeface="Arial" charset="0"/>
              <a:buNone/>
              <a:defRPr/>
            </a:pPr>
            <a:r>
              <a:rPr lang="de-DE" sz="1600" dirty="0" smtClean="0"/>
              <a:t>2.  Weisen </a:t>
            </a:r>
            <a:r>
              <a:rPr lang="de-DE" sz="1600" dirty="0"/>
              <a:t>Sie Ihre Schülerinnen und Schüler auf die Niveaustufen der jeweiligen Aufgaben in den Fähnchen hin K1/K2/K3 oder ignorieren Sie diese.</a:t>
            </a:r>
          </a:p>
          <a:p>
            <a:pPr marL="0" indent="0">
              <a:buFont typeface="Arial" charset="0"/>
              <a:buNone/>
              <a:defRPr/>
            </a:pPr>
            <a:endParaRPr lang="de-DE" sz="1000" dirty="0" smtClean="0"/>
          </a:p>
          <a:p>
            <a:pPr marL="0" indent="0">
              <a:buFont typeface="Arial" charset="0"/>
              <a:buNone/>
              <a:defRPr/>
            </a:pPr>
            <a:r>
              <a:rPr lang="de-DE" sz="1600" dirty="0" smtClean="0"/>
              <a:t>3. Nutzen </a:t>
            </a:r>
            <a:r>
              <a:rPr lang="de-DE" sz="1600" dirty="0"/>
              <a:t>Sie die Hinweise für gezieltes Weiterarbeiten im Anhang oder </a:t>
            </a:r>
            <a:r>
              <a:rPr lang="de-DE" sz="1600" dirty="0" smtClean="0"/>
              <a:t>im Einleger </a:t>
            </a:r>
            <a:r>
              <a:rPr lang="de-DE" sz="1600" dirty="0"/>
              <a:t>des Heftes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5063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smtClean="0">
                <a:solidFill>
                  <a:srgbClr val="898989"/>
                </a:solidFill>
              </a:rPr>
              <a:t>© 2015 C.C.Buchner Verlag</a:t>
            </a:r>
          </a:p>
        </p:txBody>
      </p:sp>
      <p:sp>
        <p:nvSpPr>
          <p:cNvPr id="45064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8B8697-C480-46C0-B7F4-4EC96FEEFB8C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Der Lehrerband entlastet Sie bei der Arbeit.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ea typeface="Calibri"/>
                <a:cs typeface="Times New Roman"/>
              </a:rPr>
              <a:t>Er ermöglicht eine schnelle </a:t>
            </a:r>
            <a:r>
              <a:rPr lang="de-DE" sz="2000" dirty="0">
                <a:ea typeface="Calibri"/>
                <a:cs typeface="Times New Roman"/>
              </a:rPr>
              <a:t>und effiziente </a:t>
            </a:r>
            <a:r>
              <a:rPr lang="de-DE" sz="2000" dirty="0" smtClean="0">
                <a:ea typeface="Calibri"/>
                <a:cs typeface="Times New Roman"/>
              </a:rPr>
              <a:t>Unterrichtsplanung durch genaue Anleitung zum Einsatz im Unterricht.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1000" dirty="0" smtClean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cs typeface="Times New Roman"/>
              </a:rPr>
              <a:t>Entlastet die Lehrkraft durch viele zusätzliche Materialien u.a. auch für die Arbeit am Computer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1000" dirty="0" smtClean="0"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Bietet zusätzlich einen Lehrgang zur </a:t>
            </a:r>
            <a:r>
              <a:rPr lang="de-DE" sz="2000" dirty="0"/>
              <a:t>effizienten und praktikablen Erarbeitung einer in der Klasse einheitlichen Medienkompetenz </a:t>
            </a:r>
            <a:r>
              <a:rPr lang="de-DE" sz="2000" dirty="0" smtClean="0"/>
              <a:t>auf CD</a:t>
            </a:r>
            <a:endParaRPr lang="de-DE" sz="2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365125"/>
          </a:xfrm>
        </p:spPr>
        <p:txBody>
          <a:bodyPr/>
          <a:lstStyle/>
          <a:p>
            <a:pPr>
              <a:defRPr/>
            </a:pPr>
            <a:fld id="{4CF368D5-E08B-4A96-9940-0B9C808FE3A6}" type="slidenum">
              <a:rPr lang="de-DE" altLang="de-DE" smtClean="0"/>
              <a:pPr>
                <a:defRPr/>
              </a:pPr>
              <a:t>33</a:t>
            </a:fld>
            <a:endParaRPr lang="de-DE" altLang="de-DE" dirty="0"/>
          </a:p>
        </p:txBody>
      </p:sp>
      <p:pic>
        <p:nvPicPr>
          <p:cNvPr id="46086" name="Picture 9" descr="\\SR-FS\Foertsch$\My Pictures\DU#\Cover_11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100" y="1752600"/>
            <a:ext cx="2974975" cy="42672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31800" y="908050"/>
            <a:ext cx="8229600" cy="1143000"/>
          </a:xfrm>
        </p:spPr>
        <p:txBody>
          <a:bodyPr/>
          <a:lstStyle/>
          <a:p>
            <a:r>
              <a:rPr lang="de-DE" altLang="de-DE" dirty="0" smtClean="0"/>
              <a:t>Unsere Aufgaben sind …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sz="half" idx="1"/>
          </p:nvPr>
        </p:nvSpPr>
        <p:spPr>
          <a:xfrm>
            <a:off x="395536" y="2328441"/>
            <a:ext cx="4221286" cy="3332584"/>
          </a:xfrm>
        </p:spPr>
        <p:txBody>
          <a:bodyPr/>
          <a:lstStyle/>
          <a:p>
            <a:r>
              <a:rPr lang="de-DE" altLang="de-DE" sz="2400" dirty="0" smtClean="0"/>
              <a:t>… das „Herz“ unseres Buchs.</a:t>
            </a:r>
          </a:p>
          <a:p>
            <a:r>
              <a:rPr lang="de-DE" altLang="de-DE" sz="2400" dirty="0" smtClean="0"/>
              <a:t>… induktiv.</a:t>
            </a:r>
          </a:p>
          <a:p>
            <a:r>
              <a:rPr lang="de-DE" altLang="de-DE" sz="2400" dirty="0" smtClean="0"/>
              <a:t>… konsequent kompetenzorientiert.</a:t>
            </a:r>
          </a:p>
          <a:p>
            <a:r>
              <a:rPr lang="de-DE" altLang="de-DE" sz="2400" dirty="0" smtClean="0"/>
              <a:t>… individualisierend durch unterschiedliche Lernprodukte und Differenzierung.</a:t>
            </a:r>
          </a:p>
          <a:p>
            <a:endParaRPr lang="de-DE" alt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924300" cy="4267200"/>
          </a:xfrm>
        </p:spPr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 marL="0" indent="0">
              <a:buFont typeface="Arial" charset="0"/>
              <a:buNone/>
              <a:defRPr/>
            </a:pPr>
            <a:r>
              <a:rPr lang="de-DE" sz="2000" dirty="0" smtClean="0"/>
              <a:t>Beispiel für eine differenzierte Aufgabe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2015 C.C.Buchner Verlag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689E9-2842-4F1B-815B-EF7D004BAEB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6391" name="Grafi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65990" r="60751" b="18669"/>
          <a:stretch>
            <a:fillRect/>
          </a:stretch>
        </p:blipFill>
        <p:spPr bwMode="auto">
          <a:xfrm>
            <a:off x="4690150" y="3484790"/>
            <a:ext cx="4346594" cy="224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Die verwendeten Aufgabentypen</a:t>
            </a: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</p:nvPr>
        </p:nvGraphicFramePr>
        <p:xfrm>
          <a:off x="468313" y="2636838"/>
          <a:ext cx="8229600" cy="355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17413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3C1A1B-EB28-4BAE-A45B-4E8FEFB38AA4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konsequente Kompetenzorientierung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5575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Sie ermöglicht …</a:t>
            </a:r>
            <a:endParaRPr lang="de-DE" altLang="de-DE" sz="2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die Selbststeuerung </a:t>
            </a:r>
            <a:r>
              <a:rPr lang="de-DE" dirty="0"/>
              <a:t>des </a:t>
            </a:r>
            <a:r>
              <a:rPr lang="de-DE" dirty="0" smtClean="0"/>
              <a:t>Lernens.</a:t>
            </a:r>
            <a:endParaRPr lang="de-DE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handlungsorientierte Lernprozesse</a:t>
            </a:r>
            <a:r>
              <a:rPr lang="de-DE" dirty="0" smtClean="0"/>
              <a:t>.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de-DE" sz="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Sie wird erreicht durch …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</a:t>
            </a:r>
            <a:r>
              <a:rPr lang="de-DE" dirty="0"/>
              <a:t> </a:t>
            </a:r>
            <a:r>
              <a:rPr lang="de-DE" dirty="0" smtClean="0"/>
              <a:t>den Einsatz </a:t>
            </a:r>
            <a:r>
              <a:rPr lang="de-DE" dirty="0"/>
              <a:t>wechselnder </a:t>
            </a:r>
            <a:r>
              <a:rPr lang="de-DE" dirty="0" smtClean="0"/>
              <a:t>Sozialformen.</a:t>
            </a:r>
            <a:endParaRPr lang="de-DE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induktiv </a:t>
            </a:r>
            <a:r>
              <a:rPr lang="de-DE" dirty="0"/>
              <a:t>angelegte </a:t>
            </a:r>
            <a:r>
              <a:rPr lang="de-DE" dirty="0" smtClean="0"/>
              <a:t>Lernaufgaben.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</a:t>
            </a:r>
            <a:r>
              <a:rPr lang="de-DE" altLang="de-DE" dirty="0"/>
              <a:t>Differenzierung und Zerlegung der </a:t>
            </a:r>
            <a:r>
              <a:rPr lang="de-DE" altLang="de-DE" dirty="0" smtClean="0"/>
              <a:t>Lernschritte.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</a:t>
            </a:r>
            <a:r>
              <a:rPr lang="de-DE" altLang="de-DE" dirty="0"/>
              <a:t>Prozess- und Produktorientierung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18437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4D2147-E1A5-42E0-B18A-D0EE3E7FEBCE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Individualisierung durch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132856"/>
            <a:ext cx="8001000" cy="40306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farblich </a:t>
            </a:r>
            <a:r>
              <a:rPr lang="de-DE" sz="2400" dirty="0"/>
              <a:t>gekennzeichnete, niveaudifferenzierte Aufgaben in jedem </a:t>
            </a:r>
            <a:r>
              <a:rPr lang="de-DE" sz="2400" dirty="0" smtClean="0"/>
              <a:t>Teilkapitel (</a:t>
            </a:r>
            <a:r>
              <a:rPr lang="de-DE" altLang="de-DE" sz="2400" dirty="0"/>
              <a:t>drei Stufen, quantitativ oder bzgl. des Reflexionsniveaus </a:t>
            </a:r>
            <a:r>
              <a:rPr lang="de-DE" altLang="de-DE" sz="2400" dirty="0" smtClean="0"/>
              <a:t>differenziert)</a:t>
            </a:r>
            <a:r>
              <a:rPr lang="de-DE" sz="2400" dirty="0" smtClean="0"/>
              <a:t>.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unterschiedliche Aufgabenformen zur individuellen Schwerpunktsetzung. 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Kompetenztests </a:t>
            </a:r>
            <a:r>
              <a:rPr lang="de-DE" sz="2400" dirty="0"/>
              <a:t>zur Eigendiagnose am Ende eines jeden </a:t>
            </a:r>
            <a:r>
              <a:rPr lang="de-DE" sz="2400" dirty="0" smtClean="0"/>
              <a:t>Kapitels.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einen kompakten </a:t>
            </a:r>
            <a:r>
              <a:rPr lang="de-DE" sz="2400" dirty="0"/>
              <a:t>Anhang zum Nachschlagen bei </a:t>
            </a:r>
            <a:r>
              <a:rPr lang="de-DE" sz="2400" dirty="0" smtClean="0"/>
              <a:t>Defiziten.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unterschiedliche </a:t>
            </a:r>
            <a:r>
              <a:rPr lang="de-DE" sz="2400" dirty="0"/>
              <a:t>Lernprodukte als Möglichkeit der </a:t>
            </a:r>
            <a:r>
              <a:rPr lang="de-DE" sz="2400" dirty="0" smtClean="0"/>
              <a:t>Diagnose.  </a:t>
            </a:r>
            <a:endParaRPr lang="de-DE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19461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49115E-06F0-4AAE-AB22-F680940FF5FE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Neu in Baden-Württemberg: Analyse der Syntax mithilfe der Feldgliederung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323528" y="2780928"/>
            <a:ext cx="8424168" cy="3557587"/>
          </a:xfrm>
        </p:spPr>
        <p:txBody>
          <a:bodyPr/>
          <a:lstStyle/>
          <a:p>
            <a:r>
              <a:rPr lang="de-DE" altLang="de-DE" sz="2400" dirty="0" smtClean="0"/>
              <a:t>Die Einführung des neuen grammatischen Modells wird auf </a:t>
            </a:r>
            <a:r>
              <a:rPr lang="de-DE" altLang="de-DE" sz="2400" dirty="0" smtClean="0"/>
              <a:t>die Bände </a:t>
            </a:r>
            <a:r>
              <a:rPr lang="de-DE" altLang="de-DE" sz="2400" dirty="0" smtClean="0"/>
              <a:t>5 und 6 aufgeteilt.</a:t>
            </a:r>
          </a:p>
          <a:p>
            <a:r>
              <a:rPr lang="de-DE" altLang="de-DE" sz="2400" dirty="0" smtClean="0"/>
              <a:t>Da die Feldgliederung komplett neu ist, wird sie behutsam eingeführt, um die Schüler nicht zu überfordern</a:t>
            </a:r>
          </a:p>
          <a:p>
            <a:r>
              <a:rPr lang="de-DE" altLang="de-DE" sz="2400" dirty="0" smtClean="0"/>
              <a:t>Die Schüler/innen werden mit den Begriffen abgeholt, die sie kennen; darauf aufbauend wird dann das neue </a:t>
            </a:r>
            <a:r>
              <a:rPr lang="de-DE" altLang="de-DE" sz="2400" dirty="0" smtClean="0"/>
              <a:t>Modell erarbeitet</a:t>
            </a:r>
            <a:r>
              <a:rPr lang="de-DE" altLang="de-DE" sz="2400" dirty="0" smtClean="0"/>
              <a:t>.</a:t>
            </a:r>
          </a:p>
          <a:p>
            <a:r>
              <a:rPr lang="de-DE" altLang="de-DE" sz="2400" dirty="0" smtClean="0"/>
              <a:t>Prinzip Spiralcurriculum: Die Inhalte werden immer wieder aufgegriffen und zunehmend anspruchsvoller behandelt/vertieft.</a:t>
            </a:r>
          </a:p>
          <a:p>
            <a:endParaRPr lang="de-DE" alt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2015 C.C.Buchner Verlag</a:t>
            </a:r>
            <a:endParaRPr lang="de-DE" dirty="0"/>
          </a:p>
        </p:txBody>
      </p:sp>
      <p:sp>
        <p:nvSpPr>
          <p:cNvPr id="2048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B3F676-9760-4F46-90FC-45E022F1970E}" type="slidenum">
              <a:rPr lang="de-DE" altLang="de-DE" smtClean="0">
                <a:solidFill>
                  <a:srgbClr val="898989"/>
                </a:solidFill>
                <a:latin typeface="Times New Roman" pitchFamily="18" charset="0"/>
              </a:rPr>
              <a:pPr eaLnBrk="1" hangingPunct="1"/>
              <a:t>8</a:t>
            </a:fld>
            <a:endParaRPr lang="de-DE" altLang="de-DE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Das ist unsere Schulbuchfamilie</a:t>
            </a:r>
            <a:endParaRPr lang="de-DE" altLang="de-DE" sz="1100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4495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feld 4"/>
          <p:cNvSpPr txBox="1">
            <a:spLocks noChangeArrowheads="1"/>
          </p:cNvSpPr>
          <p:nvPr/>
        </p:nvSpPr>
        <p:spPr bwMode="auto">
          <a:xfrm>
            <a:off x="2627313" y="2852738"/>
            <a:ext cx="84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Jakob</a:t>
            </a:r>
          </a:p>
        </p:txBody>
      </p:sp>
      <p:sp>
        <p:nvSpPr>
          <p:cNvPr id="21509" name="Textfeld 5"/>
          <p:cNvSpPr txBox="1">
            <a:spLocks noChangeArrowheads="1"/>
          </p:cNvSpPr>
          <p:nvPr/>
        </p:nvSpPr>
        <p:spPr bwMode="auto">
          <a:xfrm>
            <a:off x="2987675" y="5949950"/>
            <a:ext cx="80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Tarek</a:t>
            </a:r>
          </a:p>
        </p:txBody>
      </p:sp>
      <p:sp>
        <p:nvSpPr>
          <p:cNvPr id="21510" name="Textfeld 6"/>
          <p:cNvSpPr txBox="1">
            <a:spLocks noChangeArrowheads="1"/>
          </p:cNvSpPr>
          <p:nvPr/>
        </p:nvSpPr>
        <p:spPr bwMode="auto">
          <a:xfrm>
            <a:off x="4948238" y="5949950"/>
            <a:ext cx="73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Liam</a:t>
            </a:r>
          </a:p>
        </p:txBody>
      </p:sp>
      <p:sp>
        <p:nvSpPr>
          <p:cNvPr id="21511" name="Textfeld 7"/>
          <p:cNvSpPr txBox="1">
            <a:spLocks noChangeArrowheads="1"/>
          </p:cNvSpPr>
          <p:nvPr/>
        </p:nvSpPr>
        <p:spPr bwMode="auto">
          <a:xfrm>
            <a:off x="6948488" y="4652963"/>
            <a:ext cx="80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Paula</a:t>
            </a:r>
          </a:p>
        </p:txBody>
      </p:sp>
      <p:sp>
        <p:nvSpPr>
          <p:cNvPr id="21512" name="Textfeld 8"/>
          <p:cNvSpPr txBox="1">
            <a:spLocks noChangeArrowheads="1"/>
          </p:cNvSpPr>
          <p:nvPr/>
        </p:nvSpPr>
        <p:spPr bwMode="auto">
          <a:xfrm>
            <a:off x="6084888" y="2852738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Enya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151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7A291E-5E9E-417B-9C95-2CE0E09A04AC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1398</Words>
  <Application>Microsoft Office PowerPoint</Application>
  <PresentationFormat>Bildschirmpräsentation (4:3)</PresentationFormat>
  <Paragraphs>255</Paragraphs>
  <Slides>33</Slides>
  <Notes>16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Verdana</vt:lpstr>
      <vt:lpstr>Arial</vt:lpstr>
      <vt:lpstr>Times New Roman</vt:lpstr>
      <vt:lpstr>Calibri</vt:lpstr>
      <vt:lpstr>Wingdings</vt:lpstr>
      <vt:lpstr>Symbol</vt:lpstr>
      <vt:lpstr>2_Larissa</vt:lpstr>
      <vt:lpstr>Adobe Acrobat Document</vt:lpstr>
      <vt:lpstr>D.U. - DeutschUnterricht</vt:lpstr>
      <vt:lpstr>Das finden Sie in unserem Buch</vt:lpstr>
      <vt:lpstr>Das Materialkonzept</vt:lpstr>
      <vt:lpstr>Unsere Aufgaben sind …</vt:lpstr>
      <vt:lpstr>Die verwendeten Aufgabentypen</vt:lpstr>
      <vt:lpstr>Die konsequente Kompetenzorientierung</vt:lpstr>
      <vt:lpstr>Individualisierung durch …</vt:lpstr>
      <vt:lpstr>Neu in Baden-Württemberg: Analyse der Syntax mithilfe der Feldgliederung</vt:lpstr>
      <vt:lpstr>Das ist unsere Schulbuchfamilie</vt:lpstr>
      <vt:lpstr>Aufbau der Kapitel</vt:lpstr>
      <vt:lpstr>Auftaktseite: Motivation für das Thema,  aber auch erste Diagnose</vt:lpstr>
      <vt:lpstr>Mehrere Teilkapitel mit Lernaufgaben</vt:lpstr>
      <vt:lpstr>Mehrere Teilkapitel mit Lernaufgaben</vt:lpstr>
      <vt:lpstr>Orientierung im Kapitel</vt:lpstr>
      <vt:lpstr>Kompetenztest mit Diagnoseaufgaben  als Abschluss </vt:lpstr>
      <vt:lpstr>Mitlaufend: Medienkompetenz</vt:lpstr>
      <vt:lpstr>D.U. - Zusatzmaterial</vt:lpstr>
      <vt:lpstr>Charly motiviert im Arbeitsheft</vt:lpstr>
      <vt:lpstr>Drei Kompetenz-bereiche</vt:lpstr>
      <vt:lpstr>Wann benutze ich das Arbeitsheft? </vt:lpstr>
      <vt:lpstr>Warum nicht alles aus dem SB im AH? (Beispiele)</vt:lpstr>
      <vt:lpstr>     Das Arbeitsheft macht Angebote für selbstgesteuertes Lernen durch…   Lernstandstests  Kompetenztests   Niveaukennzeichnung der Aufgabe  Nachschlageseiten für jeden Kompetenzbereich </vt:lpstr>
      <vt:lpstr>Ein Lernstandstest eröffnet die Einheit.</vt:lpstr>
      <vt:lpstr>Ein Kompetenztest schließt die Sequenz ab.</vt:lpstr>
      <vt:lpstr>Die Niveaukennzeichnung der Aufgaben hilft den Schülerinnen und Schülern sich einzuschätzen.</vt:lpstr>
      <vt:lpstr>Die Nachschlageseiten unterstützen bei Defiziten. </vt:lpstr>
      <vt:lpstr> Der Einleger gewährleistet  Selbstkontrolle durch …  </vt:lpstr>
      <vt:lpstr>     Die ausführlichen Lösungen,  Beispiellösungen und Hinweise bei individuellen Lösungen fordern den Lehrer selten als Lerncoach. </vt:lpstr>
      <vt:lpstr>PowerPoint-Präsentation</vt:lpstr>
      <vt:lpstr>PowerPoint-Präsentation</vt:lpstr>
      <vt:lpstr>Die Kompetenzraster …</vt:lpstr>
      <vt:lpstr>Die Arbeit mit oder ohne Kompetenzraster:</vt:lpstr>
      <vt:lpstr>Der Lehrerband entlastet Sie bei der Arbeit.</vt:lpstr>
    </vt:vector>
  </TitlesOfParts>
  <Company>CCBuchners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Weiß</dc:creator>
  <cp:lastModifiedBy>C.C. Buchners Verlag - Reus</cp:lastModifiedBy>
  <cp:revision>78</cp:revision>
  <dcterms:created xsi:type="dcterms:W3CDTF">2008-06-06T07:55:25Z</dcterms:created>
  <dcterms:modified xsi:type="dcterms:W3CDTF">2015-12-08T09:24:05Z</dcterms:modified>
</cp:coreProperties>
</file>