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8" r:id="rId4"/>
    <p:sldId id="257" r:id="rId5"/>
    <p:sldId id="260" r:id="rId6"/>
    <p:sldId id="259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0B6C1"/>
    <a:srgbClr val="D2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14" autoAdjust="0"/>
  </p:normalViewPr>
  <p:slideViewPr>
    <p:cSldViewPr snapToGrid="0" snapToObjects="1">
      <p:cViewPr varScale="1">
        <p:scale>
          <a:sx n="162" d="100"/>
          <a:sy n="162" d="100"/>
        </p:scale>
        <p:origin x="14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127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51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502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37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7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75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20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21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60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48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562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FA36-BA40-D442-AAC2-D3115276EA98}" type="datetimeFigureOut">
              <a:rPr lang="de-DE" smtClean="0"/>
              <a:pPr/>
              <a:t>27.07.2020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BF2E-0E9B-944D-A3C5-46BFBD2512C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13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cbuchner.de/titel-1-1/click_und_study-5153/" TargetMode="External"/><Relationship Id="rId5" Type="http://schemas.openxmlformats.org/officeDocument/2006/relationships/hyperlink" Target="https://www.ccbuchner.de/titel-1-1/politik_und_co_baden_wuerttemberg_neu-3883/" TargetMode="External"/><Relationship Id="rId4" Type="http://schemas.openxmlformats.org/officeDocument/2006/relationships/hyperlink" Target="http://www.schule-bw.de/service-und-tools/schulbuecher/listen/Schulbuchliste_GY_G8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9144000" cy="579963"/>
          </a:xfrm>
          <a:prstGeom prst="rect">
            <a:avLst/>
          </a:prstGeom>
          <a:solidFill>
            <a:srgbClr val="D200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CCBLogo4c48m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329090"/>
            <a:ext cx="715766" cy="71576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9" name="Rechteck 8"/>
          <p:cNvSpPr/>
          <p:nvPr/>
        </p:nvSpPr>
        <p:spPr>
          <a:xfrm>
            <a:off x="5280923" y="1282833"/>
            <a:ext cx="2221469" cy="2921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Buchcover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0643" y="2858533"/>
            <a:ext cx="361493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</a:t>
            </a:r>
          </a:p>
          <a:p>
            <a:pPr>
              <a:lnSpc>
                <a:spcPct val="80000"/>
              </a:lnSpc>
            </a:pPr>
            <a:endParaRPr lang="de-DE" altLang="de-DE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de-DE" altLang="de-D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Gemeinschaftskunde für das Gymnasium - Gesamtband</a:t>
            </a:r>
          </a:p>
        </p:txBody>
      </p:sp>
      <p:sp>
        <p:nvSpPr>
          <p:cNvPr id="15" name="Rechteck 14"/>
          <p:cNvSpPr/>
          <p:nvPr/>
        </p:nvSpPr>
        <p:spPr>
          <a:xfrm>
            <a:off x="490643" y="4849517"/>
            <a:ext cx="4306586" cy="21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Lehrbuchbeschreibung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583346" y="1279174"/>
            <a:ext cx="3373776" cy="12091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  <a:endParaRPr lang="de-DE" sz="12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794334"/>
              </p:ext>
            </p:extLst>
          </p:nvPr>
        </p:nvGraphicFramePr>
        <p:xfrm>
          <a:off x="5280922" y="1279174"/>
          <a:ext cx="2287538" cy="295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Acrobat Document" r:id="rId4" imgW="4213858" imgH="5615784" progId="AcroExch.Document.DC">
                  <p:embed/>
                </p:oleObj>
              </mc:Choice>
              <mc:Fallback>
                <p:oleObj name="Acrobat Document" r:id="rId4" imgW="4213858" imgH="56157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0922" y="1279174"/>
                        <a:ext cx="2287538" cy="295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45" y="1203712"/>
            <a:ext cx="3438639" cy="14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10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3.2 Großkapitelabschluss: SELBSTDIAGNOSE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452469" y="1128910"/>
            <a:ext cx="80746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3.2 </a:t>
            </a:r>
            <a:r>
              <a:rPr lang="de-DE" altLang="de-DE" sz="1400" b="1" dirty="0">
                <a:latin typeface="Calibri" panose="020F0502020204030204" pitchFamily="34" charset="0"/>
              </a:rPr>
              <a:t>Großkapitelabschluss: </a:t>
            </a:r>
            <a:r>
              <a:rPr lang="de-DE" altLang="de-DE" sz="1400" b="1" dirty="0" smtClean="0">
                <a:latin typeface="Calibri" panose="020F0502020204030204" pitchFamily="34" charset="0"/>
              </a:rPr>
              <a:t>SELBSTDIAGNOSE</a:t>
            </a:r>
          </a:p>
          <a:p>
            <a:endParaRPr lang="de-DE" altLang="de-DE" sz="14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Immer auf der vorletzten Seite der Großkapitel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Nennung der Kompetenzen (Ich kann…)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Wiederholung der wichtigsten Begriffe</a:t>
            </a:r>
          </a:p>
          <a:p>
            <a:r>
              <a:rPr lang="de-DE" sz="1400" dirty="0" smtClean="0"/>
              <a:t>       des Großkapitels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Einordnung in die Basiskonzepte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Hinweise zur Wiederholung und Einübung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Ideal für die Vorbereitung einer Klassenarbeit</a:t>
            </a:r>
          </a:p>
          <a:p>
            <a:pPr defTabSz="1044575"/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146" y="783512"/>
            <a:ext cx="2821139" cy="3645983"/>
          </a:xfrm>
          <a:prstGeom prst="rect">
            <a:avLst/>
          </a:prstGeom>
        </p:spPr>
      </p:pic>
      <p:sp>
        <p:nvSpPr>
          <p:cNvPr id="18" name="Pfeil nach rechts 17"/>
          <p:cNvSpPr/>
          <p:nvPr/>
        </p:nvSpPr>
        <p:spPr>
          <a:xfrm rot="21095672">
            <a:off x="3827793" y="1586409"/>
            <a:ext cx="2580971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rechts 21"/>
          <p:cNvSpPr/>
          <p:nvPr/>
        </p:nvSpPr>
        <p:spPr>
          <a:xfrm rot="788930">
            <a:off x="3979085" y="3167625"/>
            <a:ext cx="4093746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 rot="21095672">
            <a:off x="3274820" y="1963152"/>
            <a:ext cx="3827574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3281069" y="2481320"/>
            <a:ext cx="4157244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11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3.3 Großkapitelabschluss: WAS WIR KÖNNEN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514346" y="1406859"/>
            <a:ext cx="45457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3.3 </a:t>
            </a:r>
            <a:r>
              <a:rPr lang="de-DE" altLang="de-DE" sz="1400" b="1" dirty="0">
                <a:latin typeface="Calibri" panose="020F0502020204030204" pitchFamily="34" charset="0"/>
              </a:rPr>
              <a:t>Großkapitelabschluss: </a:t>
            </a:r>
            <a:r>
              <a:rPr lang="de-DE" altLang="de-DE" sz="1400" b="1" dirty="0" smtClean="0">
                <a:latin typeface="Calibri" panose="020F0502020204030204" pitchFamily="34" charset="0"/>
              </a:rPr>
              <a:t>WAS WIR KÖNNEN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Immer auf der letzten Seite der Großkapitel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 smtClean="0"/>
              <a:t>I.d.R</a:t>
            </a:r>
            <a:r>
              <a:rPr lang="de-DE" sz="1400" dirty="0" smtClean="0"/>
              <a:t> handlungsorientiert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Anwendung mehrerer prozessbezogener</a:t>
            </a:r>
          </a:p>
          <a:p>
            <a:r>
              <a:rPr lang="de-DE" sz="1400" dirty="0" smtClean="0"/>
              <a:t>       Kompetenzen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Immer auf das Kapitelthema bezogen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Fakultativ zu behandeln</a:t>
            </a:r>
          </a:p>
          <a:p>
            <a:endParaRPr lang="de-DE" sz="1400" dirty="0" smtClean="0"/>
          </a:p>
          <a:p>
            <a:pPr defTabSz="1044575"/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268" y="743406"/>
            <a:ext cx="3269554" cy="39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12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latin typeface="Calibri" panose="020F0502020204030204" pitchFamily="34" charset="0"/>
              </a:rPr>
              <a:t>4.1 Sonderseiten – Prozessbezogene Kompetenzen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514346" y="1406859"/>
            <a:ext cx="45457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4.1 Prozessbezogene Kompetenzen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 vom Bildungsplan geforderten prozessbezogenen </a:t>
            </a:r>
            <a:r>
              <a:rPr lang="de-DE" sz="1400" dirty="0"/>
              <a:t>Kompetenzen (Analyse-, Urteils-, Handlungs- und Methodenkompetenzen) werden </a:t>
            </a:r>
            <a:r>
              <a:rPr lang="de-DE" sz="1400" dirty="0" smtClean="0"/>
              <a:t>in den Aufgaben und Materialien sowie mithilfe bestimmter Methoden curricular umgesetzt.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 prozessbezogenen Kompetenzen werden insbesondere mithilfe von speziellen Fach- und Unterrichtsmethoden erworben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Seite 9 gibt einen Überblick, welche Methoden dabei helfen, sich die </a:t>
            </a:r>
            <a:r>
              <a:rPr lang="de-DE" sz="1400" dirty="0"/>
              <a:t>Analyse-, Urteils-, Handlungs- und Methodenkompetenzen </a:t>
            </a:r>
            <a:r>
              <a:rPr lang="de-DE" sz="1400" dirty="0" smtClean="0"/>
              <a:t>anzueignen.</a:t>
            </a:r>
          </a:p>
          <a:p>
            <a:endParaRPr lang="de-DE" sz="1400" dirty="0" smtClean="0"/>
          </a:p>
          <a:p>
            <a:pPr defTabSz="1044575"/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685" y="760104"/>
            <a:ext cx="2952061" cy="36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13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latin typeface="Calibri" panose="020F0502020204030204" pitchFamily="34" charset="0"/>
              </a:rPr>
              <a:t>4.2 Sonderseiten – Methodenseiten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514346" y="1099901"/>
            <a:ext cx="454579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4.2 Methodenseiten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Trennung von Fachmethoden und Unterrichts-/Bearbeitungsmethoden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 </a:t>
            </a:r>
            <a:r>
              <a:rPr lang="de-DE" sz="1400" b="1" dirty="0" smtClean="0"/>
              <a:t>Fachmethoden</a:t>
            </a:r>
            <a:r>
              <a:rPr lang="de-DE" sz="1400" dirty="0" smtClean="0"/>
              <a:t> (Methoden, die vor allem im Gemeinschaftskundeunterricht Sinn machen) sind themenbezogen im Unterkapitel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 Unterrichts- und Bearbeitungsmethoden für die Bearbeitung der Aufgaben sind im Methodenglossar ab S. 323. In den Aufgaben wird an geeigneter Stelle darauf verwiesen.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 Methodenseiten haben den gleichen Aufbau.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I. Worum geht es </a:t>
            </a:r>
          </a:p>
          <a:p>
            <a:r>
              <a:rPr lang="de-DE" sz="1400" dirty="0" smtClean="0"/>
              <a:t>       II. Geht dabei so vor: 1. Schritt, 2. Schritt,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 Methodenseiten haben den gleichen farblichen Hintergrund.</a:t>
            </a:r>
          </a:p>
          <a:p>
            <a:endParaRPr lang="de-DE" sz="1400" dirty="0" smtClean="0"/>
          </a:p>
          <a:p>
            <a:pPr defTabSz="1044575"/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231" y="783512"/>
            <a:ext cx="2790591" cy="35063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017" y="3047496"/>
            <a:ext cx="10382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14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latin typeface="Calibri" panose="020F0502020204030204" pitchFamily="34" charset="0"/>
              </a:rPr>
              <a:t>4.3 Sonderseiten – Hilfen zu den Aufgaben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514346" y="1099901"/>
            <a:ext cx="45457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4.3 Hilfen zu den Aufgaben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 Anhang findet sich die neue Rubrik: Hilfen zu den Aufgaben.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Binnendifferenzierung: Hier werden zu einzelnen Aufgaben im Buch Hilfestellungen (Tabellen, Erklärungen, Hinweise, Konkretisierungen, …) gegeben.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Alle Hilfen haben einen klaren Bezug zur Seite und Aufgabe im Schulbuch</a:t>
            </a:r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714" y="867503"/>
            <a:ext cx="2726560" cy="36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15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latin typeface="Calibri" panose="020F0502020204030204" pitchFamily="34" charset="0"/>
              </a:rPr>
              <a:t>5 Digitales Lehrermaterial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514346" y="1099901"/>
            <a:ext cx="4545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5 Digitales Lehrermaterial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Erscheint in der ersten Juli Woche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Kapitel 1 und 2 sind kostenfrei online abrufbar</a:t>
            </a:r>
          </a:p>
          <a:p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474" y="884840"/>
            <a:ext cx="2590800" cy="33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16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latin typeface="Calibri" panose="020F0502020204030204" pitchFamily="34" charset="0"/>
              </a:rPr>
              <a:t>6 Häufig gestellte Fragen zum Lehrwerk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352476"/>
              </p:ext>
            </p:extLst>
          </p:nvPr>
        </p:nvGraphicFramePr>
        <p:xfrm>
          <a:off x="517594" y="871203"/>
          <a:ext cx="8028265" cy="374895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596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1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998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FRAGE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ANTWORT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662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Ist das Lehrwerk genehmigt?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Ja, einsehbar auf:</a:t>
                      </a:r>
                    </a:p>
                    <a:p>
                      <a:r>
                        <a:rPr lang="de-DE" sz="1100" dirty="0" smtClean="0">
                          <a:hlinkClick r:id="rId4"/>
                        </a:rPr>
                        <a:t>http://www.schule-bw.de/service-und-tools/schulbuecher/listen/Schulbuchliste_GY_G8.pdf</a:t>
                      </a:r>
                      <a:r>
                        <a:rPr lang="de-DE" sz="1100" dirty="0" smtClean="0"/>
                        <a:t> (Seite</a:t>
                      </a:r>
                      <a:r>
                        <a:rPr lang="de-DE" sz="1100" baseline="0" dirty="0" smtClean="0"/>
                        <a:t> 42)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991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Wo und wie werden die Basiskonzepte</a:t>
                      </a:r>
                      <a:r>
                        <a:rPr lang="de-DE" sz="1100" baseline="0" dirty="0" smtClean="0"/>
                        <a:t> eingeführt?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An vier</a:t>
                      </a:r>
                      <a:r>
                        <a:rPr lang="de-DE" sz="1100" baseline="0" dirty="0" smtClean="0"/>
                        <a:t> (immer wieder kehrenden) Stellen im Buch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100" baseline="0" dirty="0" smtClean="0"/>
                        <a:t>Das ganze Kapitel 1 erklärt und trainiert die Basiskonzepte.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100" baseline="0" dirty="0" smtClean="0"/>
                        <a:t>Auf jeder Auftaktseite werden sie in Klammern wiederholt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100" baseline="0" dirty="0" smtClean="0"/>
                        <a:t>Auf jeder „WAS WIR WISSEN“-Seite werden sie zur Sicherung angeführt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de-DE" sz="1100" baseline="0" dirty="0" smtClean="0"/>
                        <a:t>Auf jeder „SELBSTDIAGNOSE“-Seite werden sie den Inhalten und wichtigen Begriffen des Kapitels zugeordnet.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94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Wann kommt das Lehrermaterial?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In</a:t>
                      </a:r>
                      <a:r>
                        <a:rPr lang="de-DE" sz="1100" baseline="0" dirty="0" smtClean="0"/>
                        <a:t> der ersten Juli Woche 2018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Wo</a:t>
                      </a:r>
                      <a:r>
                        <a:rPr lang="de-DE" sz="1100" baseline="0" dirty="0" smtClean="0"/>
                        <a:t> werden die vollständigen URLs der Materialien aus dem Internet aufgeführt?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Auf S. 11 des</a:t>
                      </a:r>
                      <a:r>
                        <a:rPr lang="de-DE" sz="1100" baseline="0" dirty="0" smtClean="0"/>
                        <a:t> Schulbuches führt der QR-Code/Mediencode (71003-02) zum PDF mit allen vollständig verlinkten Materialien aus dem Internet.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Gibt es eine Synopse „Bildungsplan/Lehrbuch“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Ja, kostenfrei</a:t>
                      </a:r>
                      <a:r>
                        <a:rPr lang="de-DE" sz="1100" baseline="0" dirty="0" smtClean="0"/>
                        <a:t> abrufbar unter:</a:t>
                      </a:r>
                    </a:p>
                    <a:p>
                      <a:r>
                        <a:rPr lang="de-DE" sz="1100" dirty="0" smtClean="0">
                          <a:hlinkClick r:id="rId5"/>
                        </a:rPr>
                        <a:t>https://www.ccbuchner.de/titel-1-1/politik_und_co_baden_wuerttemberg_neu-3883/</a:t>
                      </a:r>
                      <a:r>
                        <a:rPr lang="de-DE" sz="1100" dirty="0" smtClean="0"/>
                        <a:t> 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662"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Gibt es ein digitales Lehrwerk</a:t>
                      </a:r>
                      <a:r>
                        <a:rPr lang="de-DE" sz="1100" baseline="0" dirty="0" smtClean="0"/>
                        <a:t> dazu?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 smtClean="0"/>
                        <a:t>Ja, „</a:t>
                      </a:r>
                      <a:r>
                        <a:rPr lang="de-DE" sz="1100" dirty="0" err="1" smtClean="0"/>
                        <a:t>Click&amp;Study</a:t>
                      </a:r>
                      <a:r>
                        <a:rPr lang="de-DE" sz="1100" baseline="0" dirty="0" smtClean="0"/>
                        <a:t> von </a:t>
                      </a:r>
                      <a:r>
                        <a:rPr lang="de-DE" sz="1100" dirty="0" smtClean="0"/>
                        <a:t>Politik&amp; Co. – Baden-Württemberg</a:t>
                      </a:r>
                      <a:r>
                        <a:rPr lang="de-DE" sz="1100" baseline="0" dirty="0" smtClean="0"/>
                        <a:t> – Gesamtband“ </a:t>
                      </a:r>
                      <a:r>
                        <a:rPr lang="de-DE" sz="1100" dirty="0" smtClean="0"/>
                        <a:t>bestellbar unter: </a:t>
                      </a:r>
                      <a:r>
                        <a:rPr lang="de-DE" sz="1100" dirty="0" smtClean="0">
                          <a:hlinkClick r:id="rId6"/>
                        </a:rPr>
                        <a:t>https://www.ccbuchner.de/titel-1-1/click_und_study-5153/</a:t>
                      </a:r>
                      <a:r>
                        <a:rPr lang="de-DE" sz="1100" dirty="0" smtClean="0"/>
                        <a:t> </a:t>
                      </a:r>
                    </a:p>
                    <a:p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9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9144000" cy="579963"/>
          </a:xfrm>
          <a:prstGeom prst="rect">
            <a:avLst/>
          </a:prstGeom>
          <a:solidFill>
            <a:srgbClr val="D200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CCBLogo4c48m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329090"/>
            <a:ext cx="715766" cy="71576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1" y="4771380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9" name="Rechteck 8"/>
          <p:cNvSpPr/>
          <p:nvPr/>
        </p:nvSpPr>
        <p:spPr>
          <a:xfrm>
            <a:off x="5280923" y="1282833"/>
            <a:ext cx="2221469" cy="29218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Buchcover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6382" y="1044856"/>
            <a:ext cx="4095107" cy="398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 - Lehrbuchbeschreibung</a:t>
            </a:r>
          </a:p>
          <a:p>
            <a:pPr>
              <a:lnSpc>
                <a:spcPct val="80000"/>
              </a:lnSpc>
            </a:pPr>
            <a:endParaRPr lang="de-DE" altLang="de-DE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  <a:buAutoNum type="arabicPeriod"/>
            </a:pPr>
            <a:r>
              <a:rPr lang="de-DE" altLang="de-D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Kapitelauftaktseiten</a:t>
            </a:r>
          </a:p>
          <a:p>
            <a:r>
              <a:rPr lang="de-DE" altLang="de-DE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2.     Aufbau der Unterkapitel</a:t>
            </a:r>
          </a:p>
          <a:p>
            <a:r>
              <a:rPr lang="de-DE" sz="1000" dirty="0" smtClean="0"/>
              <a:t>            2.1 Einstieg</a:t>
            </a:r>
            <a:endParaRPr lang="de-DE" sz="1000" dirty="0"/>
          </a:p>
          <a:p>
            <a:r>
              <a:rPr lang="de-DE" sz="1000" dirty="0" smtClean="0"/>
              <a:t>            2.2 Wissenserwerb</a:t>
            </a:r>
            <a:endParaRPr lang="de-DE" sz="1000" dirty="0"/>
          </a:p>
          <a:p>
            <a:r>
              <a:rPr lang="de-DE" sz="1000" dirty="0" smtClean="0"/>
              <a:t>            2.3 Kontroverse/Vertiefung/Anwendung</a:t>
            </a:r>
            <a:endParaRPr lang="de-DE" sz="1000" dirty="0"/>
          </a:p>
          <a:p>
            <a:r>
              <a:rPr lang="de-DE" sz="1000" dirty="0" smtClean="0"/>
              <a:t>            2.4 Aufgabenblock</a:t>
            </a:r>
          </a:p>
          <a:p>
            <a:pPr marL="342900" indent="-342900">
              <a:buAutoNum type="arabicPeriod" startAt="3"/>
            </a:pPr>
            <a:r>
              <a:rPr lang="de-DE" sz="1400" dirty="0" smtClean="0"/>
              <a:t>Kapitelabschluss</a:t>
            </a:r>
          </a:p>
          <a:p>
            <a:r>
              <a:rPr lang="de-DE" sz="1000" dirty="0" smtClean="0"/>
              <a:t>            3.1 Unterkapitelabschluss: WAS WIR WISSEN </a:t>
            </a:r>
          </a:p>
          <a:p>
            <a:r>
              <a:rPr lang="de-DE" sz="1000" dirty="0" smtClean="0"/>
              <a:t>            3.2 Großkapitelabschluss: Selbstdiagnose </a:t>
            </a:r>
          </a:p>
          <a:p>
            <a:r>
              <a:rPr lang="de-DE" sz="1000" dirty="0"/>
              <a:t> </a:t>
            </a:r>
            <a:r>
              <a:rPr lang="de-DE" sz="1000" dirty="0" smtClean="0"/>
              <a:t>           3.3 Großkapitelabschluss: WAS WIR  KÖNNEN</a:t>
            </a:r>
          </a:p>
          <a:p>
            <a:pPr marL="342900" indent="-342900">
              <a:buAutoNum type="arabicPeriod" startAt="4"/>
            </a:pPr>
            <a:r>
              <a:rPr lang="de-DE" sz="1400" dirty="0" smtClean="0"/>
              <a:t>Sonderseiten</a:t>
            </a:r>
          </a:p>
          <a:p>
            <a:r>
              <a:rPr lang="de-DE" sz="1000" dirty="0"/>
              <a:t> </a:t>
            </a:r>
            <a:r>
              <a:rPr lang="de-DE" sz="1000" dirty="0" smtClean="0"/>
              <a:t>           4.1 Prozessbezogene Kompetenzen</a:t>
            </a:r>
          </a:p>
          <a:p>
            <a:r>
              <a:rPr lang="de-DE" sz="1000" dirty="0"/>
              <a:t> </a:t>
            </a:r>
            <a:r>
              <a:rPr lang="de-DE" sz="1000" dirty="0" smtClean="0"/>
              <a:t>           4.2 Methodenseiten</a:t>
            </a:r>
          </a:p>
          <a:p>
            <a:r>
              <a:rPr lang="de-DE" sz="1000" dirty="0"/>
              <a:t> </a:t>
            </a:r>
            <a:r>
              <a:rPr lang="de-DE" sz="1000" dirty="0" smtClean="0"/>
              <a:t>           4.3 Hilfen zu den Aufgaben</a:t>
            </a:r>
          </a:p>
          <a:p>
            <a:pPr marL="342900" indent="-342900">
              <a:buAutoNum type="arabicPeriod" startAt="5"/>
            </a:pPr>
            <a:r>
              <a:rPr lang="de-DE" sz="1400" dirty="0" smtClean="0"/>
              <a:t>Digitales Lehrermaterial</a:t>
            </a:r>
          </a:p>
          <a:p>
            <a:pPr marL="342900" indent="-342900">
              <a:buAutoNum type="arabicPeriod" startAt="5"/>
            </a:pPr>
            <a:r>
              <a:rPr lang="de-DE" sz="1400" dirty="0" smtClean="0"/>
              <a:t>Häufig gestellte Fragen</a:t>
            </a:r>
          </a:p>
          <a:p>
            <a:pPr marL="342900" indent="-342900">
              <a:buAutoNum type="arabicPeriod" startAt="3"/>
            </a:pPr>
            <a:endParaRPr lang="de-DE" sz="1000" dirty="0" smtClean="0"/>
          </a:p>
          <a:p>
            <a:endParaRPr lang="de-DE" sz="1400" dirty="0" smtClean="0"/>
          </a:p>
          <a:p>
            <a:r>
              <a:rPr lang="de-DE" sz="1400" dirty="0" smtClean="0"/>
              <a:t> </a:t>
            </a:r>
            <a:endParaRPr lang="de-DE" sz="1400" dirty="0"/>
          </a:p>
          <a:p>
            <a:pPr marL="342900" indent="-342900">
              <a:lnSpc>
                <a:spcPct val="80000"/>
              </a:lnSpc>
              <a:buAutoNum type="arabicPeriod"/>
            </a:pPr>
            <a:endParaRPr lang="de-DE" altLang="de-DE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90643" y="4849517"/>
            <a:ext cx="4306586" cy="21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500984"/>
              </p:ext>
            </p:extLst>
          </p:nvPr>
        </p:nvGraphicFramePr>
        <p:xfrm>
          <a:off x="5247888" y="1282833"/>
          <a:ext cx="2287538" cy="2959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Acrobat Document" r:id="rId4" imgW="4213858" imgH="5615784" progId="AcroExch.Document.DC">
                  <p:embed/>
                </p:oleObj>
              </mc:Choice>
              <mc:Fallback>
                <p:oleObj name="Acrobat Document" r:id="rId4" imgW="4213858" imgH="56157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47888" y="1282833"/>
                        <a:ext cx="2287538" cy="2959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3</a:t>
            </a:fld>
            <a:endParaRPr lang="de-DE" sz="1400" dirty="0"/>
          </a:p>
        </p:txBody>
      </p:sp>
      <p:sp>
        <p:nvSpPr>
          <p:cNvPr id="7" name="Rechteck 6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1. Kapitelauftaktseiten</a:t>
            </a:r>
            <a:endParaRPr lang="de-DE" sz="1600" b="1" dirty="0"/>
          </a:p>
        </p:txBody>
      </p:sp>
      <p:sp>
        <p:nvSpPr>
          <p:cNvPr id="20" name="Rechteck 19"/>
          <p:cNvSpPr/>
          <p:nvPr/>
        </p:nvSpPr>
        <p:spPr>
          <a:xfrm>
            <a:off x="3678226" y="966078"/>
            <a:ext cx="2673732" cy="34472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</a:t>
            </a:r>
          </a:p>
        </p:txBody>
      </p:sp>
      <p:sp>
        <p:nvSpPr>
          <p:cNvPr id="22" name="Rechteck 21"/>
          <p:cNvSpPr/>
          <p:nvPr/>
        </p:nvSpPr>
        <p:spPr>
          <a:xfrm>
            <a:off x="328797" y="1026123"/>
            <a:ext cx="2352526" cy="337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Auftaktdoppelseite </a:t>
            </a:r>
            <a:endParaRPr lang="de-DE" sz="120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/>
                </a:solidFill>
              </a:rPr>
              <a:t>Problemorientierte Kapitelüberschrift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/>
                </a:solidFill>
              </a:rPr>
              <a:t>Motivierender Einstiegstext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/>
                </a:solidFill>
              </a:rPr>
              <a:t>„Am Ende des Kapitels könnt ihr Antworten auf folgende Fragen finden:…“: Basiskonzepte / Fragen zu den inhaltsbezogenen Kompetenzen aus dem Lehrplan)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schemeClr val="tx1"/>
                </a:solidFill>
              </a:rPr>
              <a:t>Lernstandserhebung</a:t>
            </a:r>
            <a:r>
              <a:rPr lang="de-DE" sz="1200" dirty="0" smtClean="0">
                <a:solidFill>
                  <a:schemeClr val="tx1"/>
                </a:solidFill>
              </a:rPr>
              <a:t> durch </a:t>
            </a:r>
            <a:r>
              <a:rPr lang="de-DE" sz="1200" b="1" dirty="0" smtClean="0">
                <a:solidFill>
                  <a:schemeClr val="tx1"/>
                </a:solidFill>
              </a:rPr>
              <a:t>„Was wisst und könnt ihr schon?“ </a:t>
            </a:r>
            <a:r>
              <a:rPr lang="de-DE" sz="1200" dirty="0" smtClean="0">
                <a:solidFill>
                  <a:schemeClr val="tx1"/>
                </a:solidFill>
              </a:rPr>
              <a:t>mit Bezug zu Materialien/Bildern auf der linken Auftaktseite</a:t>
            </a:r>
          </a:p>
          <a:p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8" name="Rechteck 17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004" y="884841"/>
            <a:ext cx="5170817" cy="3641508"/>
          </a:xfrm>
          <a:prstGeom prst="rect">
            <a:avLst/>
          </a:prstGeom>
        </p:spPr>
      </p:pic>
      <p:sp>
        <p:nvSpPr>
          <p:cNvPr id="21" name="Pfeil nach rechts 20"/>
          <p:cNvSpPr/>
          <p:nvPr/>
        </p:nvSpPr>
        <p:spPr>
          <a:xfrm>
            <a:off x="2179436" y="1406859"/>
            <a:ext cx="4172522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>
            <a:off x="2407463" y="1781481"/>
            <a:ext cx="3944495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/>
          <p:cNvSpPr/>
          <p:nvPr/>
        </p:nvSpPr>
        <p:spPr>
          <a:xfrm rot="270116">
            <a:off x="2598231" y="2741955"/>
            <a:ext cx="3649578" cy="242801"/>
          </a:xfrm>
          <a:prstGeom prst="rightArrow">
            <a:avLst>
              <a:gd name="adj1" fmla="val 54001"/>
              <a:gd name="adj2" fmla="val 50000"/>
            </a:avLst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rechts 26"/>
          <p:cNvSpPr/>
          <p:nvPr/>
        </p:nvSpPr>
        <p:spPr>
          <a:xfrm rot="555429">
            <a:off x="2563154" y="3419580"/>
            <a:ext cx="3649578" cy="242801"/>
          </a:xfrm>
          <a:prstGeom prst="rightArrow">
            <a:avLst>
              <a:gd name="adj1" fmla="val 54001"/>
              <a:gd name="adj2" fmla="val 50000"/>
            </a:avLst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1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4</a:t>
            </a:fld>
            <a:endParaRPr lang="de-DE" sz="1400" dirty="0"/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 Aufbau der Unterkapitel</a:t>
            </a:r>
            <a:endParaRPr lang="de-DE" sz="1600" b="1" dirty="0"/>
          </a:p>
        </p:txBody>
      </p:sp>
      <p:pic>
        <p:nvPicPr>
          <p:cNvPr id="23" name="Bild 22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491882" y="1735762"/>
            <a:ext cx="2842584" cy="1612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600" b="1" dirty="0" smtClean="0">
                <a:solidFill>
                  <a:schemeClr val="tx1"/>
                </a:solidFill>
              </a:rPr>
              <a:t>2 Aufbau der Unterkapitel</a:t>
            </a:r>
          </a:p>
          <a:p>
            <a:r>
              <a:rPr lang="de-DE" sz="1400" b="1" dirty="0" smtClean="0">
                <a:solidFill>
                  <a:schemeClr val="tx1"/>
                </a:solidFill>
              </a:rPr>
              <a:t>2.1 </a:t>
            </a:r>
            <a:r>
              <a:rPr lang="de-DE" sz="1400" dirty="0" smtClean="0">
                <a:solidFill>
                  <a:schemeClr val="tx1"/>
                </a:solidFill>
              </a:rPr>
              <a:t>Einstieg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2.2 Wissenserwerb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2.3 Kontroverse/Vertiefung/</a:t>
            </a:r>
          </a:p>
          <a:p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smtClean="0">
                <a:solidFill>
                  <a:schemeClr val="tx1"/>
                </a:solidFill>
              </a:rPr>
              <a:t>      Anwendung</a:t>
            </a:r>
          </a:p>
          <a:p>
            <a:r>
              <a:rPr lang="de-DE" sz="1400" dirty="0" smtClean="0">
                <a:solidFill>
                  <a:schemeClr val="tx1"/>
                </a:solidFill>
              </a:rPr>
              <a:t>2.4 Aufgabenblock</a:t>
            </a:r>
          </a:p>
        </p:txBody>
      </p:sp>
      <p:sp>
        <p:nvSpPr>
          <p:cNvPr id="17" name="Rechteck 16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8" name="Rechteck 17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726" y="1074821"/>
            <a:ext cx="5095548" cy="33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5</a:t>
            </a:fld>
            <a:endParaRPr lang="de-DE" sz="1400" dirty="0"/>
          </a:p>
        </p:txBody>
      </p:sp>
      <p:sp>
        <p:nvSpPr>
          <p:cNvPr id="7" name="Rechteck 6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37191" y="1037527"/>
            <a:ext cx="39010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2.1 Einstieg in das Unterkapitel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1400" dirty="0" smtClean="0"/>
              <a:t>Problemorientierte Kapitelüberschrift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1400" dirty="0" smtClean="0"/>
              <a:t>„</a:t>
            </a:r>
            <a:r>
              <a:rPr lang="de-DE" sz="1400" b="1" dirty="0" smtClean="0">
                <a:solidFill>
                  <a:srgbClr val="33CCFF"/>
                </a:solidFill>
              </a:rPr>
              <a:t>Zum Thema: </a:t>
            </a:r>
            <a:r>
              <a:rPr lang="de-DE" sz="1400" dirty="0" smtClean="0"/>
              <a:t>…“: Thematische Vorentlastung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leitet motivierend ins </a:t>
            </a:r>
            <a:r>
              <a:rPr lang="de-DE" sz="1400" dirty="0"/>
              <a:t>Thema ein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zeigt </a:t>
            </a:r>
            <a:r>
              <a:rPr lang="de-DE" sz="1400" dirty="0"/>
              <a:t>transparent auf, was behandelt wird </a:t>
            </a:r>
            <a:r>
              <a:rPr lang="de-DE" sz="1400" dirty="0" smtClean="0"/>
              <a:t>(schneller Unterrichtsvorbereitung möglich)</a:t>
            </a:r>
            <a:endParaRPr lang="de-DE" sz="140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1400" dirty="0" smtClean="0"/>
              <a:t>Einstiegsmaterial</a:t>
            </a:r>
            <a:r>
              <a:rPr lang="de-DE" sz="1400" dirty="0"/>
              <a:t>: Immer farblich </a:t>
            </a:r>
            <a:r>
              <a:rPr lang="de-DE" sz="1400" dirty="0" smtClean="0"/>
              <a:t>hinterlegt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1400" dirty="0" smtClean="0"/>
              <a:t>Einstiegsmaterial: i.d.R</a:t>
            </a:r>
            <a:r>
              <a:rPr lang="de-DE" sz="1400" dirty="0"/>
              <a:t>. ein schülerorientiertes </a:t>
            </a:r>
            <a:r>
              <a:rPr lang="de-DE" sz="1400" dirty="0" smtClean="0"/>
              <a:t>Fallbeispiel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DE" sz="1400" b="1" dirty="0"/>
              <a:t>EINSTIEGSAUGABE</a:t>
            </a:r>
            <a:r>
              <a:rPr lang="de-DE" sz="1400" dirty="0"/>
              <a:t>: kurze, knappe Einstiegsaufgaben, die weiter ins Thema führen und vorhandenes Wissen und Können </a:t>
            </a:r>
            <a:r>
              <a:rPr lang="de-DE" sz="1400" dirty="0" smtClean="0"/>
              <a:t>abrufen.</a:t>
            </a:r>
          </a:p>
        </p:txBody>
      </p:sp>
      <p:sp>
        <p:nvSpPr>
          <p:cNvPr id="19" name="Rechteck 18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2.1 Einstieg in die Unterkapitel</a:t>
            </a:r>
            <a:endParaRPr lang="de-DE" sz="1600" b="1" dirty="0"/>
          </a:p>
        </p:txBody>
      </p:sp>
      <p:sp>
        <p:nvSpPr>
          <p:cNvPr id="20" name="Rechteck 19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5" name="Rechteck 14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991" y="893686"/>
            <a:ext cx="3492813" cy="3589708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4338244" y="1259372"/>
            <a:ext cx="1595041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4338244" y="1609541"/>
            <a:ext cx="1595043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 rot="617955">
            <a:off x="3791784" y="3770494"/>
            <a:ext cx="2319956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/>
          <p:cNvSpPr/>
          <p:nvPr/>
        </p:nvSpPr>
        <p:spPr>
          <a:xfrm>
            <a:off x="4338244" y="3011598"/>
            <a:ext cx="1595042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12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6</a:t>
            </a:fld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437191" y="89385"/>
            <a:ext cx="6398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altLang="de-DE" sz="1600" b="1" dirty="0" smtClean="0">
              <a:latin typeface="Calibri" panose="020F0502020204030204" pitchFamily="34" charset="0"/>
            </a:endParaRPr>
          </a:p>
          <a:p>
            <a:r>
              <a:rPr lang="de-DE" altLang="de-DE" sz="1600" b="1" dirty="0" smtClean="0">
                <a:latin typeface="Calibri" panose="020F0502020204030204" pitchFamily="34" charset="0"/>
              </a:rPr>
              <a:t>2.2 Wissenserwerb in den Unterkapiteln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83030" y="1195569"/>
            <a:ext cx="45427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44575"/>
            <a:r>
              <a:rPr lang="de-DE" sz="1400" b="1" dirty="0" smtClean="0"/>
              <a:t>2.2 Wissenserwerbsphase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Material / Materialien </a:t>
            </a:r>
          </a:p>
          <a:p>
            <a:pPr defTabSz="1044575"/>
            <a:r>
              <a:rPr lang="de-DE" sz="1400" dirty="0" smtClean="0"/>
              <a:t>       nach dem Einstiegsmaterial </a:t>
            </a:r>
          </a:p>
          <a:p>
            <a:pPr defTabSz="1044575"/>
            <a:r>
              <a:rPr lang="de-DE" sz="1400" dirty="0"/>
              <a:t> </a:t>
            </a:r>
            <a:r>
              <a:rPr lang="de-DE" sz="1400" dirty="0" smtClean="0"/>
              <a:t>      und Einstiegsaufgabe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Immer mit weißem Hintergrund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Verfassertexte im Wechsel mit 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Quellenmaterialien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Aktueller Wissensstand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Schülerverständlich 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Auf das Wesentliche (Bildungsplanbezug) beschränkt</a:t>
            </a:r>
            <a:endParaRPr lang="de-DE" sz="1400" dirty="0"/>
          </a:p>
        </p:txBody>
      </p:sp>
      <p:sp>
        <p:nvSpPr>
          <p:cNvPr id="24" name="Rechteck 23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7" name="Rechteck 16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212" y="973626"/>
            <a:ext cx="2711100" cy="3647430"/>
          </a:xfrm>
          <a:prstGeom prst="rect">
            <a:avLst/>
          </a:prstGeom>
        </p:spPr>
      </p:pic>
      <p:sp>
        <p:nvSpPr>
          <p:cNvPr id="19" name="Pfeil nach rechts 18"/>
          <p:cNvSpPr/>
          <p:nvPr/>
        </p:nvSpPr>
        <p:spPr>
          <a:xfrm rot="1952382">
            <a:off x="2536086" y="2472296"/>
            <a:ext cx="4298042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7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2.3 Kontroverse/Vertiefung/Anwendung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74" y="884841"/>
            <a:ext cx="3448648" cy="3437594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83030" y="1195569"/>
            <a:ext cx="41852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2.3 Kontroverse/Vertiefung/Anwendung</a:t>
            </a:r>
            <a:endParaRPr lang="de-DE" sz="1400" b="1" dirty="0"/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Immer die Abschlussmaterialien im Unterkapitel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i.d.R. Rückbezug auf Kapitelthema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Kontroverse wird immer farblich unterstützt durch farbliche Hinterlegung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Aktuelle, unterschiedliche Materialien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Schülerfreundliches Niveau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Weiterführende Hinweise in der Randspalte</a:t>
            </a:r>
          </a:p>
          <a:p>
            <a:pPr defTabSz="1044575"/>
            <a:endParaRPr lang="de-DE" sz="1400" dirty="0"/>
          </a:p>
        </p:txBody>
      </p:sp>
      <p:sp>
        <p:nvSpPr>
          <p:cNvPr id="18" name="Pfeil nach rechts 17"/>
          <p:cNvSpPr/>
          <p:nvPr/>
        </p:nvSpPr>
        <p:spPr>
          <a:xfrm>
            <a:off x="4062587" y="1195569"/>
            <a:ext cx="976587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8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2.4 Aufgabenblock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480583" y="834572"/>
            <a:ext cx="418522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2.4 Aufgabenblock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Immer am Ende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des Unterrichtskapitels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vom „Einfachen“ zum </a:t>
            </a:r>
          </a:p>
          <a:p>
            <a:r>
              <a:rPr lang="de-DE" sz="1400" dirty="0" smtClean="0"/>
              <a:t>       „Schwierigeren“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Immer mit Materialbezug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Oft nach der Think/Pare/Share-Methode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Viele Partner-/Gruppenarbeitsphasen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Verschiedenartige Aufgaben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Durchgehend kompetenzorientierte Aufgaben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Konsequente Schulung der Operatoren (-&gt; S. 342-344 des Schulbuches)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Abdeckung aller </a:t>
            </a:r>
            <a:r>
              <a:rPr lang="de-DE" sz="1400" dirty="0" err="1" smtClean="0"/>
              <a:t>Anfordungsbereiche</a:t>
            </a:r>
            <a:r>
              <a:rPr lang="de-DE" sz="1400" dirty="0" smtClean="0"/>
              <a:t> I-III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Rückbezug in der letzten Aufgabe auf das Kapitelthema: Urteilsbildung über die problemorientierte Kapitelfrage.</a:t>
            </a:r>
          </a:p>
          <a:p>
            <a:pPr marL="285750" indent="-285750" defTabSz="1044575">
              <a:buFont typeface="Arial" panose="020B0604020202020204" pitchFamily="34" charset="0"/>
              <a:buChar char="•"/>
            </a:pPr>
            <a:r>
              <a:rPr lang="de-DE" sz="1400" dirty="0" smtClean="0"/>
              <a:t>Binnendifferenzierung durch </a:t>
            </a:r>
            <a:r>
              <a:rPr lang="de-DE" sz="1400" dirty="0" err="1" smtClean="0"/>
              <a:t>Forder</a:t>
            </a:r>
            <a:r>
              <a:rPr lang="de-DE" sz="1400" dirty="0" smtClean="0"/>
              <a:t>-(F) und Hilfe-(H)Aufgaben</a:t>
            </a:r>
          </a:p>
          <a:p>
            <a:pPr defTabSz="1044575"/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894" y="760105"/>
            <a:ext cx="2746618" cy="3760618"/>
          </a:xfrm>
          <a:prstGeom prst="rect">
            <a:avLst/>
          </a:prstGeom>
        </p:spPr>
      </p:pic>
      <p:sp>
        <p:nvSpPr>
          <p:cNvPr id="18" name="Pfeil nach rechts 17"/>
          <p:cNvSpPr/>
          <p:nvPr/>
        </p:nvSpPr>
        <p:spPr>
          <a:xfrm rot="1347604">
            <a:off x="2356630" y="1908146"/>
            <a:ext cx="5079104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 rot="20801051">
            <a:off x="4462733" y="3823652"/>
            <a:ext cx="3278212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9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" y="4764505"/>
            <a:ext cx="7502393" cy="378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5" descr="CCBLogo4c48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62" y="4821180"/>
            <a:ext cx="283550" cy="283550"/>
          </a:xfrm>
          <a:prstGeom prst="rect">
            <a:avLst/>
          </a:prstGeom>
        </p:spPr>
      </p:pic>
      <p:cxnSp>
        <p:nvCxnSpPr>
          <p:cNvPr id="8" name="Gerade Verbindung 7"/>
          <p:cNvCxnSpPr/>
          <p:nvPr/>
        </p:nvCxnSpPr>
        <p:spPr>
          <a:xfrm>
            <a:off x="8555274" y="0"/>
            <a:ext cx="0" cy="703429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703429"/>
            <a:ext cx="9144000" cy="0"/>
          </a:xfrm>
          <a:prstGeom prst="line">
            <a:avLst/>
          </a:prstGeom>
          <a:ln>
            <a:solidFill>
              <a:srgbClr val="D200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8721062" y="214241"/>
            <a:ext cx="266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096AA75E-59CB-4F85-8EC4-5A7EE00883BA}" type="slidenum">
              <a:rPr lang="de-DE" sz="1400" smtClean="0"/>
              <a:pPr algn="ctr"/>
              <a:t>9</a:t>
            </a:fld>
            <a:endParaRPr lang="de-DE" sz="1400" dirty="0"/>
          </a:p>
        </p:txBody>
      </p:sp>
      <p:sp>
        <p:nvSpPr>
          <p:cNvPr id="20" name="Rechteck 19"/>
          <p:cNvSpPr/>
          <p:nvPr/>
        </p:nvSpPr>
        <p:spPr>
          <a:xfrm>
            <a:off x="7076717" y="124286"/>
            <a:ext cx="1411105" cy="5057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Grafik Buchtitel</a:t>
            </a:r>
          </a:p>
        </p:txBody>
      </p:sp>
      <p:sp>
        <p:nvSpPr>
          <p:cNvPr id="16" name="Rechteck 15"/>
          <p:cNvSpPr/>
          <p:nvPr/>
        </p:nvSpPr>
        <p:spPr>
          <a:xfrm>
            <a:off x="437191" y="284793"/>
            <a:ext cx="6398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3.1 Unterkapitelabschluss: WAS WIR WISSEN</a:t>
            </a:r>
            <a:endParaRPr lang="de-DE" sz="1600" b="1" dirty="0"/>
          </a:p>
        </p:txBody>
      </p:sp>
      <p:sp>
        <p:nvSpPr>
          <p:cNvPr id="17" name="Rechteck 16"/>
          <p:cNvSpPr/>
          <p:nvPr/>
        </p:nvSpPr>
        <p:spPr>
          <a:xfrm>
            <a:off x="437191" y="4849517"/>
            <a:ext cx="602657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altLang="de-DE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Politik &amp; Co. – Baden-Württemberg Gesamtband – Lehrbuchbeschreibung</a:t>
            </a:r>
          </a:p>
          <a:p>
            <a:pPr>
              <a:lnSpc>
                <a:spcPct val="80000"/>
              </a:lnSpc>
            </a:pPr>
            <a:endParaRPr lang="de-DE" altLang="de-DE" sz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68461" y="4764506"/>
            <a:ext cx="1575539" cy="3835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7568460" y="4808480"/>
            <a:ext cx="15755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100" dirty="0" err="1" smtClean="0"/>
              <a:t>www.ccbuchner.de</a:t>
            </a:r>
            <a:endParaRPr lang="de-DE" sz="1100" dirty="0"/>
          </a:p>
        </p:txBody>
      </p:sp>
      <p:sp>
        <p:nvSpPr>
          <p:cNvPr id="14" name="Textfeld 13"/>
          <p:cNvSpPr txBox="1"/>
          <p:nvPr/>
        </p:nvSpPr>
        <p:spPr>
          <a:xfrm>
            <a:off x="480583" y="834572"/>
            <a:ext cx="41852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1400" b="1" dirty="0" smtClean="0">
                <a:latin typeface="Calibri" panose="020F0502020204030204" pitchFamily="34" charset="0"/>
              </a:rPr>
              <a:t>3.1 Unterkapitelabschluss: WAS WIR WISSEN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Immer am Ende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der Unterkapitel 2. Ordnung (2.1; 2.2; …)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Erklärt die wichtigsten Begriffe der</a:t>
            </a:r>
          </a:p>
          <a:p>
            <a:r>
              <a:rPr lang="de-DE" sz="1400" dirty="0" smtClean="0"/>
              <a:t>        vorangegangenen Unterkapitel mithilfe von 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 Verfassertexten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Materialbezug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Einordnung des Wissens in die Basiskonzepte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Wiederholung der Fragen des Bildungsplans </a:t>
            </a:r>
          </a:p>
          <a:p>
            <a:r>
              <a:rPr lang="de-DE" sz="1400" dirty="0" smtClean="0"/>
              <a:t>       zu den inhaltsbezogenen Kompetenzen</a:t>
            </a:r>
          </a:p>
          <a:p>
            <a:pPr defTabSz="1044575"/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716" y="114604"/>
            <a:ext cx="1411105" cy="5433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567" y="776831"/>
            <a:ext cx="2911255" cy="3997125"/>
          </a:xfrm>
          <a:prstGeom prst="rect">
            <a:avLst/>
          </a:prstGeom>
        </p:spPr>
      </p:pic>
      <p:sp>
        <p:nvSpPr>
          <p:cNvPr id="18" name="Pfeil nach rechts 17"/>
          <p:cNvSpPr/>
          <p:nvPr/>
        </p:nvSpPr>
        <p:spPr>
          <a:xfrm>
            <a:off x="4125113" y="948551"/>
            <a:ext cx="2626322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 rot="220693">
            <a:off x="4315133" y="2520374"/>
            <a:ext cx="3464493" cy="24280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5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1114</Words>
  <Application>Microsoft Office PowerPoint</Application>
  <PresentationFormat>Bildschirmpräsentation (16:9)</PresentationFormat>
  <Paragraphs>218</Paragraphs>
  <Slides>16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Office-Design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Creo Druck &amp; Medienservice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 Pechmann</dc:creator>
  <cp:lastModifiedBy>Zinsmeister - C.C.Buchner Verlag</cp:lastModifiedBy>
  <cp:revision>61</cp:revision>
  <dcterms:created xsi:type="dcterms:W3CDTF">2016-12-30T09:55:05Z</dcterms:created>
  <dcterms:modified xsi:type="dcterms:W3CDTF">2020-07-27T10:41:31Z</dcterms:modified>
</cp:coreProperties>
</file>