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97" r:id="rId2"/>
    <p:sldId id="298" r:id="rId3"/>
    <p:sldId id="299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</p:sldIdLst>
  <p:sldSz cx="9144000" cy="6858000" type="screen4x3"/>
  <p:notesSz cx="6735763" cy="98663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DE5A00"/>
    <a:srgbClr val="5FC19C"/>
    <a:srgbClr val="CAE8E2"/>
    <a:srgbClr val="54AEC0"/>
    <a:srgbClr val="F7F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r">
              <a:defRPr sz="1200"/>
            </a:lvl1pPr>
          </a:lstStyle>
          <a:p>
            <a:fld id="{0EA4D191-2AAF-4961-A7AD-CFE7544FAAE0}" type="datetimeFigureOut">
              <a:rPr lang="de-DE" smtClean="0"/>
              <a:t>03.12.2015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r">
              <a:defRPr sz="1200"/>
            </a:lvl1pPr>
          </a:lstStyle>
          <a:p>
            <a:fld id="{06ED7822-A91F-4F5E-AA2B-ACC738A342F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175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12" tIns="45706" rIns="91412" bIns="45706" rtlCol="0"/>
          <a:lstStyle>
            <a:lvl1pPr algn="r">
              <a:defRPr sz="1200"/>
            </a:lvl1pPr>
          </a:lstStyle>
          <a:p>
            <a:fld id="{DA3BA059-3727-4813-99E3-15A59F545267}" type="datetimeFigureOut">
              <a:rPr lang="de-DE" smtClean="0"/>
              <a:t>03.12.2015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2" tIns="45706" rIns="91412" bIns="4570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501"/>
            <a:ext cx="5388610" cy="4439841"/>
          </a:xfrm>
          <a:prstGeom prst="rect">
            <a:avLst/>
          </a:prstGeom>
        </p:spPr>
        <p:txBody>
          <a:bodyPr vert="horz" lIns="91412" tIns="45706" rIns="91412" bIns="45706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12" tIns="45706" rIns="91412" bIns="45706" rtlCol="0" anchor="b"/>
          <a:lstStyle>
            <a:lvl1pPr algn="r">
              <a:defRPr sz="1200"/>
            </a:lvl1pPr>
          </a:lstStyle>
          <a:p>
            <a:fld id="{D364F216-2E98-4383-AED9-A65EE1C907B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0388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F216-2E98-4383-AED9-A65EE1C907B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7574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Neue des BP</a:t>
            </a:r>
            <a:r>
              <a:rPr lang="de-DE" baseline="0" dirty="0" smtClean="0"/>
              <a:t> sind nicht die </a:t>
            </a:r>
            <a:r>
              <a:rPr lang="de-DE" baseline="0" dirty="0" err="1" smtClean="0"/>
              <a:t>pKs</a:t>
            </a:r>
            <a:r>
              <a:rPr lang="de-DE" baseline="0" dirty="0" smtClean="0"/>
              <a:t> an sich, sondern dass sie expliziert und auf Teilkompetenzen heruntergebrochen sind.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3715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Schauen wir uns dazu eine typische Unterrichtssequenz aus einem „herkömmlichen“ Unterricht an: …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4774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Ganz offensichtlich ist ein linear</a:t>
            </a:r>
            <a:r>
              <a:rPr lang="de-DE" baseline="0" dirty="0" smtClean="0"/>
              <a:t> konfigurierter Unterricht nicht immer ganz optimal für heterogene Lerngruppen.</a:t>
            </a:r>
          </a:p>
          <a:p>
            <a:r>
              <a:rPr lang="de-DE" baseline="0" dirty="0" smtClean="0"/>
              <a:t>Schauen wir uns deshalb eine Alternative an…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410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 benötigen also Aufgaben bzw. Lernarrangements,</a:t>
            </a:r>
            <a:r>
              <a:rPr lang="de-DE" baseline="0" dirty="0" smtClean="0"/>
              <a:t> die das Potential haben, diesen Gleichschritt aufzulösen und dennoch eine Integrationsphase der Zusammenführung ermöglichen.</a:t>
            </a:r>
          </a:p>
          <a:p>
            <a:r>
              <a:rPr lang="de-DE" baseline="0" dirty="0" smtClean="0"/>
              <a:t>Wir folgen hier dem </a:t>
            </a:r>
            <a:r>
              <a:rPr lang="de-DE" baseline="0" dirty="0" err="1" smtClean="0"/>
              <a:t>Mabikom</a:t>
            </a:r>
            <a:r>
              <a:rPr lang="de-DE" baseline="0" dirty="0" smtClean="0"/>
              <a:t>-Konzept Regina Bruders, die ein reichhaltiges </a:t>
            </a:r>
            <a:r>
              <a:rPr lang="de-DE" baseline="0" dirty="0" err="1" smtClean="0"/>
              <a:t>Übekonzept</a:t>
            </a:r>
            <a:r>
              <a:rPr lang="de-DE" baseline="0" dirty="0" smtClean="0"/>
              <a:t> als wesentlichen Baustein binnendifferenzierten Unterrichts ansieht. Konkret angesprochen sind damit die drei Aufgabentypen…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818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Drei schöne selbstdifferenzierende</a:t>
            </a:r>
            <a:r>
              <a:rPr lang="de-DE" baseline="0" dirty="0" smtClean="0"/>
              <a:t> Aufgaben aus unserem 5er-Band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020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 Seitenkategorie „Alles im Blick“ schließt die Unterkapitelseiten </a:t>
            </a:r>
            <a:r>
              <a:rPr lang="de-DE" baseline="0" dirty="0" smtClean="0"/>
              <a:t>ab.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7998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Sie haben bis dato stufen- und selbstdifferenzierende</a:t>
            </a:r>
            <a:r>
              <a:rPr lang="de-DE" baseline="0" dirty="0" smtClean="0"/>
              <a:t> Seiten in unserem Buch verwirklicht gesehen; in der Seitenkategorie „Auf unterschiedlichen Wegen“ begegnet Ihnen die dritte Möglichkeit, auf Aufgabenebene zu differenzieren: über Parallelaufgaben…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426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Auch die vermischten Aufgaben 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Kreuz&amp;Quer</a:t>
            </a:r>
            <a:r>
              <a:rPr lang="de-DE" baseline="0" dirty="0" smtClean="0"/>
              <a:t> sind nach Anforderungsniveau gestaffelt und dementsprechend farblich markiert.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63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Stets vier Seiten vermischter, auch vernetzender und wiederholender Aufgaben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9732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Kommen wir nun noch zu</a:t>
            </a:r>
            <a:r>
              <a:rPr lang="de-DE" baseline="0" dirty="0" smtClean="0"/>
              <a:t> zwei ganz wichtigen Seitenkategorien: 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963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F216-2E98-4383-AED9-A65EE1C907B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4984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Die „Horizonte“-Doppelseiten fokussieren im Wesentlichen die prozessbezogenen Kompetenzen und zeigen auf, wie man sie schulen</a:t>
            </a:r>
            <a:r>
              <a:rPr lang="de-DE" baseline="0" dirty="0" smtClean="0"/>
              <a:t> kann.</a:t>
            </a:r>
          </a:p>
          <a:p>
            <a:r>
              <a:rPr lang="de-DE" baseline="0" dirty="0" smtClean="0"/>
              <a:t>Die Seiten greifen dabei die Teilkompetenzen auf, auf die </a:t>
            </a:r>
            <a:r>
              <a:rPr lang="de-DE" baseline="0" dirty="0" err="1" smtClean="0"/>
              <a:t>pKs</a:t>
            </a:r>
            <a:r>
              <a:rPr lang="de-DE" baseline="0" dirty="0" smtClean="0"/>
              <a:t> heruntergebrochen sind.</a:t>
            </a:r>
          </a:p>
          <a:p>
            <a:r>
              <a:rPr lang="de-DE" baseline="0" dirty="0" smtClean="0"/>
              <a:t>Wichtig war uns auch, das, was wir geschult haben, immer wieder aufzugreifen und so wach zu halten. Kleine Hinweise am Rand verdeutlichen dieses Wieder-Aufgreifen.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9099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Auf den „Tiefgang“-Seiten widmen</a:t>
            </a:r>
            <a:r>
              <a:rPr lang="de-DE" baseline="0" dirty="0" smtClean="0"/>
              <a:t> wir uns zum einen den Leitperspektiven, zum anderen tun wir dies in Form von Projekten, die auf verschiedenen Niveaustufen auf das bisher Gelernte Bezug nehmen.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6069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Der BP gibt </a:t>
            </a:r>
            <a:r>
              <a:rPr lang="de-DE" baseline="0" dirty="0" smtClean="0"/>
              <a:t>sechs Leitperspektiven vor, die gesellschaftliche Veränderungen und Strömungen aufgreifen und über alle Fächer hinweg thematisiert werden sollen.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605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An diesen Seiten sehen Sie auch, wie die Leitperspektiven ins Spiel kommen: In Form von Aufgaben, die etwas vorher Mathematisiertes in seinen</a:t>
            </a:r>
            <a:r>
              <a:rPr lang="de-DE" baseline="0" dirty="0" smtClean="0"/>
              <a:t> Konsequenzen für die Lebenswelt </a:t>
            </a:r>
            <a:r>
              <a:rPr lang="de-DE" dirty="0" smtClean="0"/>
              <a:t>problematisieren.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11582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Aber auch prozessbezogene</a:t>
            </a:r>
            <a:r>
              <a:rPr lang="de-DE" baseline="0" dirty="0" smtClean="0"/>
              <a:t> Kompetenzen, zum Beispiel in Form von Fermi-Aufgaben oder Modellierungsaufgaben, spielen auf diesen Seite eine wichtige Rolle.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12815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Auch hier werden abschließend</a:t>
            </a:r>
            <a:r>
              <a:rPr lang="de-DE" baseline="0" dirty="0" smtClean="0"/>
              <a:t> nochmals die </a:t>
            </a:r>
            <a:r>
              <a:rPr lang="de-DE" baseline="0" dirty="0" err="1" smtClean="0"/>
              <a:t>pKs</a:t>
            </a:r>
            <a:r>
              <a:rPr lang="de-DE" baseline="0" dirty="0" smtClean="0"/>
              <a:t> geschult, so dass auch den </a:t>
            </a:r>
            <a:r>
              <a:rPr lang="de-DE" baseline="0" dirty="0" err="1" smtClean="0"/>
              <a:t>SuS</a:t>
            </a:r>
            <a:r>
              <a:rPr lang="de-DE" baseline="0" dirty="0" smtClean="0"/>
              <a:t> klar werden sollte: An den </a:t>
            </a:r>
            <a:r>
              <a:rPr lang="de-DE" baseline="0" dirty="0" err="1" smtClean="0"/>
              <a:t>pKs</a:t>
            </a:r>
            <a:r>
              <a:rPr lang="de-DE" baseline="0" dirty="0" smtClean="0"/>
              <a:t> kommt man künftig nicht mehr vorbei…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356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 möchten Ihnen unser Schulbuch</a:t>
            </a:r>
            <a:r>
              <a:rPr lang="de-DE" baseline="0" dirty="0" smtClean="0"/>
              <a:t> entlang unserer Seitenkategorien vorstellen, die links als Gliederung aufklappen.</a:t>
            </a:r>
          </a:p>
          <a:p>
            <a:r>
              <a:rPr lang="de-DE" baseline="0" dirty="0" smtClean="0"/>
              <a:t>Das Ganze werden wir auf Folie des BP 2016 tun und Ihnen aufzeigen, wie eng verzahnt unser Konzept mit diesem ist.</a:t>
            </a:r>
          </a:p>
          <a:p>
            <a:r>
              <a:rPr lang="de-DE" baseline="0" dirty="0" smtClean="0"/>
              <a:t>Der BP 2016 hat sich drei Dinge wesentlich vorgenommen:</a:t>
            </a:r>
          </a:p>
          <a:p>
            <a:r>
              <a:rPr lang="de-DE" baseline="0" dirty="0" smtClean="0"/>
              <a:t>Positiven Umgang mit Heterogenität –&gt; wir haben einige binnendifferenzierende Elemente in unserem Konzept verankert</a:t>
            </a:r>
          </a:p>
          <a:p>
            <a:r>
              <a:rPr lang="de-DE" baseline="0" dirty="0" smtClean="0"/>
              <a:t>Präzisierung der Anforderung -&gt; Operatoren; </a:t>
            </a:r>
            <a:r>
              <a:rPr lang="de-DE" baseline="0" dirty="0" err="1" smtClean="0"/>
              <a:t>pKs</a:t>
            </a:r>
            <a:r>
              <a:rPr lang="de-DE" baseline="0" dirty="0" smtClean="0"/>
              <a:t> expliziert</a:t>
            </a:r>
          </a:p>
          <a:p>
            <a:r>
              <a:rPr lang="de-DE" baseline="0" dirty="0" smtClean="0"/>
              <a:t>Aufgreifen gesellschaftlicher Entwicklungen -&gt; Leitperspektiven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4F216-2E98-4383-AED9-A65EE1C907B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507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de-DE" altLang="de-DE" dirty="0">
                <a:solidFill>
                  <a:srgbClr val="FFFF8B"/>
                </a:solidFill>
              </a:rPr>
              <a:t>Was wird von den Kolleginnen und Kollegen in Bezug auf Umgang mit Heterogenität als besonders schwierig handhabbar angesehen?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dirty="0">
                <a:solidFill>
                  <a:srgbClr val="FFFF8B"/>
                </a:solidFill>
              </a:rPr>
              <a:t>Unterschiedliches Ausgangsniveau</a:t>
            </a:r>
          </a:p>
          <a:p>
            <a:pPr>
              <a:buFontTx/>
              <a:buBlip>
                <a:blip r:embed="rId3"/>
              </a:buBlip>
            </a:pPr>
            <a:r>
              <a:rPr lang="de-DE" altLang="de-DE" dirty="0">
                <a:solidFill>
                  <a:srgbClr val="FFFF8B"/>
                </a:solidFill>
              </a:rPr>
              <a:t>Unterschiedliches Arbeits- und Lerntempo</a:t>
            </a:r>
          </a:p>
          <a:p>
            <a:endParaRPr lang="de-DE" dirty="0" smtClean="0"/>
          </a:p>
          <a:p>
            <a:r>
              <a:rPr lang="de-DE" dirty="0" smtClean="0"/>
              <a:t>Elsbeth</a:t>
            </a:r>
            <a:r>
              <a:rPr lang="de-DE" baseline="0" dirty="0" smtClean="0"/>
              <a:t> Stern hat dies mal auf die griffige Formel gebracht: „…“</a:t>
            </a:r>
          </a:p>
          <a:p>
            <a:r>
              <a:rPr lang="de-DE" baseline="0" dirty="0" smtClean="0"/>
              <a:t>Demzufolge…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885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Auch</a:t>
            </a:r>
            <a:r>
              <a:rPr lang="de-DE" baseline="0" dirty="0" smtClean="0"/>
              <a:t> unsere zweite Seitenkategorie trägt den Gedanken der </a:t>
            </a:r>
            <a:r>
              <a:rPr lang="de-DE" baseline="0" dirty="0" err="1" smtClean="0"/>
              <a:t>BiDi</a:t>
            </a:r>
            <a:r>
              <a:rPr lang="de-DE" baseline="0" dirty="0" smtClean="0"/>
              <a:t> in sich. Sie heißt „Rundreise“, weil wir auf diesen Doppelseiten tatsächlich eine Rundreise durch das gesamte Kapitel machen.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4121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3919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Herz eines jeden Schulbuchs sind die Unterkapitel, in denen der BP inhaltlich abgearbeitet</a:t>
            </a:r>
            <a:r>
              <a:rPr lang="de-DE" baseline="0" dirty="0" smtClean="0"/>
              <a:t> wird.</a:t>
            </a:r>
          </a:p>
          <a:p>
            <a:r>
              <a:rPr lang="de-DE" baseline="0" dirty="0" smtClean="0"/>
              <a:t>Wichtig war uns hier: eine glasklare Struktur, bei der jedes Element seinen festen Platz hat und die den </a:t>
            </a:r>
            <a:r>
              <a:rPr lang="de-DE" baseline="0" dirty="0" err="1" smtClean="0"/>
              <a:t>SuS</a:t>
            </a:r>
            <a:r>
              <a:rPr lang="de-DE" baseline="0" dirty="0" smtClean="0"/>
              <a:t> die Orientierung erleichtert.</a:t>
            </a:r>
          </a:p>
          <a:p>
            <a:r>
              <a:rPr lang="de-DE" baseline="0" dirty="0" smtClean="0"/>
              <a:t>Zu dieser klaren Struktur trägt auch bei, dass jedes Buch aus sechs Kapiteln besteht (auch wichtig für </a:t>
            </a:r>
            <a:r>
              <a:rPr lang="de-DE" baseline="0" dirty="0" err="1" smtClean="0"/>
              <a:t>LehrerInnen</a:t>
            </a:r>
            <a:r>
              <a:rPr lang="de-DE" baseline="0" dirty="0" smtClean="0"/>
              <a:t> und Lehrer, weil wir glauben, dass das Schuljahr in sechs Abschnitte gegliedert ist)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7058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815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Kurz zur Erläuterung: </a:t>
            </a:r>
            <a:r>
              <a:rPr lang="de-DE" dirty="0" err="1" smtClean="0"/>
              <a:t>pK</a:t>
            </a:r>
            <a:r>
              <a:rPr lang="de-DE" dirty="0" smtClean="0"/>
              <a:t> – </a:t>
            </a:r>
            <a:r>
              <a:rPr lang="de-DE" dirty="0" err="1" smtClean="0"/>
              <a:t>iK</a:t>
            </a:r>
            <a:r>
              <a:rPr lang="de-DE" dirty="0" smtClean="0"/>
              <a:t> - Anforderungsbereiche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8B33-7072-4C45-9291-00B1B211132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696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</a:t>
            </a:r>
            <a:r>
              <a:rPr lang="de-DE" sz="2000" b="0" cap="none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Zeit für ein </a:t>
            </a:r>
            <a:r>
              <a:rPr lang="de-DE" sz="2000" b="1" cap="none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neues</a:t>
            </a:r>
            <a:r>
              <a:rPr lang="de-DE" sz="2000" b="0" cap="none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Mathebuch</a:t>
            </a:r>
            <a:r>
              <a:rPr lang="de-DE" dirty="0" smtClean="0"/>
              <a:t>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65226-4E57-4D65-A1D4-B10F92B5F4B5}" type="datetime1">
              <a:rPr lang="de-DE" smtClean="0"/>
              <a:t>03.12.2015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kern="0" spc="37" dirty="0" smtClean="0">
                <a:solidFill>
                  <a:srgbClr val="000000"/>
                </a:solidFill>
              </a:rPr>
              <a:t>© 2015 C.C.Buchner Verlag</a:t>
            </a:r>
            <a:endParaRPr lang="de-DE" kern="0" spc="37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9DAA-2472-4413-A1E4-364A5B1CE25F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AutoShape 18"/>
          <p:cNvSpPr>
            <a:spLocks noChangeArrowheads="1"/>
          </p:cNvSpPr>
          <p:nvPr userDrawn="1"/>
        </p:nvSpPr>
        <p:spPr bwMode="auto">
          <a:xfrm>
            <a:off x="251520" y="573160"/>
            <a:ext cx="7272808" cy="861319"/>
          </a:xfrm>
          <a:prstGeom prst="roundRect">
            <a:avLst>
              <a:gd name="adj" fmla="val 3550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wrap="square" tIns="36000" bIns="36000">
            <a:spAutoFit/>
          </a:bodyPr>
          <a:lstStyle/>
          <a:p>
            <a:pPr algn="l">
              <a:spcBef>
                <a:spcPts val="1800"/>
              </a:spcBef>
            </a:pPr>
            <a:r>
              <a:rPr lang="de-DE" sz="4000" b="1" cap="none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cs typeface="Times New Roman" panose="02020603050405020304" pitchFamily="18" charset="0"/>
              </a:rPr>
              <a:t>mathe.delta</a:t>
            </a:r>
            <a:r>
              <a:rPr lang="de-DE" sz="3200" b="1" cap="none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endParaRPr lang="de-DE" altLang="de-DE" sz="3200" b="1" cap="none" spc="0" dirty="0">
              <a:ln>
                <a:noFill/>
              </a:ln>
              <a:solidFill>
                <a:srgbClr val="C0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 rot="869854">
            <a:off x="5426284" y="882092"/>
            <a:ext cx="3520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cap="none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Tempus Sans ITC" panose="04020404030D07020202" pitchFamily="82" charset="0"/>
                <a:cs typeface="Times New Roman" panose="02020603050405020304" pitchFamily="18" charset="0"/>
              </a:rPr>
              <a:t>Zeit für ein neues Mathebuch!</a:t>
            </a:r>
            <a:endParaRPr lang="de-DE" sz="1800" b="1" dirty="0">
              <a:latin typeface="Tempus Sans ITC" panose="04020404030D07020202" pitchFamily="82" charset="0"/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3124200" y="882092"/>
            <a:ext cx="216024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dirty="0" smtClean="0">
                <a:solidFill>
                  <a:schemeClr val="tx1"/>
                </a:solidFill>
              </a:rPr>
              <a:t>Baden-Württemberg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0" name="Picture 39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6" y="5157192"/>
            <a:ext cx="1885097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562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268760"/>
            <a:ext cx="2057400" cy="4857403"/>
          </a:xfrm>
        </p:spPr>
        <p:txBody>
          <a:bodyPr vert="eaVert"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68760"/>
            <a:ext cx="6019800" cy="4857403"/>
          </a:xfrm>
        </p:spPr>
        <p:txBody>
          <a:bodyPr vert="eaVert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3D5CC-ED1B-4EF7-A916-B0EA14A5BDF5}" type="datetime1">
              <a:rPr lang="de-DE" smtClean="0"/>
              <a:t>03.12.2015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2015 C.C.Buchner Verlag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9DAA-2472-4413-A1E4-364A5B1CE25F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reeform 6"/>
          <p:cNvSpPr/>
          <p:nvPr userDrawn="1"/>
        </p:nvSpPr>
        <p:spPr bwMode="auto">
          <a:xfrm>
            <a:off x="0" y="4323811"/>
            <a:ext cx="1187624" cy="61735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</p:sp>
      <p:pic>
        <p:nvPicPr>
          <p:cNvPr id="9" name="Picture 39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6" y="5157192"/>
            <a:ext cx="1885097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67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7E12-750C-45F2-9CD8-3F17502A73D3}" type="datetime1">
              <a:rPr lang="de-DE" smtClean="0"/>
              <a:t>03.12.2015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kern="0" spc="37" dirty="0" smtClean="0">
                <a:solidFill>
                  <a:srgbClr val="000000"/>
                </a:solidFill>
              </a:rPr>
              <a:t>© 2015 C.C.Buchner Verlag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9DAA-2472-4413-A1E4-364A5B1CE25F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reeform 6"/>
          <p:cNvSpPr/>
          <p:nvPr userDrawn="1"/>
        </p:nvSpPr>
        <p:spPr bwMode="auto">
          <a:xfrm>
            <a:off x="0" y="4323811"/>
            <a:ext cx="1187624" cy="61735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</p:sp>
      <p:pic>
        <p:nvPicPr>
          <p:cNvPr id="8" name="Picture 39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6" y="5157192"/>
            <a:ext cx="1885097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33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B3A96-D09E-4151-82B9-3830C7D4647A}" type="datetime1">
              <a:rPr lang="de-DE" smtClean="0"/>
              <a:t>03.12.2015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kern="0" spc="37" dirty="0" smtClean="0">
                <a:solidFill>
                  <a:srgbClr val="000000"/>
                </a:solidFill>
              </a:rPr>
              <a:t>© 2015 C.C.Buchner Verlag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9DAA-2472-4413-A1E4-364A5B1CE25F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reeform 6"/>
          <p:cNvSpPr/>
          <p:nvPr userDrawn="1"/>
        </p:nvSpPr>
        <p:spPr bwMode="auto">
          <a:xfrm>
            <a:off x="0" y="4323811"/>
            <a:ext cx="1187624" cy="61735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</p:sp>
      <p:pic>
        <p:nvPicPr>
          <p:cNvPr id="9" name="Picture 39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6" y="5157192"/>
            <a:ext cx="1885097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600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648072"/>
          </a:xfrm>
        </p:spPr>
        <p:txBody>
          <a:bodyPr>
            <a:noAutofit/>
          </a:bodyPr>
          <a:lstStyle>
            <a:lvl1pPr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544" y="2060848"/>
            <a:ext cx="4040188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780927"/>
            <a:ext cx="4040188" cy="3345235"/>
          </a:xfrm>
        </p:spPr>
        <p:txBody>
          <a:bodyPr/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008" y="2060848"/>
            <a:ext cx="4041775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780927"/>
            <a:ext cx="4041775" cy="3345235"/>
          </a:xfrm>
        </p:spPr>
        <p:txBody>
          <a:bodyPr/>
          <a:lstStyle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0972-89CE-4315-9592-B397750E8AA4}" type="datetime1">
              <a:rPr lang="de-DE" smtClean="0"/>
              <a:t>03.12.2015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2015 C.C.Buchner Verlag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9DAA-2472-4413-A1E4-364A5B1CE25F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Freeform 6"/>
          <p:cNvSpPr/>
          <p:nvPr userDrawn="1"/>
        </p:nvSpPr>
        <p:spPr bwMode="auto">
          <a:xfrm>
            <a:off x="0" y="4323811"/>
            <a:ext cx="1187624" cy="61735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</p:sp>
      <p:pic>
        <p:nvPicPr>
          <p:cNvPr id="12" name="Picture 39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6" y="5157192"/>
            <a:ext cx="1885097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46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1119-45EC-40D4-A263-6647767C6B4E}" type="datetime1">
              <a:rPr lang="de-DE" smtClean="0"/>
              <a:t>03.12.2015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2015 C.C.Buchner Verlag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9DAA-2472-4413-A1E4-364A5B1CE25F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reeform 6"/>
          <p:cNvSpPr/>
          <p:nvPr userDrawn="1"/>
        </p:nvSpPr>
        <p:spPr bwMode="auto">
          <a:xfrm>
            <a:off x="0" y="4323811"/>
            <a:ext cx="1187624" cy="61735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</p:sp>
      <p:pic>
        <p:nvPicPr>
          <p:cNvPr id="8" name="Picture 39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6" y="5157192"/>
            <a:ext cx="1885097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197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DE5A6-D6E1-41B9-BDDF-F674954DF922}" type="datetime1">
              <a:rPr lang="de-DE" smtClean="0"/>
              <a:t>03.12.2015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2015 C.C.Buchner Verlag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9DAA-2472-4413-A1E4-364A5B1CE25F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Freeform 6"/>
          <p:cNvSpPr/>
          <p:nvPr userDrawn="1"/>
        </p:nvSpPr>
        <p:spPr bwMode="auto">
          <a:xfrm>
            <a:off x="0" y="4323811"/>
            <a:ext cx="1187624" cy="61735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0522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980728"/>
            <a:ext cx="5111750" cy="51454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2132856"/>
            <a:ext cx="3008313" cy="39933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D028-5176-40FE-80F8-0A85690C505C}" type="datetime1">
              <a:rPr lang="de-DE" smtClean="0"/>
              <a:t>03.12.2015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2015 C.C.Buchner Verlag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9DAA-2472-4413-A1E4-364A5B1CE25F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Freeform 6"/>
          <p:cNvSpPr/>
          <p:nvPr userDrawn="1"/>
        </p:nvSpPr>
        <p:spPr bwMode="auto">
          <a:xfrm>
            <a:off x="0" y="4323811"/>
            <a:ext cx="1187624" cy="61735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</p:sp>
      <p:pic>
        <p:nvPicPr>
          <p:cNvPr id="10" name="Picture 39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6" y="5157192"/>
            <a:ext cx="1885097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94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24743"/>
            <a:ext cx="5486400" cy="36028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5C53-75F7-4BF5-9B34-E25C03A83162}" type="datetime1">
              <a:rPr lang="de-DE" smtClean="0"/>
              <a:t>03.12.2015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2015 C.C.Buchner Verlag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9DAA-2472-4413-A1E4-364A5B1CE25F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Freeform 6"/>
          <p:cNvSpPr/>
          <p:nvPr userDrawn="1"/>
        </p:nvSpPr>
        <p:spPr bwMode="auto">
          <a:xfrm>
            <a:off x="0" y="4323811"/>
            <a:ext cx="1187624" cy="61735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</p:sp>
      <p:pic>
        <p:nvPicPr>
          <p:cNvPr id="10" name="Picture 39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6" y="5157192"/>
            <a:ext cx="1885097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885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941E-2B69-420B-9914-0E99F016CAF2}" type="datetime1">
              <a:rPr lang="de-DE" smtClean="0"/>
              <a:t>03.12.2015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© 2015 C.C.Buchner Verlag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9DAA-2472-4413-A1E4-364A5B1CE25F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reeform 6"/>
          <p:cNvSpPr/>
          <p:nvPr userDrawn="1"/>
        </p:nvSpPr>
        <p:spPr bwMode="auto">
          <a:xfrm>
            <a:off x="0" y="4323811"/>
            <a:ext cx="1187624" cy="61735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</p:sp>
      <p:pic>
        <p:nvPicPr>
          <p:cNvPr id="9" name="Picture 39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6" y="5157192"/>
            <a:ext cx="1885097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33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544" y="2636912"/>
            <a:ext cx="8229600" cy="3556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AD4D316-355D-4CBC-A795-8CDA93805A95}" type="datetime1">
              <a:rPr lang="de-DE" smtClean="0"/>
              <a:t>03.12.2015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de-DE" kern="0" spc="37" dirty="0" smtClean="0">
                <a:solidFill>
                  <a:srgbClr val="000000"/>
                </a:solidFill>
              </a:rPr>
              <a:t>© 2015 C.C.Buchner Verlag</a:t>
            </a:r>
            <a:endParaRPr lang="de-DE" kern="0" spc="37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804248" y="6356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5E8B9DAA-2472-4413-A1E4-364A5B1CE25F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1691680" y="0"/>
            <a:ext cx="7452320" cy="33265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83" y="-12879"/>
            <a:ext cx="1043608" cy="1043608"/>
          </a:xfrm>
          <a:prstGeom prst="rect">
            <a:avLst/>
          </a:prstGeom>
        </p:spPr>
      </p:pic>
      <p:pic>
        <p:nvPicPr>
          <p:cNvPr id="11" name="Picture 39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6" y="5157192"/>
            <a:ext cx="1885097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4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http://farm4.staticflickr.com/3365/3341307017_bfefd6b584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http://farm4.staticflickr.com/3365/3341307017_bfefd6b584.jpg" TargetMode="Externa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hyperlink" Target="5-4-Horizonte-Fermi-Aufgaben.docx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hyperlink" Target="6-1-Tiefgang-Fermi-Aufgaben.doc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hyperlink" Target="Alternative%20Einstiege%20(Band%205).doc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Nachgefragt.doc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9DAA-2472-4413-A1E4-364A5B1CE25F}" type="slidenum">
              <a:rPr lang="de-DE" smtClean="0"/>
              <a:t>1</a:t>
            </a:fld>
            <a:endParaRPr lang="de-DE"/>
          </a:p>
        </p:txBody>
      </p:sp>
      <p:sp>
        <p:nvSpPr>
          <p:cNvPr id="7" name="AutoShape 17" descr="Weichen"/>
          <p:cNvSpPr>
            <a:spLocks noChangeArrowheads="1"/>
          </p:cNvSpPr>
          <p:nvPr/>
        </p:nvSpPr>
        <p:spPr bwMode="auto">
          <a:xfrm>
            <a:off x="2143463" y="1674219"/>
            <a:ext cx="6580535" cy="4628840"/>
          </a:xfrm>
          <a:prstGeom prst="roundRect">
            <a:avLst>
              <a:gd name="adj" fmla="val 10505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2169101" y="5240046"/>
            <a:ext cx="6528261" cy="668735"/>
          </a:xfrm>
          <a:prstGeom prst="roundRect">
            <a:avLst>
              <a:gd name="adj" fmla="val 35509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tIns="36000" bIns="36000">
            <a:spAutoFit/>
          </a:bodyPr>
          <a:lstStyle/>
          <a:p>
            <a:pPr algn="ctr"/>
            <a:r>
              <a:rPr lang="de-DE" sz="3000" b="1" cap="none" spc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cs typeface="Times New Roman" panose="02020603050405020304" pitchFamily="18" charset="0"/>
              </a:rPr>
              <a:t>Setzen Sie jetzt zum großen Sprung an</a:t>
            </a:r>
            <a:r>
              <a:rPr lang="de-DE" sz="3000" b="1" cap="none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cs typeface="Times New Roman" panose="02020603050405020304" pitchFamily="18" charset="0"/>
              </a:rPr>
              <a:t>!</a:t>
            </a:r>
            <a:endParaRPr lang="de-DE" altLang="de-DE" sz="3000" b="1" cap="none" spc="0" dirty="0">
              <a:ln>
                <a:noFill/>
              </a:ln>
              <a:solidFill>
                <a:srgbClr val="C0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auto">
          <a:xfrm>
            <a:off x="251520" y="573160"/>
            <a:ext cx="7272808" cy="1015386"/>
          </a:xfrm>
          <a:prstGeom prst="roundRect">
            <a:avLst>
              <a:gd name="adj" fmla="val 3550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</a:extLst>
        </p:spPr>
        <p:txBody>
          <a:bodyPr wrap="square" tIns="36000" bIns="36000">
            <a:spAutoFit/>
          </a:bodyPr>
          <a:lstStyle/>
          <a:p>
            <a:pPr algn="l">
              <a:spcBef>
                <a:spcPts val="1800"/>
              </a:spcBef>
            </a:pPr>
            <a:r>
              <a:rPr lang="de-DE" sz="4800" b="1" cap="none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cs typeface="Times New Roman" panose="02020603050405020304" pitchFamily="18" charset="0"/>
              </a:rPr>
              <a:t>mathe.delta</a:t>
            </a:r>
            <a:r>
              <a:rPr lang="de-DE" sz="4000" b="1" cap="none" spc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endParaRPr lang="de-DE" altLang="de-DE" sz="4000" b="1" cap="none" spc="0" dirty="0">
              <a:ln>
                <a:noFill/>
              </a:ln>
              <a:solidFill>
                <a:srgbClr val="C0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719983" y="873214"/>
            <a:ext cx="275577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2400" dirty="0" smtClean="0">
                <a:solidFill>
                  <a:schemeClr val="tx1"/>
                </a:solidFill>
              </a:rPr>
              <a:t>Baden-Württemberg</a:t>
            </a:r>
            <a:endParaRPr lang="de-D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0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square" rIns="3240000" anchor="ctr" anchorCtr="0"/>
          <a:lstStyle/>
          <a:p>
            <a:endParaRPr lang="de-DE" altLang="de-DE" sz="1600" dirty="0" smtClean="0"/>
          </a:p>
        </p:txBody>
      </p:sp>
      <p:grpSp>
        <p:nvGrpSpPr>
          <p:cNvPr id="2" name="Gruppieren 1"/>
          <p:cNvGrpSpPr/>
          <p:nvPr/>
        </p:nvGrpSpPr>
        <p:grpSpPr>
          <a:xfrm>
            <a:off x="2495643" y="1687961"/>
            <a:ext cx="6048672" cy="4152928"/>
            <a:chOff x="2604813" y="2132856"/>
            <a:chExt cx="5831661" cy="3960439"/>
          </a:xfrm>
        </p:grpSpPr>
        <p:sp>
          <p:nvSpPr>
            <p:cNvPr id="47" name="AutoShape 9"/>
            <p:cNvSpPr>
              <a:spLocks noChangeArrowheads="1"/>
            </p:cNvSpPr>
            <p:nvPr/>
          </p:nvSpPr>
          <p:spPr bwMode="auto">
            <a:xfrm>
              <a:off x="2604813" y="2132856"/>
              <a:ext cx="5831661" cy="3960439"/>
            </a:xfrm>
            <a:prstGeom prst="roundRect">
              <a:avLst>
                <a:gd name="adj" fmla="val 10505"/>
              </a:avLst>
            </a:prstGeom>
            <a:solidFill>
              <a:schemeClr val="bg1"/>
            </a:solidFill>
            <a:ln w="2857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 rIns="3240000" anchor="ctr" anchorCtr="0"/>
            <a:lstStyle/>
            <a:p>
              <a:endParaRPr lang="de-DE" altLang="de-DE" sz="1600" dirty="0" smtClean="0"/>
            </a:p>
          </p:txBody>
        </p:sp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24" t="16504" r="27945" b="11296"/>
            <a:stretch>
              <a:fillRect/>
            </a:stretch>
          </p:blipFill>
          <p:spPr bwMode="auto">
            <a:xfrm>
              <a:off x="3093937" y="2167982"/>
              <a:ext cx="4889245" cy="38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AutoShape 34"/>
          <p:cNvSpPr>
            <a:spLocks noChangeArrowheads="1"/>
          </p:cNvSpPr>
          <p:nvPr/>
        </p:nvSpPr>
        <p:spPr bwMode="auto">
          <a:xfrm>
            <a:off x="6569727" y="6214507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34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40" name="AutoShape 36"/>
          <p:cNvSpPr>
            <a:spLocks noChangeArrowheads="1"/>
          </p:cNvSpPr>
          <p:nvPr/>
        </p:nvSpPr>
        <p:spPr bwMode="auto">
          <a:xfrm>
            <a:off x="4591372" y="6218187"/>
            <a:ext cx="1872000" cy="287338"/>
          </a:xfrm>
          <a:prstGeom prst="roundRect">
            <a:avLst>
              <a:gd name="adj" fmla="val 13536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7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7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75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76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77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78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79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80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81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</p:spTree>
    <p:extLst>
      <p:ext uri="{BB962C8B-B14F-4D97-AF65-F5344CB8AC3E}">
        <p14:creationId xmlns:p14="http://schemas.microsoft.com/office/powerpoint/2010/main" val="183249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square" rIns="3240000" anchor="ctr" anchorCtr="0"/>
          <a:lstStyle/>
          <a:p>
            <a:endParaRPr lang="de-DE" altLang="de-DE" sz="1600" dirty="0" smtClean="0"/>
          </a:p>
        </p:txBody>
      </p:sp>
      <p:grpSp>
        <p:nvGrpSpPr>
          <p:cNvPr id="3" name="Gruppieren 2"/>
          <p:cNvGrpSpPr/>
          <p:nvPr/>
        </p:nvGrpSpPr>
        <p:grpSpPr>
          <a:xfrm>
            <a:off x="4867995" y="1642666"/>
            <a:ext cx="3720458" cy="4231779"/>
            <a:chOff x="4853630" y="1976965"/>
            <a:chExt cx="3720458" cy="4231779"/>
          </a:xfrm>
        </p:grpSpPr>
        <p:sp>
          <p:nvSpPr>
            <p:cNvPr id="47" name="AutoShape 9"/>
            <p:cNvSpPr>
              <a:spLocks noChangeArrowheads="1"/>
            </p:cNvSpPr>
            <p:nvPr/>
          </p:nvSpPr>
          <p:spPr bwMode="auto">
            <a:xfrm>
              <a:off x="4853630" y="1976965"/>
              <a:ext cx="3720458" cy="4231779"/>
            </a:xfrm>
            <a:prstGeom prst="roundRect">
              <a:avLst>
                <a:gd name="adj" fmla="val 10505"/>
              </a:avLst>
            </a:prstGeom>
            <a:solidFill>
              <a:schemeClr val="bg1"/>
            </a:solidFill>
            <a:ln w="2857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wrap="square" rIns="3240000" anchor="ctr" anchorCtr="0"/>
            <a:lstStyle/>
            <a:p>
              <a:endParaRPr lang="de-DE" altLang="de-DE" sz="1600" dirty="0" smtClean="0"/>
            </a:p>
          </p:txBody>
        </p:sp>
        <p:grpSp>
          <p:nvGrpSpPr>
            <p:cNvPr id="30" name="Group 6"/>
            <p:cNvGrpSpPr>
              <a:grpSpLocks noChangeAspect="1"/>
            </p:cNvGrpSpPr>
            <p:nvPr/>
          </p:nvGrpSpPr>
          <p:grpSpPr bwMode="auto">
            <a:xfrm>
              <a:off x="5040924" y="2104070"/>
              <a:ext cx="3312425" cy="3970953"/>
              <a:chOff x="1746" y="1207"/>
              <a:chExt cx="2766" cy="3316"/>
            </a:xfrm>
          </p:grpSpPr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6" y="1207"/>
                <a:ext cx="2747" cy="2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5" y="3255"/>
                <a:ext cx="2757" cy="1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" name="Ellipse 1"/>
          <p:cNvSpPr/>
          <p:nvPr/>
        </p:nvSpPr>
        <p:spPr>
          <a:xfrm>
            <a:off x="2735416" y="2204672"/>
            <a:ext cx="1980599" cy="188285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16" y="2403751"/>
            <a:ext cx="1808455" cy="157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34"/>
          <p:cNvSpPr>
            <a:spLocks noChangeArrowheads="1"/>
          </p:cNvSpPr>
          <p:nvPr/>
        </p:nvSpPr>
        <p:spPr bwMode="auto">
          <a:xfrm>
            <a:off x="6569727" y="6214507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48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49" name="AutoShape 36"/>
          <p:cNvSpPr>
            <a:spLocks noChangeArrowheads="1"/>
          </p:cNvSpPr>
          <p:nvPr/>
        </p:nvSpPr>
        <p:spPr bwMode="auto">
          <a:xfrm>
            <a:off x="4591372" y="6218187"/>
            <a:ext cx="1872000" cy="287338"/>
          </a:xfrm>
          <a:prstGeom prst="roundRect">
            <a:avLst>
              <a:gd name="adj" fmla="val 13536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68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69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70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71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72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73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74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75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76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</p:spTree>
    <p:extLst>
      <p:ext uri="{BB962C8B-B14F-4D97-AF65-F5344CB8AC3E}">
        <p14:creationId xmlns:p14="http://schemas.microsoft.com/office/powerpoint/2010/main" val="231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12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 altLang="de-DE">
              <a:solidFill>
                <a:srgbClr val="000000"/>
              </a:solidFill>
            </a:endParaRPr>
          </a:p>
          <a:p>
            <a:endParaRPr lang="de-DE" altLang="de-DE">
              <a:solidFill>
                <a:srgbClr val="000000"/>
              </a:solidFill>
            </a:endParaRPr>
          </a:p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" name="AutoShape 17" descr="fittosize_240_0_2d01260a7150eeadc10f3890e29b8b4c_ziele"/>
          <p:cNvSpPr>
            <a:spLocks noChangeArrowheads="1"/>
          </p:cNvSpPr>
          <p:nvPr/>
        </p:nvSpPr>
        <p:spPr bwMode="auto">
          <a:xfrm>
            <a:off x="2359025" y="1916113"/>
            <a:ext cx="6334125" cy="4354512"/>
          </a:xfrm>
          <a:prstGeom prst="roundRect">
            <a:avLst>
              <a:gd name="adj" fmla="val 9921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5" name="AutoShape 18"/>
          <p:cNvSpPr>
            <a:spLocks noChangeArrowheads="1"/>
          </p:cNvSpPr>
          <p:nvPr/>
        </p:nvSpPr>
        <p:spPr bwMode="auto">
          <a:xfrm>
            <a:off x="6061075" y="3654663"/>
            <a:ext cx="2339975" cy="9001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008000"/>
              </a:gs>
              <a:gs pos="100000">
                <a:srgbClr val="969696"/>
              </a:gs>
            </a:gsLst>
            <a:lin ang="2700000" scaled="1"/>
          </a:gradFill>
          <a:ln w="9525" algn="ctr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4000" rIns="54000" anchor="ctr"/>
          <a:lstStyle/>
          <a:p>
            <a:pPr algn="r"/>
            <a:r>
              <a:rPr lang="de-DE" altLang="de-DE" sz="1400" b="1" i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allen Schülern </a:t>
            </a:r>
          </a:p>
          <a:p>
            <a:pPr algn="r"/>
            <a:r>
              <a:rPr lang="de-DE" altLang="de-DE" sz="1400" b="1" i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annähernd gleiche Kenntnisse zu vermitteln,</a:t>
            </a:r>
          </a:p>
        </p:txBody>
      </p:sp>
      <p:sp>
        <p:nvSpPr>
          <p:cNvPr id="41" name="AutoShape 19"/>
          <p:cNvSpPr>
            <a:spLocks noChangeArrowheads="1"/>
          </p:cNvSpPr>
          <p:nvPr/>
        </p:nvSpPr>
        <p:spPr bwMode="auto">
          <a:xfrm>
            <a:off x="4965700" y="4765913"/>
            <a:ext cx="2232025" cy="79216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969696"/>
              </a:gs>
              <a:gs pos="100000">
                <a:srgbClr val="008000"/>
              </a:gs>
            </a:gsLst>
            <a:lin ang="2700000" scaled="1"/>
          </a:gradFill>
          <a:ln w="9525" algn="ctr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54000" rIns="54000" anchor="ctr"/>
          <a:lstStyle/>
          <a:p>
            <a:pPr algn="r"/>
            <a:r>
              <a:rPr lang="de-DE" altLang="de-DE" sz="14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 und jeden </a:t>
            </a:r>
          </a:p>
          <a:p>
            <a:pPr algn="r"/>
            <a:r>
              <a:rPr lang="de-DE" altLang="de-DE" sz="14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individuell in maxi-</a:t>
            </a:r>
          </a:p>
          <a:p>
            <a:pPr algn="r"/>
            <a:r>
              <a:rPr lang="de-DE" altLang="de-DE" sz="1400" b="1" i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maler</a:t>
            </a:r>
            <a:r>
              <a:rPr lang="de-DE" altLang="de-DE" sz="1400" b="1" i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Weise zu fördern.</a:t>
            </a: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2497138" y="1603488"/>
            <a:ext cx="7489825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r>
              <a:rPr lang="de-DE" altLang="de-DE" sz="1600" b="1" dirty="0">
                <a:solidFill>
                  <a:srgbClr val="008000"/>
                </a:solidFill>
              </a:rPr>
              <a:t>(Binnendifferenzierender) Unterricht bewegt sich immer im  </a:t>
            </a:r>
          </a:p>
          <a:p>
            <a:r>
              <a:rPr lang="de-DE" altLang="de-DE" sz="1600" b="1" dirty="0">
                <a:solidFill>
                  <a:srgbClr val="008000"/>
                </a:solidFill>
              </a:rPr>
              <a:t>Spannungsfeld zweier Pole, </a:t>
            </a:r>
          </a:p>
          <a:p>
            <a:r>
              <a:rPr lang="de-DE" altLang="de-DE" sz="1600" b="1" dirty="0">
                <a:solidFill>
                  <a:srgbClr val="008000"/>
                </a:solidFill>
              </a:rPr>
              <a:t>nämlich den beiden Zielen, …</a:t>
            </a:r>
          </a:p>
          <a:p>
            <a:pPr>
              <a:spcBef>
                <a:spcPct val="50000"/>
              </a:spcBef>
            </a:pPr>
            <a:endParaRPr lang="de-DE" altLang="de-DE" sz="1400" dirty="0">
              <a:solidFill>
                <a:srgbClr val="A50021"/>
              </a:solidFill>
            </a:endParaRP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3760410" y="2445917"/>
            <a:ext cx="2016224" cy="803561"/>
          </a:xfrm>
          <a:prstGeom prst="cloudCallout">
            <a:avLst>
              <a:gd name="adj1" fmla="val -69347"/>
              <a:gd name="adj2" fmla="val 102931"/>
            </a:avLst>
          </a:prstGeom>
          <a:gradFill rotWithShape="1">
            <a:gsLst>
              <a:gs pos="0">
                <a:srgbClr val="DDDDDD"/>
              </a:gs>
              <a:gs pos="100000">
                <a:srgbClr val="00CC66"/>
              </a:gs>
            </a:gsLst>
            <a:lin ang="18900000" scaled="1"/>
          </a:gradFill>
          <a:ln w="9525">
            <a:solidFill>
              <a:srgbClr val="99CC00"/>
            </a:solidFill>
            <a:round/>
            <a:headEnd/>
            <a:tailEnd/>
          </a:ln>
          <a:effectLst/>
          <a:extLst/>
        </p:spPr>
        <p:txBody>
          <a:bodyPr lIns="0" tIns="0" rIns="0" bIns="0"/>
          <a:lstStyle/>
          <a:p>
            <a:pPr algn="ctr"/>
            <a:r>
              <a:rPr lang="de-DE" altLang="de-DE" sz="1600" b="1" i="1" dirty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„Wie soll </a:t>
            </a:r>
            <a:r>
              <a:rPr lang="de-DE" altLang="de-DE" sz="1600" b="1" i="1" dirty="0" smtClean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das gehen</a:t>
            </a:r>
            <a:r>
              <a:rPr lang="de-DE" altLang="de-DE" sz="1600" b="1" i="1" dirty="0">
                <a:solidFill>
                  <a:srgbClr val="99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?“</a:t>
            </a:r>
          </a:p>
        </p:txBody>
      </p:sp>
      <p:pic>
        <p:nvPicPr>
          <p:cNvPr id="30733" name="Picture 13" descr="http://www.einkaufonline.net/Shop/images/thumbnail/produkte/xlarge/XO_Bilder/Empire/20008-100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3" b="10996"/>
          <a:stretch/>
        </p:blipFill>
        <p:spPr bwMode="auto">
          <a:xfrm>
            <a:off x="6300788" y="3122131"/>
            <a:ext cx="965270" cy="7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3" descr="http://www.einkaufonline.net/Shop/images/thumbnail/produkte/xlarge/XO_Bilder/Empire/20008-1000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3" b="10996"/>
          <a:stretch/>
        </p:blipFill>
        <p:spPr bwMode="auto">
          <a:xfrm>
            <a:off x="5116442" y="4265864"/>
            <a:ext cx="965270" cy="75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3901220"/>
            <a:ext cx="2088803" cy="208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505" y="3449306"/>
            <a:ext cx="916467" cy="120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AutoShape 34"/>
          <p:cNvSpPr>
            <a:spLocks noChangeArrowheads="1"/>
          </p:cNvSpPr>
          <p:nvPr/>
        </p:nvSpPr>
        <p:spPr bwMode="auto">
          <a:xfrm>
            <a:off x="6569727" y="6214507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69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70" name="AutoShape 36"/>
          <p:cNvSpPr>
            <a:spLocks noChangeArrowheads="1"/>
          </p:cNvSpPr>
          <p:nvPr/>
        </p:nvSpPr>
        <p:spPr bwMode="auto">
          <a:xfrm>
            <a:off x="4591372" y="6218187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90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91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92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93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94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95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96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97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98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</p:spTree>
    <p:extLst>
      <p:ext uri="{BB962C8B-B14F-4D97-AF65-F5344CB8AC3E}">
        <p14:creationId xmlns:p14="http://schemas.microsoft.com/office/powerpoint/2010/main" val="54061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12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" name="AutoShape 17"/>
          <p:cNvSpPr>
            <a:spLocks noChangeArrowheads="1"/>
          </p:cNvSpPr>
          <p:nvPr/>
        </p:nvSpPr>
        <p:spPr bwMode="auto">
          <a:xfrm>
            <a:off x="2430463" y="2047988"/>
            <a:ext cx="6224587" cy="1990725"/>
          </a:xfrm>
          <a:prstGeom prst="rightArrow">
            <a:avLst>
              <a:gd name="adj1" fmla="val 68417"/>
              <a:gd name="adj2" fmla="val 54487"/>
            </a:avLst>
          </a:prstGeom>
          <a:solidFill>
            <a:srgbClr val="FFFDA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5" name="AutoShape 18"/>
          <p:cNvSpPr>
            <a:spLocks noChangeArrowheads="1"/>
          </p:cNvSpPr>
          <p:nvPr/>
        </p:nvSpPr>
        <p:spPr bwMode="auto">
          <a:xfrm>
            <a:off x="2535238" y="2562338"/>
            <a:ext cx="1381125" cy="1079500"/>
          </a:xfrm>
          <a:prstGeom prst="rightArrow">
            <a:avLst>
              <a:gd name="adj1" fmla="val 67370"/>
              <a:gd name="adj2" fmla="val 38282"/>
            </a:avLst>
          </a:prstGeom>
          <a:solidFill>
            <a:srgbClr val="FFFF8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1400" b="1">
                <a:solidFill>
                  <a:srgbClr val="000000"/>
                </a:solidFill>
              </a:rPr>
              <a:t>Einführung</a:t>
            </a:r>
          </a:p>
        </p:txBody>
      </p:sp>
      <p:sp>
        <p:nvSpPr>
          <p:cNvPr id="41" name="AutoShape 19"/>
          <p:cNvSpPr>
            <a:spLocks noChangeArrowheads="1"/>
          </p:cNvSpPr>
          <p:nvPr/>
        </p:nvSpPr>
        <p:spPr bwMode="auto">
          <a:xfrm>
            <a:off x="3992563" y="2562338"/>
            <a:ext cx="1381125" cy="1079500"/>
          </a:xfrm>
          <a:prstGeom prst="rightArrow">
            <a:avLst>
              <a:gd name="adj1" fmla="val 67370"/>
              <a:gd name="adj2" fmla="val 38282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1400" b="1">
                <a:solidFill>
                  <a:srgbClr val="000000"/>
                </a:solidFill>
              </a:rPr>
              <a:t>Basis-</a:t>
            </a:r>
          </a:p>
          <a:p>
            <a:pPr algn="ctr"/>
            <a:r>
              <a:rPr lang="de-DE" altLang="de-DE" sz="1400" b="1">
                <a:solidFill>
                  <a:srgbClr val="000000"/>
                </a:solidFill>
              </a:rPr>
              <a:t>aufgaben</a:t>
            </a:r>
          </a:p>
        </p:txBody>
      </p:sp>
      <p:sp>
        <p:nvSpPr>
          <p:cNvPr id="42" name="AutoShape 20"/>
          <p:cNvSpPr>
            <a:spLocks noChangeArrowheads="1"/>
          </p:cNvSpPr>
          <p:nvPr/>
        </p:nvSpPr>
        <p:spPr bwMode="auto">
          <a:xfrm>
            <a:off x="6921500" y="2543288"/>
            <a:ext cx="1439863" cy="1079500"/>
          </a:xfrm>
          <a:prstGeom prst="rightArrow">
            <a:avLst>
              <a:gd name="adj1" fmla="val 67370"/>
              <a:gd name="adj2" fmla="val 39910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de-DE" altLang="de-DE" sz="1400" b="1" dirty="0">
                <a:solidFill>
                  <a:srgbClr val="000000"/>
                </a:solidFill>
              </a:rPr>
              <a:t>weiterführende</a:t>
            </a:r>
          </a:p>
          <a:p>
            <a:pPr algn="ctr"/>
            <a:r>
              <a:rPr lang="de-DE" altLang="de-DE" sz="1400" b="1" dirty="0">
                <a:solidFill>
                  <a:srgbClr val="000000"/>
                </a:solidFill>
              </a:rPr>
              <a:t>Aufgaben</a:t>
            </a:r>
          </a:p>
        </p:txBody>
      </p:sp>
      <p:grpSp>
        <p:nvGrpSpPr>
          <p:cNvPr id="43" name="Group 55"/>
          <p:cNvGrpSpPr>
            <a:grpSpLocks/>
          </p:cNvGrpSpPr>
          <p:nvPr/>
        </p:nvGrpSpPr>
        <p:grpSpPr bwMode="auto">
          <a:xfrm>
            <a:off x="2522538" y="3876788"/>
            <a:ext cx="330200" cy="903287"/>
            <a:chOff x="1589" y="2659"/>
            <a:chExt cx="208" cy="569"/>
          </a:xfrm>
        </p:grpSpPr>
        <p:pic>
          <p:nvPicPr>
            <p:cNvPr id="44" name="Picture 22" descr="http://farm4.staticflickr.com/3365/3341307017_bfefd6b584.jpg"/>
            <p:cNvPicPr>
              <a:picLocks noChangeAspect="1" noChangeArrowheads="1"/>
            </p:cNvPicPr>
            <p:nvPr/>
          </p:nvPicPr>
          <p:blipFill>
            <a:blip r:embed="rId3" r:link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72" t="15125"/>
            <a:stretch>
              <a:fillRect/>
            </a:stretch>
          </p:blipFill>
          <p:spPr bwMode="auto">
            <a:xfrm flipH="1">
              <a:off x="1589" y="2734"/>
              <a:ext cx="208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WordArt 2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610" y="2659"/>
              <a:ext cx="31" cy="6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?</a:t>
              </a:r>
            </a:p>
          </p:txBody>
        </p:sp>
      </p:grpSp>
      <p:sp>
        <p:nvSpPr>
          <p:cNvPr id="46" name="AutoShape 26"/>
          <p:cNvSpPr>
            <a:spLocks noChangeArrowheads="1"/>
          </p:cNvSpPr>
          <p:nvPr/>
        </p:nvSpPr>
        <p:spPr bwMode="auto">
          <a:xfrm>
            <a:off x="2490788" y="1706675"/>
            <a:ext cx="3959225" cy="431800"/>
          </a:xfrm>
          <a:prstGeom prst="roundRect">
            <a:avLst>
              <a:gd name="adj" fmla="val 50000"/>
            </a:avLst>
          </a:prstGeom>
          <a:solidFill>
            <a:srgbClr val="FFFF9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de-DE" altLang="de-DE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Eine </a:t>
            </a:r>
            <a:r>
              <a:rPr lang="de-DE" altLang="de-DE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typische Unterrichtssequenz…</a:t>
            </a:r>
          </a:p>
        </p:txBody>
      </p:sp>
      <p:sp>
        <p:nvSpPr>
          <p:cNvPr id="47" name="AutoShape 27"/>
          <p:cNvSpPr>
            <a:spLocks noChangeArrowheads="1"/>
          </p:cNvSpPr>
          <p:nvPr/>
        </p:nvSpPr>
        <p:spPr bwMode="auto">
          <a:xfrm>
            <a:off x="2552700" y="2433750"/>
            <a:ext cx="722313" cy="244475"/>
          </a:xfrm>
          <a:prstGeom prst="roundRect">
            <a:avLst>
              <a:gd name="adj" fmla="val 50000"/>
            </a:avLst>
          </a:prstGeom>
          <a:solidFill>
            <a:srgbClr val="FFFF8B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1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Phase 1</a:t>
            </a:r>
          </a:p>
        </p:txBody>
      </p:sp>
      <p:sp>
        <p:nvSpPr>
          <p:cNvPr id="48" name="AutoShape 28"/>
          <p:cNvSpPr>
            <a:spLocks noChangeArrowheads="1"/>
          </p:cNvSpPr>
          <p:nvPr/>
        </p:nvSpPr>
        <p:spPr bwMode="auto">
          <a:xfrm>
            <a:off x="3973513" y="2433750"/>
            <a:ext cx="722312" cy="244475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1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Phase 2</a:t>
            </a:r>
          </a:p>
        </p:txBody>
      </p:sp>
      <p:sp>
        <p:nvSpPr>
          <p:cNvPr id="49" name="AutoShape 29"/>
          <p:cNvSpPr>
            <a:spLocks noChangeArrowheads="1"/>
          </p:cNvSpPr>
          <p:nvPr/>
        </p:nvSpPr>
        <p:spPr bwMode="auto">
          <a:xfrm>
            <a:off x="5464175" y="2433750"/>
            <a:ext cx="722313" cy="244475"/>
          </a:xfrm>
          <a:prstGeom prst="roundRect">
            <a:avLst>
              <a:gd name="adj" fmla="val 50000"/>
            </a:avLst>
          </a:prstGeom>
          <a:solidFill>
            <a:srgbClr val="FFFF0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1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Phase 3</a:t>
            </a:r>
          </a:p>
        </p:txBody>
      </p:sp>
      <p:sp>
        <p:nvSpPr>
          <p:cNvPr id="50" name="AutoShape 30"/>
          <p:cNvSpPr>
            <a:spLocks noChangeArrowheads="1"/>
          </p:cNvSpPr>
          <p:nvPr/>
        </p:nvSpPr>
        <p:spPr bwMode="auto">
          <a:xfrm>
            <a:off x="5467350" y="2554400"/>
            <a:ext cx="1381125" cy="1079500"/>
          </a:xfrm>
          <a:prstGeom prst="rightArrow">
            <a:avLst>
              <a:gd name="adj1" fmla="val 67370"/>
              <a:gd name="adj2" fmla="val 38282"/>
            </a:avLst>
          </a:prstGeom>
          <a:solidFill>
            <a:srgbClr val="FFFF0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1400" b="1">
                <a:solidFill>
                  <a:srgbClr val="000000"/>
                </a:solidFill>
              </a:rPr>
              <a:t>Standard-</a:t>
            </a:r>
          </a:p>
          <a:p>
            <a:pPr algn="ctr"/>
            <a:r>
              <a:rPr lang="de-DE" altLang="de-DE" sz="1400" b="1">
                <a:solidFill>
                  <a:srgbClr val="000000"/>
                </a:solidFill>
              </a:rPr>
              <a:t>aufgaben</a:t>
            </a:r>
          </a:p>
        </p:txBody>
      </p:sp>
      <p:sp>
        <p:nvSpPr>
          <p:cNvPr id="51" name="AutoShape 31"/>
          <p:cNvSpPr>
            <a:spLocks noChangeArrowheads="1"/>
          </p:cNvSpPr>
          <p:nvPr/>
        </p:nvSpPr>
        <p:spPr bwMode="auto">
          <a:xfrm>
            <a:off x="6902450" y="2428988"/>
            <a:ext cx="722313" cy="244475"/>
          </a:xfrm>
          <a:prstGeom prst="roundRect">
            <a:avLst>
              <a:gd name="adj" fmla="val 50000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altLang="de-DE" sz="1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Phase 4</a:t>
            </a:r>
          </a:p>
        </p:txBody>
      </p:sp>
      <p:pic>
        <p:nvPicPr>
          <p:cNvPr id="52" name="Picture 32" descr="http://farm4.staticflickr.com/3365/3341307017_bfefd6b584.jpg"/>
          <p:cNvPicPr>
            <a:picLocks noChangeAspect="1" noChangeArrowheads="1"/>
          </p:cNvPicPr>
          <p:nvPr/>
        </p:nvPicPr>
        <p:blipFill>
          <a:blip r:embed="rId5" r:link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31"/>
          <a:stretch>
            <a:fillRect/>
          </a:stretch>
        </p:blipFill>
        <p:spPr bwMode="auto">
          <a:xfrm>
            <a:off x="2538413" y="4845163"/>
            <a:ext cx="307975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AutoShape 13"/>
          <p:cNvSpPr>
            <a:spLocks noChangeArrowheads="1"/>
          </p:cNvSpPr>
          <p:nvPr/>
        </p:nvSpPr>
        <p:spPr bwMode="auto">
          <a:xfrm rot="21279820">
            <a:off x="2392363" y="2579800"/>
            <a:ext cx="6211887" cy="823913"/>
          </a:xfrm>
          <a:prstGeom prst="irregularSeal2">
            <a:avLst/>
          </a:prstGeom>
          <a:gradFill flip="none" rotWithShape="1">
            <a:gsLst>
              <a:gs pos="0">
                <a:srgbClr val="F8F200"/>
              </a:gs>
              <a:gs pos="100000">
                <a:srgbClr val="DDDDDD"/>
              </a:gs>
            </a:gsLst>
            <a:lin ang="10800000" scaled="1"/>
            <a:tileRect/>
          </a:gra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0000"/>
                </a:solidFill>
              </a:rPr>
              <a:t>Linearität als Konstruktionsprinzip herkömmlichen Unterrichts</a:t>
            </a:r>
          </a:p>
        </p:txBody>
      </p:sp>
      <p:pic>
        <p:nvPicPr>
          <p:cNvPr id="64" name="Picture 2" descr="https://s-media-cache-ak0.pinimg.com/236x/52/20/bc/5220bcf5973b8d3461d393da1dfcd4e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86" y="4092737"/>
            <a:ext cx="537018" cy="5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s://s-media-cache-ak0.pinimg.com/236x/52/20/bc/5220bcf5973b8d3461d393da1dfcd4e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36" y="5113855"/>
            <a:ext cx="537018" cy="5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https://s-media-cache-ak0.pinimg.com/236x/52/20/bc/5220bcf5973b8d3461d393da1dfcd4e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46" y="4092737"/>
            <a:ext cx="537018" cy="5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https://s-media-cache-ak0.pinimg.com/236x/52/20/bc/5220bcf5973b8d3461d393da1dfcd4e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434" y="5121123"/>
            <a:ext cx="537018" cy="5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https://s-media-cache-ak0.pinimg.com/236x/52/20/bc/5220bcf5973b8d3461d393da1dfcd4e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695" y="5112537"/>
            <a:ext cx="537018" cy="5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ttps://s-media-cache-ak0.pinimg.com/236x/52/20/bc/5220bcf5973b8d3461d393da1dfcd4e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27" y="4092737"/>
            <a:ext cx="537018" cy="5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http://images.clipartlogo.com/files/images/36/363075/smiley-green-alien-weap-clip-art_f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695" y="3961354"/>
            <a:ext cx="510688" cy="69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ttp://images.clipartlogo.com/files/images/36/363075/smiley-green-alien-weap-clip-art_f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94" y="3979975"/>
            <a:ext cx="510688" cy="69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http://images.clipartlogo.com/files/images/36/363075/smiley-green-alien-weap-clip-art_f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57" y="4998755"/>
            <a:ext cx="510688" cy="69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http://images.clipartlogo.com/files/images/36/363075/smiley-green-alien-weap-clip-art_f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75" y="4991531"/>
            <a:ext cx="510688" cy="69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AutoShape 34"/>
          <p:cNvSpPr>
            <a:spLocks noChangeArrowheads="1"/>
          </p:cNvSpPr>
          <p:nvPr/>
        </p:nvSpPr>
        <p:spPr bwMode="auto">
          <a:xfrm>
            <a:off x="6569727" y="6214507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92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93" name="AutoShape 36"/>
          <p:cNvSpPr>
            <a:spLocks noChangeArrowheads="1"/>
          </p:cNvSpPr>
          <p:nvPr/>
        </p:nvSpPr>
        <p:spPr bwMode="auto">
          <a:xfrm>
            <a:off x="4591372" y="6218187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10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10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105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106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107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108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109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110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111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</p:spTree>
    <p:extLst>
      <p:ext uri="{BB962C8B-B14F-4D97-AF65-F5344CB8AC3E}">
        <p14:creationId xmlns:p14="http://schemas.microsoft.com/office/powerpoint/2010/main" val="68276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 animBg="1"/>
      <p:bldP spid="41" grpId="0" animBg="1"/>
      <p:bldP spid="42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61" grpId="0" animBg="1"/>
      <p:bldP spid="6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12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de-DE" altLang="de-DE">
              <a:solidFill>
                <a:srgbClr val="000000"/>
              </a:solidFill>
            </a:endParaRPr>
          </a:p>
          <a:p>
            <a:endParaRPr lang="de-DE" altLang="de-DE">
              <a:solidFill>
                <a:srgbClr val="000000"/>
              </a:solidFill>
            </a:endParaRPr>
          </a:p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27" name="AutoShape 25"/>
          <p:cNvSpPr>
            <a:spLocks noChangeArrowheads="1"/>
          </p:cNvSpPr>
          <p:nvPr/>
        </p:nvSpPr>
        <p:spPr bwMode="auto">
          <a:xfrm>
            <a:off x="2430463" y="2486263"/>
            <a:ext cx="6224587" cy="1990725"/>
          </a:xfrm>
          <a:prstGeom prst="rightArrow">
            <a:avLst>
              <a:gd name="adj1" fmla="val 68417"/>
              <a:gd name="adj2" fmla="val 54487"/>
            </a:avLst>
          </a:prstGeom>
          <a:solidFill>
            <a:srgbClr val="CDFFE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5" name="AutoShape 27"/>
          <p:cNvSpPr>
            <a:spLocks noChangeArrowheads="1"/>
          </p:cNvSpPr>
          <p:nvPr/>
        </p:nvSpPr>
        <p:spPr bwMode="auto">
          <a:xfrm>
            <a:off x="2552700" y="2386250"/>
            <a:ext cx="1439863" cy="244475"/>
          </a:xfrm>
          <a:prstGeom prst="roundRect">
            <a:avLst>
              <a:gd name="adj" fmla="val 50000"/>
            </a:avLst>
          </a:prstGeom>
          <a:solidFill>
            <a:srgbClr val="25FBD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de-DE" altLang="de-DE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Gemeinsame Phase</a:t>
            </a:r>
          </a:p>
        </p:txBody>
      </p:sp>
      <p:sp>
        <p:nvSpPr>
          <p:cNvPr id="41" name="AutoShape 28"/>
          <p:cNvSpPr>
            <a:spLocks noChangeArrowheads="1"/>
          </p:cNvSpPr>
          <p:nvPr/>
        </p:nvSpPr>
        <p:spPr bwMode="auto">
          <a:xfrm>
            <a:off x="4557713" y="2386250"/>
            <a:ext cx="1439862" cy="244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9000">
                <a:srgbClr val="08DE6E"/>
              </a:gs>
              <a:gs pos="100000">
                <a:srgbClr val="FFE8E1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de-DE" altLang="de-DE" sz="1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Differenzierende Phase</a:t>
            </a:r>
          </a:p>
        </p:txBody>
      </p:sp>
      <p:sp>
        <p:nvSpPr>
          <p:cNvPr id="42" name="AutoShape 30"/>
          <p:cNvSpPr>
            <a:spLocks noChangeArrowheads="1"/>
          </p:cNvSpPr>
          <p:nvPr/>
        </p:nvSpPr>
        <p:spPr bwMode="auto">
          <a:xfrm>
            <a:off x="6788150" y="2381488"/>
            <a:ext cx="1439863" cy="244475"/>
          </a:xfrm>
          <a:prstGeom prst="roundRect">
            <a:avLst>
              <a:gd name="adj" fmla="val 50000"/>
            </a:avLst>
          </a:prstGeom>
          <a:solidFill>
            <a:srgbClr val="25FBD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de-DE" altLang="de-DE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Gemeinsame Phase</a:t>
            </a:r>
          </a:p>
        </p:txBody>
      </p:sp>
      <p:sp>
        <p:nvSpPr>
          <p:cNvPr id="43" name="AutoShape 31"/>
          <p:cNvSpPr>
            <a:spLocks noChangeArrowheads="1"/>
          </p:cNvSpPr>
          <p:nvPr/>
        </p:nvSpPr>
        <p:spPr bwMode="auto">
          <a:xfrm>
            <a:off x="2544763" y="3064113"/>
            <a:ext cx="1812925" cy="822325"/>
          </a:xfrm>
          <a:prstGeom prst="rightArrow">
            <a:avLst>
              <a:gd name="adj1" fmla="val 67370"/>
              <a:gd name="adj2" fmla="val 65965"/>
            </a:avLst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de-DE" altLang="de-DE" sz="1200" b="1">
                <a:solidFill>
                  <a:srgbClr val="000000"/>
                </a:solidFill>
              </a:rPr>
              <a:t>Einführung </a:t>
            </a:r>
          </a:p>
          <a:p>
            <a:pPr algn="ctr"/>
            <a:r>
              <a:rPr lang="de-DE" altLang="de-DE" sz="1200" b="1">
                <a:solidFill>
                  <a:srgbClr val="000000"/>
                </a:solidFill>
              </a:rPr>
              <a:t>+ Basisaufgaben I</a:t>
            </a:r>
          </a:p>
        </p:txBody>
      </p:sp>
      <p:sp>
        <p:nvSpPr>
          <p:cNvPr id="44" name="AutoShape 32"/>
          <p:cNvSpPr>
            <a:spLocks noChangeArrowheads="1"/>
          </p:cNvSpPr>
          <p:nvPr/>
        </p:nvSpPr>
        <p:spPr bwMode="auto">
          <a:xfrm>
            <a:off x="4548188" y="2692638"/>
            <a:ext cx="1812925" cy="611187"/>
          </a:xfrm>
          <a:prstGeom prst="rightArrow">
            <a:avLst>
              <a:gd name="adj1" fmla="val 67370"/>
              <a:gd name="adj2" fmla="val 88754"/>
            </a:avLst>
          </a:prstGeom>
          <a:solidFill>
            <a:srgbClr val="00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de-DE" altLang="de-DE" sz="1200" b="1">
                <a:solidFill>
                  <a:srgbClr val="000000"/>
                </a:solidFill>
              </a:rPr>
              <a:t>Basisaufgaben II</a:t>
            </a:r>
          </a:p>
        </p:txBody>
      </p:sp>
      <p:sp>
        <p:nvSpPr>
          <p:cNvPr id="45" name="AutoShape 33"/>
          <p:cNvSpPr>
            <a:spLocks noChangeArrowheads="1"/>
          </p:cNvSpPr>
          <p:nvPr/>
        </p:nvSpPr>
        <p:spPr bwMode="auto">
          <a:xfrm>
            <a:off x="4559300" y="3667363"/>
            <a:ext cx="1812925" cy="611187"/>
          </a:xfrm>
          <a:prstGeom prst="rightArrow">
            <a:avLst>
              <a:gd name="adj1" fmla="val 67370"/>
              <a:gd name="adj2" fmla="val 88754"/>
            </a:avLst>
          </a:prstGeom>
          <a:solidFill>
            <a:srgbClr val="71FFB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de-DE" altLang="de-DE" sz="1200" b="1">
                <a:solidFill>
                  <a:srgbClr val="000000"/>
                </a:solidFill>
              </a:rPr>
              <a:t>weiterführende</a:t>
            </a:r>
          </a:p>
          <a:p>
            <a:pPr algn="ctr"/>
            <a:r>
              <a:rPr lang="de-DE" altLang="de-DE" sz="1200" b="1">
                <a:solidFill>
                  <a:srgbClr val="000000"/>
                </a:solidFill>
              </a:rPr>
              <a:t>Aufgaben</a:t>
            </a:r>
          </a:p>
        </p:txBody>
      </p:sp>
      <p:sp>
        <p:nvSpPr>
          <p:cNvPr id="46" name="AutoShape 34"/>
          <p:cNvSpPr>
            <a:spLocks/>
          </p:cNvSpPr>
          <p:nvPr/>
        </p:nvSpPr>
        <p:spPr bwMode="auto">
          <a:xfrm>
            <a:off x="6448425" y="2848213"/>
            <a:ext cx="431800" cy="1268412"/>
          </a:xfrm>
          <a:prstGeom prst="rightBrace">
            <a:avLst>
              <a:gd name="adj1" fmla="val 24479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7" name="Oval 35"/>
          <p:cNvSpPr>
            <a:spLocks noChangeArrowheads="1"/>
          </p:cNvSpPr>
          <p:nvPr/>
        </p:nvSpPr>
        <p:spPr bwMode="auto">
          <a:xfrm>
            <a:off x="6948488" y="2895838"/>
            <a:ext cx="1152525" cy="1152525"/>
          </a:xfrm>
          <a:prstGeom prst="ellipse">
            <a:avLst/>
          </a:prstGeom>
          <a:gradFill rotWithShape="1">
            <a:gsLst>
              <a:gs pos="31000">
                <a:srgbClr val="08DE6E"/>
              </a:gs>
              <a:gs pos="100000">
                <a:srgbClr val="99CC00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de-DE" altLang="de-DE" sz="1200" b="1">
                <a:solidFill>
                  <a:srgbClr val="FFFFFF"/>
                </a:solidFill>
              </a:rPr>
              <a:t>lehrerge-</a:t>
            </a:r>
          </a:p>
          <a:p>
            <a:pPr algn="ctr"/>
            <a:r>
              <a:rPr lang="de-DE" altLang="de-DE" sz="1200" b="1">
                <a:solidFill>
                  <a:srgbClr val="FFFFFF"/>
                </a:solidFill>
              </a:rPr>
              <a:t>steuerte</a:t>
            </a:r>
          </a:p>
          <a:p>
            <a:pPr algn="ctr"/>
            <a:r>
              <a:rPr lang="de-DE" altLang="de-DE" sz="1200" b="1">
                <a:solidFill>
                  <a:srgbClr val="FFFFFF"/>
                </a:solidFill>
              </a:rPr>
              <a:t>Integrations-</a:t>
            </a:r>
          </a:p>
          <a:p>
            <a:pPr algn="ctr"/>
            <a:r>
              <a:rPr lang="de-DE" altLang="de-DE" sz="1200" b="1">
                <a:solidFill>
                  <a:srgbClr val="FFFFFF"/>
                </a:solidFill>
              </a:rPr>
              <a:t>phase</a:t>
            </a:r>
          </a:p>
        </p:txBody>
      </p:sp>
      <p:grpSp>
        <p:nvGrpSpPr>
          <p:cNvPr id="48" name="Group 36"/>
          <p:cNvGrpSpPr>
            <a:grpSpLocks noChangeAspect="1"/>
          </p:cNvGrpSpPr>
          <p:nvPr/>
        </p:nvGrpSpPr>
        <p:grpSpPr bwMode="auto">
          <a:xfrm>
            <a:off x="7802563" y="3068638"/>
            <a:ext cx="979487" cy="720725"/>
            <a:chOff x="4467" y="2750"/>
            <a:chExt cx="862" cy="635"/>
          </a:xfrm>
        </p:grpSpPr>
        <p:sp>
          <p:nvSpPr>
            <p:cNvPr id="49" name="AutoShape 37"/>
            <p:cNvSpPr>
              <a:spLocks noChangeAspect="1" noChangeArrowheads="1"/>
            </p:cNvSpPr>
            <p:nvPr/>
          </p:nvSpPr>
          <p:spPr bwMode="auto">
            <a:xfrm>
              <a:off x="4467" y="2750"/>
              <a:ext cx="862" cy="635"/>
            </a:xfrm>
            <a:prstGeom prst="irregularSeal2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FF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50" name="WordArt 38"/>
            <p:cNvSpPr>
              <a:spLocks noChangeAspect="1" noChangeArrowheads="1" noChangeShapeType="1" noTextEdit="1"/>
            </p:cNvSpPr>
            <p:nvPr/>
          </p:nvSpPr>
          <p:spPr bwMode="auto">
            <a:xfrm rot="915307">
              <a:off x="4672" y="2834"/>
              <a:ext cx="340" cy="478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de-DE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Fehler-</a:t>
              </a:r>
            </a:p>
            <a:p>
              <a:pPr algn="ctr"/>
              <a:r>
                <a:rPr lang="de-DE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kultur</a:t>
              </a:r>
            </a:p>
          </p:txBody>
        </p:sp>
      </p:grpSp>
      <p:sp>
        <p:nvSpPr>
          <p:cNvPr id="51" name="AutoShape 39"/>
          <p:cNvSpPr>
            <a:spLocks noChangeArrowheads="1"/>
          </p:cNvSpPr>
          <p:nvPr/>
        </p:nvSpPr>
        <p:spPr bwMode="auto">
          <a:xfrm>
            <a:off x="4548188" y="3184763"/>
            <a:ext cx="1812925" cy="611187"/>
          </a:xfrm>
          <a:prstGeom prst="rightArrow">
            <a:avLst>
              <a:gd name="adj1" fmla="val 67370"/>
              <a:gd name="adj2" fmla="val 88754"/>
            </a:avLst>
          </a:prstGeom>
          <a:solidFill>
            <a:srgbClr val="00F67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de-DE" altLang="de-DE" sz="1200" b="1">
                <a:solidFill>
                  <a:srgbClr val="000000"/>
                </a:solidFill>
              </a:rPr>
              <a:t>Standardaufgaben</a:t>
            </a:r>
          </a:p>
        </p:txBody>
      </p:sp>
      <p:sp>
        <p:nvSpPr>
          <p:cNvPr id="52" name="Oval 40" descr="Hattie - Visible-learning"/>
          <p:cNvSpPr>
            <a:spLocks noChangeAspect="1" noChangeArrowheads="1"/>
          </p:cNvSpPr>
          <p:nvPr/>
        </p:nvSpPr>
        <p:spPr bwMode="auto">
          <a:xfrm>
            <a:off x="7812088" y="3757850"/>
            <a:ext cx="719137" cy="719138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algn="ctr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54000" rIns="54000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53" name="Group 59"/>
          <p:cNvGrpSpPr>
            <a:grpSpLocks/>
          </p:cNvGrpSpPr>
          <p:nvPr/>
        </p:nvGrpSpPr>
        <p:grpSpPr bwMode="auto">
          <a:xfrm>
            <a:off x="2593975" y="4488100"/>
            <a:ext cx="304800" cy="747713"/>
            <a:chOff x="1634" y="3074"/>
            <a:chExt cx="192" cy="471"/>
          </a:xfrm>
        </p:grpSpPr>
        <p:pic>
          <p:nvPicPr>
            <p:cNvPr id="54" name="Picture 42" descr="http://farm4.staticflickr.com/3365/3341307017_bfefd6b584.jpg"/>
            <p:cNvPicPr preferRelativeResize="0">
              <a:picLocks noChangeAspect="1" noChangeArrowheads="1"/>
            </p:cNvPicPr>
            <p:nvPr/>
          </p:nvPicPr>
          <p:blipFill>
            <a:blip r:embed="rId4" r:link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72" t="15125"/>
            <a:stretch>
              <a:fillRect/>
            </a:stretch>
          </p:blipFill>
          <p:spPr bwMode="auto">
            <a:xfrm flipH="1">
              <a:off x="1634" y="3149"/>
              <a:ext cx="192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WordArt 4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649" y="3074"/>
              <a:ext cx="41" cy="7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de-DE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Arial"/>
                  <a:cs typeface="Arial"/>
                </a:rPr>
                <a:t>?</a:t>
              </a:r>
            </a:p>
          </p:txBody>
        </p:sp>
      </p:grpSp>
      <p:pic>
        <p:nvPicPr>
          <p:cNvPr id="59" name="Picture 48" descr="http://farm4.staticflickr.com/3365/3341307017_bfefd6b584.jpg"/>
          <p:cNvPicPr preferRelativeResize="0">
            <a:picLocks noChangeAspect="1" noChangeArrowheads="1"/>
          </p:cNvPicPr>
          <p:nvPr/>
        </p:nvPicPr>
        <p:blipFill>
          <a:blip r:embed="rId6" r:link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31"/>
          <a:stretch>
            <a:fillRect/>
          </a:stretch>
        </p:blipFill>
        <p:spPr bwMode="auto">
          <a:xfrm>
            <a:off x="2667000" y="5197713"/>
            <a:ext cx="2825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AutoShape 56"/>
          <p:cNvSpPr>
            <a:spLocks noChangeArrowheads="1"/>
          </p:cNvSpPr>
          <p:nvPr/>
        </p:nvSpPr>
        <p:spPr bwMode="auto">
          <a:xfrm>
            <a:off x="2862263" y="1597263"/>
            <a:ext cx="5257800" cy="431800"/>
          </a:xfrm>
          <a:prstGeom prst="roundRect">
            <a:avLst>
              <a:gd name="adj" fmla="val 50000"/>
            </a:avLst>
          </a:prstGeom>
          <a:solidFill>
            <a:srgbClr val="04C29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de-DE" altLang="de-DE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Ablaufschema eines Heterogenität lebenden Unterrichts</a:t>
            </a:r>
          </a:p>
        </p:txBody>
      </p:sp>
      <p:sp>
        <p:nvSpPr>
          <p:cNvPr id="64" name="AutoShape 57"/>
          <p:cNvSpPr>
            <a:spLocks/>
          </p:cNvSpPr>
          <p:nvPr/>
        </p:nvSpPr>
        <p:spPr bwMode="auto">
          <a:xfrm rot="5400000">
            <a:off x="5183982" y="3256994"/>
            <a:ext cx="360362" cy="2159000"/>
          </a:xfrm>
          <a:prstGeom prst="rightBrace">
            <a:avLst>
              <a:gd name="adj1" fmla="val 49927"/>
              <a:gd name="adj2" fmla="val 50000"/>
            </a:avLst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lIns="54000" rIns="54000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5" name="AutoShape 58"/>
          <p:cNvSpPr>
            <a:spLocks noChangeArrowheads="1"/>
          </p:cNvSpPr>
          <p:nvPr/>
        </p:nvSpPr>
        <p:spPr bwMode="auto">
          <a:xfrm>
            <a:off x="3843338" y="4405550"/>
            <a:ext cx="3024187" cy="360363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lIns="54000" rIns="54000" anchor="ctr"/>
          <a:lstStyle/>
          <a:p>
            <a:pPr algn="ctr"/>
            <a:r>
              <a:rPr lang="de-DE" altLang="de-DE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bewusste, forcierte Heterogenität</a:t>
            </a:r>
          </a:p>
        </p:txBody>
      </p:sp>
      <p:pic>
        <p:nvPicPr>
          <p:cNvPr id="39938" name="Picture 2" descr="https://s-media-cache-ak0.pinimg.com/236x/52/20/bc/5220bcf5973b8d3461d393da1dfcd4ec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86" y="4680303"/>
            <a:ext cx="537018" cy="5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https://s-media-cache-ak0.pinimg.com/236x/52/20/bc/5220bcf5973b8d3461d393da1dfcd4ec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86" y="5269373"/>
            <a:ext cx="537018" cy="5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" descr="https://s-media-cache-ak0.pinimg.com/236x/52/20/bc/5220bcf5973b8d3461d393da1dfcd4ec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77" y="4692551"/>
            <a:ext cx="537018" cy="5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ttps://s-media-cache-ak0.pinimg.com/236x/52/20/bc/5220bcf5973b8d3461d393da1dfcd4ec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77" y="5281621"/>
            <a:ext cx="537018" cy="5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ttps://s-media-cache-ak0.pinimg.com/236x/52/20/bc/5220bcf5973b8d3461d393da1dfcd4ec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342" y="4702164"/>
            <a:ext cx="537018" cy="5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https://s-media-cache-ak0.pinimg.com/236x/52/20/bc/5220bcf5973b8d3461d393da1dfcd4ec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342" y="5291234"/>
            <a:ext cx="537018" cy="54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94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95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105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106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107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108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109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110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111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112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113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</p:spTree>
    <p:extLst>
      <p:ext uri="{BB962C8B-B14F-4D97-AF65-F5344CB8AC3E}">
        <p14:creationId xmlns:p14="http://schemas.microsoft.com/office/powerpoint/2010/main" val="283960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2" grpId="0" animBg="1"/>
      <p:bldP spid="63" grpId="0" animBg="1"/>
      <p:bldP spid="64" grpId="0" animBg="1"/>
      <p:bldP spid="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noFill/>
          <a:ln w="28575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tIns="0"/>
          <a:lstStyle/>
          <a:p>
            <a:pPr algn="ctr"/>
            <a:r>
              <a:rPr lang="de-DE" altLang="de-DE" sz="1400" b="1" dirty="0">
                <a:solidFill>
                  <a:srgbClr val="000000"/>
                </a:solidFill>
              </a:rPr>
              <a:t>Projekt MABIKOM </a:t>
            </a:r>
          </a:p>
          <a:p>
            <a:pPr algn="ctr"/>
            <a:r>
              <a:rPr lang="de-DE" altLang="de-DE" sz="1400" dirty="0">
                <a:solidFill>
                  <a:srgbClr val="000000"/>
                </a:solidFill>
              </a:rPr>
              <a:t>(</a:t>
            </a:r>
            <a:r>
              <a:rPr lang="de-DE" altLang="de-DE" sz="1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</a:t>
            </a:r>
            <a:r>
              <a:rPr lang="de-DE" altLang="de-DE" sz="1200" dirty="0" err="1">
                <a:solidFill>
                  <a:srgbClr val="000000"/>
                </a:solidFill>
              </a:rPr>
              <a:t>thematische</a:t>
            </a:r>
            <a:r>
              <a:rPr lang="de-DE" altLang="de-DE" sz="1200" dirty="0">
                <a:solidFill>
                  <a:srgbClr val="000000"/>
                </a:solidFill>
              </a:rPr>
              <a:t> </a:t>
            </a:r>
            <a:r>
              <a:rPr lang="de-DE" altLang="de-DE" sz="1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</a:t>
            </a:r>
            <a:r>
              <a:rPr lang="de-DE" altLang="de-DE" sz="1200" dirty="0" err="1">
                <a:solidFill>
                  <a:srgbClr val="000000"/>
                </a:solidFill>
              </a:rPr>
              <a:t>nnendifferenzierende</a:t>
            </a:r>
            <a:r>
              <a:rPr lang="de-DE" altLang="de-DE" sz="1200" dirty="0">
                <a:solidFill>
                  <a:srgbClr val="000000"/>
                </a:solidFill>
              </a:rPr>
              <a:t> </a:t>
            </a:r>
            <a:r>
              <a:rPr lang="de-DE" altLang="de-DE" sz="1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KO</a:t>
            </a:r>
            <a:r>
              <a:rPr lang="de-DE" altLang="de-DE" sz="1200" dirty="0" err="1">
                <a:solidFill>
                  <a:srgbClr val="000000"/>
                </a:solidFill>
              </a:rPr>
              <a:t>mpetenzentwicklung</a:t>
            </a:r>
            <a:r>
              <a:rPr lang="de-DE" altLang="de-DE" sz="1200" dirty="0">
                <a:solidFill>
                  <a:srgbClr val="000000"/>
                </a:solidFill>
              </a:rPr>
              <a:t> in einem mit neuen Technologien unterstützten </a:t>
            </a:r>
            <a:r>
              <a:rPr lang="de-DE" altLang="de-DE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de-DE" altLang="de-DE" sz="1200" dirty="0">
                <a:solidFill>
                  <a:srgbClr val="000000"/>
                </a:solidFill>
              </a:rPr>
              <a:t>athematikunterricht)  </a:t>
            </a:r>
          </a:p>
        </p:txBody>
      </p:sp>
      <p:pic>
        <p:nvPicPr>
          <p:cNvPr id="27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t="24091" r="15648" b="18422"/>
          <a:stretch>
            <a:fillRect/>
          </a:stretch>
        </p:blipFill>
        <p:spPr bwMode="auto">
          <a:xfrm>
            <a:off x="2454275" y="2443975"/>
            <a:ext cx="6121400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AutoShape 28"/>
          <p:cNvSpPr>
            <a:spLocks noChangeArrowheads="1"/>
          </p:cNvSpPr>
          <p:nvPr/>
        </p:nvSpPr>
        <p:spPr bwMode="auto">
          <a:xfrm>
            <a:off x="2430633" y="3027311"/>
            <a:ext cx="1944687" cy="216000"/>
          </a:xfrm>
          <a:prstGeom prst="roundRect">
            <a:avLst>
              <a:gd name="adj" fmla="val 50000"/>
            </a:avLst>
          </a:prstGeom>
          <a:solidFill>
            <a:srgbClr val="04C29E">
              <a:alpha val="4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2" name="AutoShape 30"/>
          <p:cNvSpPr>
            <a:spLocks noChangeArrowheads="1"/>
          </p:cNvSpPr>
          <p:nvPr/>
        </p:nvSpPr>
        <p:spPr bwMode="auto">
          <a:xfrm>
            <a:off x="6602413" y="3041575"/>
            <a:ext cx="1944687" cy="216000"/>
          </a:xfrm>
          <a:prstGeom prst="roundRect">
            <a:avLst>
              <a:gd name="adj" fmla="val 50000"/>
            </a:avLst>
          </a:prstGeom>
          <a:solidFill>
            <a:srgbClr val="04C29E">
              <a:alpha val="4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3" name="AutoShape 31"/>
          <p:cNvSpPr>
            <a:spLocks noChangeArrowheads="1"/>
          </p:cNvSpPr>
          <p:nvPr/>
        </p:nvSpPr>
        <p:spPr bwMode="auto">
          <a:xfrm>
            <a:off x="6889750" y="4987373"/>
            <a:ext cx="1296988" cy="287338"/>
          </a:xfrm>
          <a:prstGeom prst="roundRect">
            <a:avLst>
              <a:gd name="adj" fmla="val 50000"/>
            </a:avLst>
          </a:prstGeom>
          <a:solidFill>
            <a:srgbClr val="04C29E">
              <a:alpha val="4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5" name="AutoShape 33"/>
          <p:cNvSpPr>
            <a:spLocks noChangeArrowheads="1"/>
          </p:cNvSpPr>
          <p:nvPr/>
        </p:nvSpPr>
        <p:spPr bwMode="auto">
          <a:xfrm>
            <a:off x="6711156" y="3632556"/>
            <a:ext cx="1727200" cy="325438"/>
          </a:xfrm>
          <a:prstGeom prst="roundRect">
            <a:avLst>
              <a:gd name="adj" fmla="val 50000"/>
            </a:avLst>
          </a:prstGeom>
          <a:solidFill>
            <a:srgbClr val="04C29E">
              <a:alpha val="4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4309298" y="3018336"/>
            <a:ext cx="2274334" cy="2722563"/>
          </a:xfrm>
          <a:prstGeom prst="roundRect">
            <a:avLst>
              <a:gd name="adj" fmla="val 7444"/>
            </a:avLst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AutoShape 29"/>
          <p:cNvSpPr>
            <a:spLocks noChangeArrowheads="1"/>
          </p:cNvSpPr>
          <p:nvPr/>
        </p:nvSpPr>
        <p:spPr bwMode="auto">
          <a:xfrm>
            <a:off x="4498975" y="3041575"/>
            <a:ext cx="1944688" cy="216000"/>
          </a:xfrm>
          <a:prstGeom prst="roundRect">
            <a:avLst>
              <a:gd name="adj" fmla="val 50000"/>
            </a:avLst>
          </a:prstGeom>
          <a:solidFill>
            <a:srgbClr val="04C29E">
              <a:alpha val="40000"/>
            </a:srgbClr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4333048" y="3465712"/>
            <a:ext cx="2231426" cy="330019"/>
          </a:xfrm>
          <a:prstGeom prst="roundRect">
            <a:avLst>
              <a:gd name="adj" fmla="val 50000"/>
            </a:avLst>
          </a:prstGeom>
          <a:solidFill>
            <a:srgbClr val="99FF66"/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err="1" smtClean="0">
                <a:solidFill>
                  <a:schemeClr val="tx1"/>
                </a:solidFill>
              </a:rPr>
              <a:t>Stufendifferenziernde</a:t>
            </a:r>
            <a:r>
              <a:rPr lang="de-DE" sz="1000" b="1" dirty="0" smtClean="0">
                <a:solidFill>
                  <a:schemeClr val="tx1"/>
                </a:solidFill>
              </a:rPr>
              <a:t> Aufgaben</a:t>
            </a: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63" name="Abgerundetes Rechteck 62"/>
          <p:cNvSpPr/>
          <p:nvPr/>
        </p:nvSpPr>
        <p:spPr>
          <a:xfrm>
            <a:off x="4301507" y="4789661"/>
            <a:ext cx="1332000" cy="682762"/>
          </a:xfrm>
          <a:prstGeom prst="roundRect">
            <a:avLst>
              <a:gd name="adj" fmla="val 50000"/>
            </a:avLst>
          </a:prstGeom>
          <a:solidFill>
            <a:srgbClr val="99FF66"/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chemeClr val="tx1"/>
                </a:solidFill>
              </a:rPr>
              <a:t>Selbst-differenzierende Aufgaben</a:t>
            </a: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64" name="Abgerundetes Rechteck 63"/>
          <p:cNvSpPr/>
          <p:nvPr/>
        </p:nvSpPr>
        <p:spPr>
          <a:xfrm>
            <a:off x="4375320" y="3942267"/>
            <a:ext cx="1393004" cy="571204"/>
          </a:xfrm>
          <a:prstGeom prst="roundRect">
            <a:avLst>
              <a:gd name="adj" fmla="val 50000"/>
            </a:avLst>
          </a:prstGeom>
          <a:solidFill>
            <a:srgbClr val="99FF66"/>
          </a:solidFill>
          <a:ln w="127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00" b="1" dirty="0" smtClean="0">
                <a:solidFill>
                  <a:schemeClr val="tx1"/>
                </a:solidFill>
              </a:rPr>
              <a:t>Parallel-differenzierende Aufgaben</a:t>
            </a: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74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75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76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86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87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88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89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90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91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92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93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94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</p:spTree>
    <p:extLst>
      <p:ext uri="{BB962C8B-B14F-4D97-AF65-F5344CB8AC3E}">
        <p14:creationId xmlns:p14="http://schemas.microsoft.com/office/powerpoint/2010/main" val="113527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2" grpId="0" animBg="1"/>
      <p:bldP spid="43" grpId="0" animBg="1"/>
      <p:bldP spid="45" grpId="0" animBg="1"/>
      <p:bldP spid="2" grpId="0" animBg="1"/>
      <p:bldP spid="41" grpId="0" animBg="1"/>
      <p:bldP spid="3" grpId="0" animBg="1"/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  <a:extLst/>
        </p:spPr>
        <p:txBody>
          <a:bodyPr wrap="square" rIns="3240000" anchor="ctr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 smtClean="0"/>
              <a:t>Nach Anforderungsniveau gestaffelte Aufgaben (</a:t>
            </a:r>
            <a:r>
              <a:rPr lang="de-DE" altLang="de-DE" sz="1600" b="1" dirty="0" smtClean="0">
                <a:solidFill>
                  <a:srgbClr val="00B050"/>
                </a:solidFill>
              </a:rPr>
              <a:t>grün</a:t>
            </a:r>
            <a:r>
              <a:rPr lang="de-DE" altLang="de-DE" sz="1600" dirty="0" smtClean="0"/>
              <a:t> – </a:t>
            </a:r>
            <a:r>
              <a:rPr lang="de-DE" altLang="de-DE" sz="1600" b="1" dirty="0" smtClean="0">
                <a:solidFill>
                  <a:srgbClr val="0070C0"/>
                </a:solidFill>
              </a:rPr>
              <a:t>blau</a:t>
            </a:r>
            <a:r>
              <a:rPr lang="de-DE" altLang="de-DE" sz="1600" dirty="0" smtClean="0"/>
              <a:t> – </a:t>
            </a:r>
            <a:r>
              <a:rPr lang="de-DE" altLang="de-DE" sz="1600" b="1" dirty="0" smtClean="0">
                <a:solidFill>
                  <a:srgbClr val="FF0101"/>
                </a:solidFill>
              </a:rPr>
              <a:t>rot</a:t>
            </a:r>
            <a:r>
              <a:rPr lang="de-DE" altLang="de-DE" sz="1600" dirty="0" smtClean="0"/>
              <a:t>)</a:t>
            </a:r>
          </a:p>
          <a:p>
            <a:endParaRPr lang="de-DE" altLang="de-DE" sz="1600" dirty="0" smtClean="0"/>
          </a:p>
          <a:p>
            <a:endParaRPr lang="de-DE" altLang="de-DE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27" y="1659538"/>
            <a:ext cx="3163919" cy="416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1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2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62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63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64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65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66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67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68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69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70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</p:spTree>
    <p:extLst>
      <p:ext uri="{BB962C8B-B14F-4D97-AF65-F5344CB8AC3E}">
        <p14:creationId xmlns:p14="http://schemas.microsoft.com/office/powerpoint/2010/main" val="19119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40000"/>
                <a:lumOff val="60000"/>
              </a:schemeClr>
            </a:solidFill>
            <a:round/>
            <a:headEnd/>
            <a:tailEnd/>
          </a:ln>
          <a:effectLst/>
          <a:extLst/>
        </p:spPr>
        <p:txBody>
          <a:bodyPr wrap="square" rIns="90000" anchor="t" anchorCtr="0"/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de-DE" altLang="de-DE" sz="1600" dirty="0" smtClean="0"/>
              <a:t>Selbstdifferenzierende </a:t>
            </a:r>
          </a:p>
          <a:p>
            <a:pPr algn="r"/>
            <a:r>
              <a:rPr lang="de-DE" altLang="de-DE" sz="1600" dirty="0" smtClean="0"/>
              <a:t>Aufgaben</a:t>
            </a:r>
            <a:endParaRPr lang="de-DE" altLang="de-DE" sz="1600" dirty="0"/>
          </a:p>
          <a:p>
            <a:endParaRPr lang="de-DE" altLang="de-DE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582" y="2079524"/>
            <a:ext cx="4359577" cy="2411527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582" y="4537072"/>
            <a:ext cx="5262531" cy="1353402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408" y="3672165"/>
            <a:ext cx="4662363" cy="1460222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1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2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62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63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64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65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66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67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68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69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70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</p:spTree>
    <p:extLst>
      <p:ext uri="{BB962C8B-B14F-4D97-AF65-F5344CB8AC3E}">
        <p14:creationId xmlns:p14="http://schemas.microsoft.com/office/powerpoint/2010/main" val="244383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22800"/>
            <a:ext cx="6364288" cy="4408487"/>
          </a:xfrm>
          <a:prstGeom prst="roundRect">
            <a:avLst>
              <a:gd name="adj" fmla="val 10505"/>
            </a:avLst>
          </a:prstGeom>
          <a:blipFill>
            <a:blip r:embed="rId3"/>
            <a:stretch>
              <a:fillRect/>
            </a:stretch>
          </a:blip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sp>
        <p:nvSpPr>
          <p:cNvPr id="3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4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45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47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48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49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  <p:sp>
        <p:nvSpPr>
          <p:cNvPr id="50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1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2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53168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solidFill>
            <a:srgbClr val="00B0F0"/>
          </a:solidFill>
          <a:ln w="28575">
            <a:noFill/>
            <a:round/>
            <a:headEnd/>
            <a:tailEnd/>
          </a:ln>
          <a:effectLst/>
          <a:extLst/>
        </p:spPr>
        <p:txBody>
          <a:bodyPr wrap="square" rIns="3420000" anchor="ctr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 smtClean="0"/>
              <a:t>Hier wird das Wesentliche des Kapitels in Form einer </a:t>
            </a:r>
            <a:r>
              <a:rPr lang="de-DE" altLang="de-DE" sz="1600" b="1" dirty="0" smtClean="0"/>
              <a:t>Formelsammlung</a:t>
            </a:r>
            <a:r>
              <a:rPr lang="de-DE" altLang="de-DE" sz="1600" dirty="0" smtClean="0"/>
              <a:t> abgebildet. </a:t>
            </a:r>
            <a:endParaRPr lang="de-DE" altLang="de-DE" sz="1600" dirty="0"/>
          </a:p>
          <a:p>
            <a:endParaRPr lang="de-DE" altLang="de-DE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/>
          <a:stretch/>
        </p:blipFill>
        <p:spPr bwMode="auto">
          <a:xfrm>
            <a:off x="5252400" y="1659600"/>
            <a:ext cx="2942621" cy="42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Am Ziel!</a:t>
            </a:r>
            <a:endParaRPr lang="de-DE" altLang="de-DE" sz="1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Startklar!</a:t>
            </a:r>
            <a:endParaRPr lang="de-DE" altLang="de-DE" sz="1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Rundreise</a:t>
            </a:r>
          </a:p>
        </p:txBody>
      </p:sp>
      <p:sp>
        <p:nvSpPr>
          <p:cNvPr id="46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Unterkapitel</a:t>
            </a:r>
          </a:p>
        </p:txBody>
      </p:sp>
      <p:sp>
        <p:nvSpPr>
          <p:cNvPr id="47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48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Auf unterschiedlichen Wegen</a:t>
            </a:r>
            <a:endParaRPr lang="de-DE" altLang="de-DE" sz="1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9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Kreuz&amp;Quer</a:t>
            </a:r>
            <a:endParaRPr lang="de-DE" altLang="de-DE" sz="1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0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Horizonte</a:t>
            </a:r>
          </a:p>
        </p:txBody>
      </p:sp>
      <p:sp>
        <p:nvSpPr>
          <p:cNvPr id="51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>
                <a:effectLst>
                  <a:outerShdw blurRad="38100" dist="38100" dir="2700000" algn="tl">
                    <a:srgbClr val="FFFFFF"/>
                  </a:outerShdw>
                </a:effectLst>
              </a:rPr>
              <a:t>Tiefgang</a:t>
            </a:r>
          </a:p>
        </p:txBody>
      </p:sp>
      <p:sp>
        <p:nvSpPr>
          <p:cNvPr id="52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3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4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91098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7" descr="Weichen"/>
          <p:cNvSpPr>
            <a:spLocks noChangeArrowheads="1"/>
          </p:cNvSpPr>
          <p:nvPr/>
        </p:nvSpPr>
        <p:spPr bwMode="auto">
          <a:xfrm>
            <a:off x="2339975" y="1556792"/>
            <a:ext cx="6364288" cy="4408487"/>
          </a:xfrm>
          <a:prstGeom prst="roundRect">
            <a:avLst>
              <a:gd name="adj" fmla="val 10505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9DAA-2472-4413-A1E4-364A5B1CE25F}" type="slidenum">
              <a:rPr lang="de-DE" smtClean="0"/>
              <a:t>2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 rot="21172361">
            <a:off x="1907704" y="2271414"/>
            <a:ext cx="6912768" cy="5847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spAutoFit/>
          </a:bodyPr>
          <a:lstStyle/>
          <a:p>
            <a:r>
              <a:rPr lang="de-DE" sz="3200" b="1" dirty="0" smtClean="0">
                <a:solidFill>
                  <a:srgbClr val="C00000"/>
                </a:solidFill>
              </a:rPr>
              <a:t>        Begleiten Sie uns auf einer Reise</a:t>
            </a:r>
            <a:endParaRPr lang="de-DE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6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blipFill>
            <a:blip r:embed="rId3"/>
            <a:stretch>
              <a:fillRect/>
            </a:stretch>
          </a:blip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sp>
        <p:nvSpPr>
          <p:cNvPr id="34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44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45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47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8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9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50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51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5FC19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2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53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54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</p:spTree>
    <p:extLst>
      <p:ext uri="{BB962C8B-B14F-4D97-AF65-F5344CB8AC3E}">
        <p14:creationId xmlns:p14="http://schemas.microsoft.com/office/powerpoint/2010/main" val="176918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solidFill>
            <a:srgbClr val="5FC19C"/>
          </a:solidFill>
          <a:ln w="28575">
            <a:noFill/>
            <a:round/>
            <a:headEnd/>
            <a:tailEnd/>
          </a:ln>
          <a:effectLst/>
          <a:extLst/>
        </p:spPr>
        <p:txBody>
          <a:bodyPr wrap="square" lIns="72000" tIns="0" rIns="72000" bIns="0" anchor="t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dirty="0" smtClean="0"/>
              <a:t>Paralleldifferenzierende Aufgaben </a:t>
            </a:r>
            <a:endParaRPr lang="de-DE" altLang="de-DE" dirty="0"/>
          </a:p>
          <a:p>
            <a:endParaRPr lang="de-DE" altLang="de-DE" dirty="0"/>
          </a:p>
        </p:txBody>
      </p:sp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2789242" y="2049905"/>
            <a:ext cx="5492974" cy="3780000"/>
            <a:chOff x="1013423" y="-45297"/>
            <a:chExt cx="10284177" cy="707707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23" y="-45297"/>
              <a:ext cx="5143500" cy="7077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3625" y="-21691"/>
              <a:ext cx="5133975" cy="704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43" y="2775215"/>
            <a:ext cx="5492974" cy="2496807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4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7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8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49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50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5FC19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1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52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53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  <p:sp>
        <p:nvSpPr>
          <p:cNvPr id="54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5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6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305236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blipFill>
            <a:blip r:embed="rId3"/>
            <a:stretch>
              <a:fillRect/>
            </a:stretch>
          </a:blip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sp>
        <p:nvSpPr>
          <p:cNvPr id="3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6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7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48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49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0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51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52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  <p:sp>
        <p:nvSpPr>
          <p:cNvPr id="53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4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5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301305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27"/>
          <p:cNvSpPr>
            <a:spLocks noChangeArrowheads="1"/>
          </p:cNvSpPr>
          <p:nvPr/>
        </p:nvSpPr>
        <p:spPr bwMode="auto">
          <a:xfrm>
            <a:off x="2340000" y="1555200"/>
            <a:ext cx="6364800" cy="4410000"/>
          </a:xfrm>
          <a:prstGeom prst="roundRect">
            <a:avLst>
              <a:gd name="adj" fmla="val 10505"/>
            </a:avLst>
          </a:prstGeom>
          <a:solidFill>
            <a:srgbClr val="CC99FF"/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2546012" y="1688556"/>
            <a:ext cx="5952213" cy="4140000"/>
            <a:chOff x="954088" y="70865"/>
            <a:chExt cx="10202330" cy="709612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088" y="70865"/>
              <a:ext cx="5048250" cy="709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918" y="102923"/>
              <a:ext cx="5143500" cy="705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7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8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49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50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1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52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53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  <p:sp>
        <p:nvSpPr>
          <p:cNvPr id="54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5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6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113372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blipFill>
            <a:blip r:embed="rId3"/>
            <a:stretch>
              <a:fillRect/>
            </a:stretch>
          </a:blip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sp>
        <p:nvSpPr>
          <p:cNvPr id="3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6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7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48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49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0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51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52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  <p:sp>
        <p:nvSpPr>
          <p:cNvPr id="53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4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5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33894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7"/>
          <p:cNvSpPr>
            <a:spLocks noChangeArrowheads="1"/>
          </p:cNvSpPr>
          <p:nvPr/>
        </p:nvSpPr>
        <p:spPr bwMode="auto">
          <a:xfrm>
            <a:off x="2340000" y="1555200"/>
            <a:ext cx="6364800" cy="4410000"/>
          </a:xfrm>
          <a:prstGeom prst="roundRect">
            <a:avLst>
              <a:gd name="adj" fmla="val 10505"/>
            </a:avLst>
          </a:prstGeom>
          <a:solidFill>
            <a:srgbClr val="FFCC66"/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2582757" y="1688556"/>
            <a:ext cx="5801750" cy="4140000"/>
            <a:chOff x="-238125" y="162767"/>
            <a:chExt cx="9610725" cy="68580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8125" y="162767"/>
              <a:ext cx="48101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" name="Picture 3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62767"/>
              <a:ext cx="4800600" cy="684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7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8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49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50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1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52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53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  <p:sp>
        <p:nvSpPr>
          <p:cNvPr id="54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5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6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330246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blipFill>
            <a:blip r:embed="rId3"/>
            <a:stretch>
              <a:fillRect/>
            </a:stretch>
          </a:blip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sp>
        <p:nvSpPr>
          <p:cNvPr id="3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7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8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49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50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1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52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53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>
                <a:solidFill>
                  <a:schemeClr val="bg1">
                    <a:lumMod val="95000"/>
                  </a:schemeClr>
                </a:solidFill>
              </a:rPr>
              <a:t>Tiefgang</a:t>
            </a:r>
          </a:p>
        </p:txBody>
      </p:sp>
      <p:sp>
        <p:nvSpPr>
          <p:cNvPr id="54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5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6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28765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6"/>
          <p:cNvSpPr>
            <a:spLocks noChangeArrowheads="1"/>
          </p:cNvSpPr>
          <p:nvPr/>
        </p:nvSpPr>
        <p:spPr bwMode="auto">
          <a:xfrm>
            <a:off x="2340000" y="1555200"/>
            <a:ext cx="6364800" cy="4410000"/>
          </a:xfrm>
          <a:prstGeom prst="roundRect">
            <a:avLst>
              <a:gd name="adj" fmla="val 10505"/>
            </a:avLst>
          </a:prstGeom>
          <a:solidFill>
            <a:schemeClr val="accent1">
              <a:lumMod val="75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sp>
        <p:nvSpPr>
          <p:cNvPr id="49" name="AutoShape 18"/>
          <p:cNvSpPr>
            <a:spLocks noChangeArrowheads="1"/>
          </p:cNvSpPr>
          <p:nvPr/>
        </p:nvSpPr>
        <p:spPr bwMode="auto">
          <a:xfrm>
            <a:off x="2579334" y="1740224"/>
            <a:ext cx="2856762" cy="4032448"/>
          </a:xfrm>
          <a:prstGeom prst="roundRect">
            <a:avLst>
              <a:gd name="adj" fmla="val 93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endParaRPr lang="de-DE" altLang="de-DE" sz="1200"/>
          </a:p>
        </p:txBody>
      </p:sp>
      <p:sp>
        <p:nvSpPr>
          <p:cNvPr id="50" name="Abgerundetes Rechteck 1"/>
          <p:cNvSpPr>
            <a:spLocks noChangeArrowheads="1"/>
          </p:cNvSpPr>
          <p:nvPr/>
        </p:nvSpPr>
        <p:spPr bwMode="auto">
          <a:xfrm>
            <a:off x="2736672" y="3079684"/>
            <a:ext cx="2520000" cy="2520000"/>
          </a:xfrm>
          <a:prstGeom prst="roundRect">
            <a:avLst>
              <a:gd name="adj" fmla="val 11246"/>
            </a:avLst>
          </a:prstGeom>
          <a:solidFill>
            <a:srgbClr val="E5F2FF"/>
          </a:solidFill>
          <a:ln w="25400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-34290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7F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>
              <a:spcBef>
                <a:spcPct val="0"/>
              </a:spcBef>
              <a:buSzPct val="150000"/>
              <a:buFont typeface="Arial" charset="0"/>
              <a:buChar char="•"/>
            </a:pPr>
            <a:endParaRPr lang="de-DE" altLang="de-DE" sz="1400" dirty="0"/>
          </a:p>
          <a:p>
            <a:pPr lvl="1" algn="r">
              <a:spcBef>
                <a:spcPct val="0"/>
              </a:spcBef>
              <a:buSzPct val="150000"/>
              <a:buFontTx/>
              <a:buNone/>
            </a:pPr>
            <a:r>
              <a:rPr lang="de-DE" altLang="de-DE" sz="1400" dirty="0"/>
              <a:t>Bildung für nachhaltige </a:t>
            </a:r>
          </a:p>
          <a:p>
            <a:pPr lvl="1" algn="r">
              <a:spcBef>
                <a:spcPct val="0"/>
              </a:spcBef>
              <a:buSzPct val="150000"/>
              <a:buFontTx/>
              <a:buNone/>
            </a:pPr>
            <a:r>
              <a:rPr lang="de-DE" altLang="de-DE" sz="1400" dirty="0"/>
              <a:t>Entwicklung </a:t>
            </a:r>
            <a:endParaRPr lang="de-DE" altLang="de-DE" sz="1400" dirty="0" smtClean="0"/>
          </a:p>
          <a:p>
            <a:pPr lvl="1" algn="r">
              <a:spcBef>
                <a:spcPct val="0"/>
              </a:spcBef>
              <a:buSzPct val="150000"/>
              <a:buFontTx/>
              <a:buNone/>
            </a:pPr>
            <a:r>
              <a:rPr lang="de-DE" altLang="de-DE" sz="1400" dirty="0" smtClean="0"/>
              <a:t>(</a:t>
            </a:r>
            <a:r>
              <a:rPr lang="de-DE" altLang="de-DE" sz="1400" b="1" dirty="0"/>
              <a:t>BNE</a:t>
            </a:r>
            <a:r>
              <a:rPr lang="de-DE" altLang="de-DE" sz="1400" dirty="0"/>
              <a:t>)</a:t>
            </a:r>
          </a:p>
          <a:p>
            <a:pPr lvl="1">
              <a:spcBef>
                <a:spcPct val="0"/>
              </a:spcBef>
              <a:buSzPct val="150000"/>
              <a:buFontTx/>
              <a:buNone/>
            </a:pPr>
            <a:endParaRPr lang="de-DE" altLang="de-DE" sz="1400" dirty="0"/>
          </a:p>
          <a:p>
            <a:pPr lvl="1" algn="ctr">
              <a:spcBef>
                <a:spcPct val="0"/>
              </a:spcBef>
              <a:buSzPct val="150000"/>
              <a:buFontTx/>
              <a:buNone/>
            </a:pPr>
            <a:r>
              <a:rPr lang="de-DE" altLang="de-DE" sz="1400" dirty="0"/>
              <a:t>Bildung für Toleranz und </a:t>
            </a:r>
          </a:p>
          <a:p>
            <a:pPr lvl="1" algn="ctr">
              <a:spcBef>
                <a:spcPct val="0"/>
              </a:spcBef>
              <a:buSzPct val="150000"/>
              <a:buFontTx/>
              <a:buNone/>
            </a:pPr>
            <a:r>
              <a:rPr lang="de-DE" altLang="de-DE" sz="1400" dirty="0"/>
              <a:t>Akzeptanz von Vielfalt </a:t>
            </a:r>
            <a:endParaRPr lang="de-DE" altLang="de-DE" sz="1400" dirty="0" smtClean="0"/>
          </a:p>
          <a:p>
            <a:pPr lvl="1" algn="ctr">
              <a:spcBef>
                <a:spcPct val="0"/>
              </a:spcBef>
              <a:buSzPct val="150000"/>
              <a:buFontTx/>
              <a:buNone/>
            </a:pPr>
            <a:r>
              <a:rPr lang="de-DE" altLang="de-DE" sz="1400" dirty="0" smtClean="0"/>
              <a:t>(</a:t>
            </a:r>
            <a:r>
              <a:rPr lang="de-DE" altLang="de-DE" sz="1400" b="1" dirty="0"/>
              <a:t>BTV</a:t>
            </a:r>
            <a:r>
              <a:rPr lang="de-DE" altLang="de-DE" sz="1400" dirty="0"/>
              <a:t>)</a:t>
            </a:r>
          </a:p>
          <a:p>
            <a:pPr lvl="1">
              <a:spcBef>
                <a:spcPct val="0"/>
              </a:spcBef>
              <a:buSzPct val="150000"/>
              <a:buFontTx/>
              <a:buNone/>
            </a:pPr>
            <a:endParaRPr lang="de-DE" altLang="de-DE" sz="1400" dirty="0"/>
          </a:p>
          <a:p>
            <a:pPr lvl="1">
              <a:spcBef>
                <a:spcPct val="0"/>
              </a:spcBef>
              <a:buSzPct val="150000"/>
              <a:buFontTx/>
              <a:buNone/>
            </a:pPr>
            <a:r>
              <a:rPr lang="de-DE" altLang="de-DE" sz="1400" dirty="0"/>
              <a:t>Prävention und </a:t>
            </a:r>
          </a:p>
          <a:p>
            <a:pPr lvl="1">
              <a:spcBef>
                <a:spcPct val="0"/>
              </a:spcBef>
              <a:buSzPct val="150000"/>
              <a:buFontTx/>
              <a:buNone/>
            </a:pPr>
            <a:r>
              <a:rPr lang="de-DE" altLang="de-DE" sz="1400" dirty="0"/>
              <a:t>Gesundheitsförderung </a:t>
            </a:r>
            <a:endParaRPr lang="de-DE" altLang="de-DE" sz="1400" dirty="0" smtClean="0"/>
          </a:p>
          <a:p>
            <a:pPr lvl="1">
              <a:spcBef>
                <a:spcPct val="0"/>
              </a:spcBef>
              <a:buSzPct val="150000"/>
              <a:buFontTx/>
              <a:buNone/>
            </a:pPr>
            <a:r>
              <a:rPr lang="de-DE" altLang="de-DE" sz="1400" dirty="0" smtClean="0"/>
              <a:t>(</a:t>
            </a:r>
            <a:r>
              <a:rPr lang="de-DE" altLang="de-DE" sz="1400" b="1" dirty="0"/>
              <a:t>PG</a:t>
            </a:r>
            <a:r>
              <a:rPr lang="de-DE" altLang="de-DE" sz="1400" dirty="0"/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de-DE" altLang="de-DE" sz="1400" dirty="0"/>
          </a:p>
        </p:txBody>
      </p:sp>
      <p:sp>
        <p:nvSpPr>
          <p:cNvPr id="51" name="Abgerundetes Rechteck 11"/>
          <p:cNvSpPr>
            <a:spLocks noChangeArrowheads="1"/>
          </p:cNvSpPr>
          <p:nvPr/>
        </p:nvSpPr>
        <p:spPr bwMode="auto">
          <a:xfrm>
            <a:off x="2748050" y="1874068"/>
            <a:ext cx="2520924" cy="1006531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25400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7F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Pct val="150000"/>
              <a:buFontTx/>
              <a:buNone/>
            </a:pPr>
            <a:r>
              <a:rPr lang="de-DE" altLang="de-DE" sz="1200" b="1" dirty="0">
                <a:solidFill>
                  <a:schemeClr val="bg1">
                    <a:lumMod val="95000"/>
                  </a:schemeClr>
                </a:solidFill>
              </a:rPr>
              <a:t>Allgemeine </a:t>
            </a:r>
          </a:p>
          <a:p>
            <a:pPr algn="ctr">
              <a:spcBef>
                <a:spcPct val="0"/>
              </a:spcBef>
              <a:buClrTx/>
              <a:buSzPct val="150000"/>
              <a:buFontTx/>
              <a:buNone/>
            </a:pPr>
            <a:r>
              <a:rPr lang="de-DE" altLang="de-DE" sz="1200" b="1" dirty="0">
                <a:solidFill>
                  <a:schemeClr val="bg1">
                    <a:lumMod val="95000"/>
                  </a:schemeClr>
                </a:solidFill>
              </a:rPr>
              <a:t>Leitperspektiven</a:t>
            </a:r>
          </a:p>
          <a:p>
            <a:pPr algn="ctr">
              <a:spcBef>
                <a:spcPct val="0"/>
              </a:spcBef>
              <a:buClrTx/>
              <a:buSzPct val="150000"/>
              <a:buFontTx/>
              <a:buNone/>
            </a:pPr>
            <a:r>
              <a:rPr lang="de-DE" altLang="de-DE" sz="12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algn="ctr">
              <a:spcBef>
                <a:spcPct val="0"/>
              </a:spcBef>
              <a:buClrTx/>
              <a:buSzPct val="150000"/>
              <a:buFontTx/>
              <a:buNone/>
            </a:pPr>
            <a:r>
              <a:rPr lang="de-DE" altLang="de-DE" sz="1200" dirty="0">
                <a:solidFill>
                  <a:schemeClr val="bg1">
                    <a:lumMod val="95000"/>
                  </a:schemeClr>
                </a:solidFill>
              </a:rPr>
              <a:t>Persönlichkeit, Teilhabe, Gemeinschaftsbildung </a:t>
            </a:r>
          </a:p>
        </p:txBody>
      </p:sp>
      <p:sp>
        <p:nvSpPr>
          <p:cNvPr id="52" name="AutoShape 18"/>
          <p:cNvSpPr>
            <a:spLocks noChangeArrowheads="1"/>
          </p:cNvSpPr>
          <p:nvPr/>
        </p:nvSpPr>
        <p:spPr bwMode="auto">
          <a:xfrm>
            <a:off x="5611439" y="1743882"/>
            <a:ext cx="2856762" cy="4032448"/>
          </a:xfrm>
          <a:prstGeom prst="roundRect">
            <a:avLst>
              <a:gd name="adj" fmla="val 93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eaLnBrk="1" hangingPunct="1"/>
            <a:endParaRPr lang="de-DE" altLang="de-DE" sz="1200"/>
          </a:p>
        </p:txBody>
      </p:sp>
      <p:sp>
        <p:nvSpPr>
          <p:cNvPr id="53" name="Abgerundetes Rechteck 10"/>
          <p:cNvSpPr>
            <a:spLocks noChangeArrowheads="1"/>
          </p:cNvSpPr>
          <p:nvPr/>
        </p:nvSpPr>
        <p:spPr bwMode="auto">
          <a:xfrm>
            <a:off x="5796136" y="1874068"/>
            <a:ext cx="2520280" cy="1006531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25400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cs typeface="Arial" charset="0"/>
              </a:defRPr>
            </a:lvl9pPr>
          </a:lstStyle>
          <a:p>
            <a:pPr algn="ctr">
              <a:buSzPct val="150000"/>
            </a:pPr>
            <a:r>
              <a:rPr lang="de-DE" altLang="de-DE" sz="12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Themenspezifische Leitperspektiven</a:t>
            </a:r>
          </a:p>
          <a:p>
            <a:pPr algn="ctr">
              <a:buSzPct val="150000"/>
            </a:pPr>
            <a:r>
              <a:rPr lang="de-DE" altLang="de-DE" sz="1200" b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 </a:t>
            </a:r>
          </a:p>
          <a:p>
            <a:pPr algn="ctr">
              <a:buSzPct val="150000"/>
            </a:pPr>
            <a:r>
              <a:rPr lang="de-DE" altLang="de-DE" sz="1200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Orientierung in der modernen Lebenswelt</a:t>
            </a:r>
          </a:p>
        </p:txBody>
      </p:sp>
      <p:sp>
        <p:nvSpPr>
          <p:cNvPr id="54" name="Abgerundetes Rechteck 1"/>
          <p:cNvSpPr>
            <a:spLocks noChangeArrowheads="1"/>
          </p:cNvSpPr>
          <p:nvPr/>
        </p:nvSpPr>
        <p:spPr bwMode="auto">
          <a:xfrm>
            <a:off x="5779820" y="3092517"/>
            <a:ext cx="2520000" cy="2520000"/>
          </a:xfrm>
          <a:prstGeom prst="roundRect">
            <a:avLst>
              <a:gd name="adj" fmla="val 5616"/>
            </a:avLst>
          </a:prstGeom>
          <a:solidFill>
            <a:srgbClr val="E5F2FF"/>
          </a:solidFill>
          <a:ln w="25400" algn="ctr">
            <a:solidFill>
              <a:schemeClr val="bg1">
                <a:lumMod val="8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342900" indent="-342900" defTabSz="261938" eaLnBrk="0" hangingPunct="0">
              <a:spcBef>
                <a:spcPct val="20000"/>
              </a:spcBef>
              <a:buClr>
                <a:srgbClr val="7F7F7F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indent="-342900" defTabSz="261938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261938" eaLnBrk="0" hangingPunct="0">
              <a:spcBef>
                <a:spcPct val="20000"/>
              </a:spcBef>
              <a:buClr>
                <a:srgbClr val="7F7F7F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261938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261938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2619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2619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2619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261938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/>
              <a:t>Berufliche </a:t>
            </a:r>
            <a:endParaRPr lang="de-DE" altLang="de-DE" sz="1400" dirty="0" smtClean="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 smtClean="0"/>
              <a:t>Orientierung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 smtClean="0"/>
              <a:t>(</a:t>
            </a:r>
            <a:r>
              <a:rPr lang="de-DE" altLang="de-DE" sz="1400" b="1" dirty="0"/>
              <a:t>BO</a:t>
            </a:r>
            <a:r>
              <a:rPr lang="de-DE" altLang="de-DE" sz="1400" dirty="0"/>
              <a:t>)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/>
              <a:t> 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 smtClean="0"/>
              <a:t>Medien-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 err="1" smtClean="0"/>
              <a:t>bildung</a:t>
            </a:r>
            <a:r>
              <a:rPr lang="de-DE" altLang="de-DE" sz="1400" dirty="0" smtClean="0"/>
              <a:t> 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 smtClean="0"/>
              <a:t>(</a:t>
            </a:r>
            <a:r>
              <a:rPr lang="de-DE" altLang="de-DE" sz="1400" b="1" dirty="0"/>
              <a:t>MB</a:t>
            </a:r>
            <a:r>
              <a:rPr lang="de-DE" altLang="de-DE" sz="1400" dirty="0"/>
              <a:t>)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de-DE" altLang="de-DE" sz="1400" dirty="0"/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 smtClean="0"/>
              <a:t>Verbraucher-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 err="1" smtClean="0"/>
              <a:t>bildung</a:t>
            </a:r>
            <a:r>
              <a:rPr lang="de-DE" altLang="de-DE" sz="1400" dirty="0" smtClean="0"/>
              <a:t>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 smtClean="0"/>
              <a:t>(</a:t>
            </a:r>
            <a:r>
              <a:rPr lang="de-DE" altLang="de-DE" sz="1400" b="1" dirty="0"/>
              <a:t>VB</a:t>
            </a:r>
            <a:r>
              <a:rPr lang="de-DE" altLang="de-DE" sz="1400" dirty="0" smtClean="0"/>
              <a:t>)</a:t>
            </a:r>
            <a:endParaRPr lang="de-DE" altLang="de-DE" sz="1400" dirty="0"/>
          </a:p>
        </p:txBody>
      </p:sp>
      <p:sp>
        <p:nvSpPr>
          <p:cNvPr id="55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56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57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58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59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60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61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62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63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>
                <a:solidFill>
                  <a:schemeClr val="bg1">
                    <a:lumMod val="95000"/>
                  </a:schemeClr>
                </a:solidFill>
              </a:rPr>
              <a:t>Tiefgang</a:t>
            </a:r>
          </a:p>
        </p:txBody>
      </p:sp>
      <p:sp>
        <p:nvSpPr>
          <p:cNvPr id="64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65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66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105957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6"/>
          <p:cNvSpPr>
            <a:spLocks noChangeArrowheads="1"/>
          </p:cNvSpPr>
          <p:nvPr/>
        </p:nvSpPr>
        <p:spPr bwMode="auto">
          <a:xfrm>
            <a:off x="2340000" y="1555200"/>
            <a:ext cx="6364800" cy="4410000"/>
          </a:xfrm>
          <a:prstGeom prst="roundRect">
            <a:avLst>
              <a:gd name="adj" fmla="val 10505"/>
            </a:avLst>
          </a:prstGeom>
          <a:solidFill>
            <a:schemeClr val="accent1">
              <a:lumMod val="75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grpSp>
        <p:nvGrpSpPr>
          <p:cNvPr id="5" name="Gruppieren 4"/>
          <p:cNvGrpSpPr>
            <a:grpSpLocks noChangeAspect="1"/>
          </p:cNvGrpSpPr>
          <p:nvPr/>
        </p:nvGrpSpPr>
        <p:grpSpPr>
          <a:xfrm>
            <a:off x="2548617" y="1689190"/>
            <a:ext cx="5932516" cy="4140000"/>
            <a:chOff x="568820" y="669897"/>
            <a:chExt cx="10127622" cy="7067550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820" y="669897"/>
              <a:ext cx="5048250" cy="706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567" y="688188"/>
              <a:ext cx="5095875" cy="704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Abgerundetes Rechteck 44"/>
          <p:cNvSpPr/>
          <p:nvPr/>
        </p:nvSpPr>
        <p:spPr>
          <a:xfrm>
            <a:off x="4030554" y="3848467"/>
            <a:ext cx="1189518" cy="32400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Abgerundetes Rechteck 45"/>
          <p:cNvSpPr/>
          <p:nvPr/>
        </p:nvSpPr>
        <p:spPr>
          <a:xfrm>
            <a:off x="5701300" y="5363014"/>
            <a:ext cx="2312861" cy="18000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52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53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54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55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56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7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58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59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>
                <a:solidFill>
                  <a:schemeClr val="bg1">
                    <a:lumMod val="95000"/>
                  </a:schemeClr>
                </a:solidFill>
              </a:rPr>
              <a:t>Tiefgang</a:t>
            </a:r>
          </a:p>
        </p:txBody>
      </p:sp>
      <p:sp>
        <p:nvSpPr>
          <p:cNvPr id="60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61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62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377312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6"/>
          <p:cNvSpPr>
            <a:spLocks noChangeArrowheads="1"/>
          </p:cNvSpPr>
          <p:nvPr/>
        </p:nvSpPr>
        <p:spPr bwMode="auto">
          <a:xfrm>
            <a:off x="2340000" y="1555200"/>
            <a:ext cx="6364800" cy="4410000"/>
          </a:xfrm>
          <a:prstGeom prst="roundRect">
            <a:avLst>
              <a:gd name="adj" fmla="val 10505"/>
            </a:avLst>
          </a:prstGeom>
          <a:solidFill>
            <a:schemeClr val="accent1">
              <a:lumMod val="75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grpSp>
        <p:nvGrpSpPr>
          <p:cNvPr id="36" name="Group 29"/>
          <p:cNvGrpSpPr>
            <a:grpSpLocks noChangeAspect="1"/>
          </p:cNvGrpSpPr>
          <p:nvPr/>
        </p:nvGrpSpPr>
        <p:grpSpPr bwMode="auto">
          <a:xfrm>
            <a:off x="2477378" y="1753865"/>
            <a:ext cx="6099987" cy="3990976"/>
            <a:chOff x="1350" y="198"/>
            <a:chExt cx="5965" cy="3903"/>
          </a:xfrm>
        </p:grpSpPr>
        <p:pic>
          <p:nvPicPr>
            <p:cNvPr id="42" name="Picture 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" y="198"/>
              <a:ext cx="3060" cy="3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8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" y="207"/>
              <a:ext cx="3018" cy="3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Abgerundetes Rechteck 1"/>
          <p:cNvSpPr/>
          <p:nvPr/>
        </p:nvSpPr>
        <p:spPr>
          <a:xfrm>
            <a:off x="2763348" y="4564461"/>
            <a:ext cx="1512168" cy="18000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Abgerundetes Rechteck 47"/>
          <p:cNvSpPr/>
          <p:nvPr/>
        </p:nvSpPr>
        <p:spPr>
          <a:xfrm>
            <a:off x="5812688" y="3981656"/>
            <a:ext cx="1944216" cy="281124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Abgerundetes Rechteck 48"/>
          <p:cNvSpPr/>
          <p:nvPr/>
        </p:nvSpPr>
        <p:spPr>
          <a:xfrm>
            <a:off x="5852338" y="2651504"/>
            <a:ext cx="1783648" cy="206744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55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56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57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58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59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60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61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62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>
                <a:solidFill>
                  <a:schemeClr val="bg1">
                    <a:lumMod val="95000"/>
                  </a:schemeClr>
                </a:solidFill>
              </a:rPr>
              <a:t>Tiefgang</a:t>
            </a:r>
          </a:p>
        </p:txBody>
      </p:sp>
      <p:sp>
        <p:nvSpPr>
          <p:cNvPr id="63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64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65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89492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8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4"/>
          <p:cNvSpPr>
            <a:spLocks noChangeArrowheads="1"/>
          </p:cNvSpPr>
          <p:nvPr/>
        </p:nvSpPr>
        <p:spPr bwMode="auto">
          <a:xfrm>
            <a:off x="6569727" y="6214507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6" name="AutoShape 36"/>
          <p:cNvSpPr>
            <a:spLocks noChangeArrowheads="1"/>
          </p:cNvSpPr>
          <p:nvPr/>
        </p:nvSpPr>
        <p:spPr bwMode="auto">
          <a:xfrm>
            <a:off x="4591372" y="6218187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7" name="AutoShape 17" descr="Weichen"/>
          <p:cNvSpPr>
            <a:spLocks noChangeArrowheads="1"/>
          </p:cNvSpPr>
          <p:nvPr/>
        </p:nvSpPr>
        <p:spPr bwMode="auto">
          <a:xfrm>
            <a:off x="2340000" y="1555200"/>
            <a:ext cx="6364288" cy="4408487"/>
          </a:xfrm>
          <a:prstGeom prst="roundRect">
            <a:avLst>
              <a:gd name="adj" fmla="val 10505"/>
            </a:avLst>
          </a:prstGeom>
          <a:noFill/>
          <a:ln w="28575">
            <a:solidFill>
              <a:srgbClr val="808080"/>
            </a:solidFill>
            <a:round/>
            <a:headEnd/>
            <a:tailEnd/>
          </a:ln>
          <a:effectLst/>
        </p:spPr>
        <p:txBody>
          <a:bodyPr wrap="square"/>
          <a:lstStyle/>
          <a:p>
            <a:pPr marL="355600" indent="-355600"/>
            <a:endParaRPr lang="de-DE" altLang="de-DE" sz="1600" dirty="0" smtClean="0"/>
          </a:p>
          <a:p>
            <a:pPr marL="355600" indent="-355600"/>
            <a:endParaRPr lang="de-DE" altLang="de-DE" sz="1600" dirty="0"/>
          </a:p>
          <a:p>
            <a:pPr marL="355600" indent="-355600"/>
            <a:endParaRPr lang="de-DE" altLang="de-DE" sz="1600" dirty="0" smtClean="0"/>
          </a:p>
          <a:p>
            <a:pPr marL="355600" indent="-355600"/>
            <a:endParaRPr lang="de-DE" altLang="de-DE" sz="1600" dirty="0" smtClean="0"/>
          </a:p>
          <a:p>
            <a:pPr marL="355600" indent="-355600"/>
            <a:endParaRPr lang="de-DE" altLang="de-DE" sz="1600" dirty="0" smtClean="0"/>
          </a:p>
          <a:p>
            <a:pPr marL="355600" indent="-355600"/>
            <a:endParaRPr lang="de-DE" altLang="de-DE" sz="1600" dirty="0" smtClean="0"/>
          </a:p>
          <a:p>
            <a:pPr marL="355600" indent="-355600">
              <a:buFont typeface="Arial" charset="0"/>
              <a:buChar char="•"/>
            </a:pPr>
            <a:r>
              <a:rPr lang="de-DE" altLang="de-DE" sz="1600" b="1" kern="0" dirty="0" smtClean="0"/>
              <a:t>Positiver </a:t>
            </a:r>
            <a:r>
              <a:rPr lang="de-DE" altLang="de-DE" sz="1600" b="1" kern="0" dirty="0"/>
              <a:t>Umgang mit Heterogenität </a:t>
            </a:r>
            <a:endParaRPr lang="de-DE" altLang="de-DE" sz="1600" b="1" kern="0" dirty="0" smtClean="0"/>
          </a:p>
          <a:p>
            <a:pPr marL="355600" indent="-355600">
              <a:buFont typeface="Arial" charset="0"/>
              <a:buChar char="•"/>
            </a:pPr>
            <a:endParaRPr lang="de-DE" altLang="de-DE" sz="1600" b="1" kern="0" dirty="0"/>
          </a:p>
          <a:p>
            <a:pPr marL="355600" indent="-355600">
              <a:buFont typeface="Arial" charset="0"/>
              <a:buChar char="•"/>
            </a:pPr>
            <a:r>
              <a:rPr lang="de-DE" altLang="de-DE" sz="1600" b="1" kern="0" dirty="0"/>
              <a:t>Präzisierung der Anforderungen</a:t>
            </a:r>
            <a:r>
              <a:rPr lang="de-DE" altLang="de-DE" sz="1600" kern="0" dirty="0"/>
              <a:t> </a:t>
            </a:r>
            <a:r>
              <a:rPr lang="de-DE" altLang="de-DE" sz="1600" kern="0" dirty="0" smtClean="0">
                <a:sym typeface="Wingdings"/>
              </a:rPr>
              <a:t></a:t>
            </a:r>
            <a:r>
              <a:rPr lang="de-DE" altLang="de-DE" sz="1600" kern="0" dirty="0" smtClean="0"/>
              <a:t> </a:t>
            </a:r>
            <a:r>
              <a:rPr lang="de-DE" altLang="de-DE" sz="1600" kern="0" dirty="0"/>
              <a:t>schafft Grundlage für gezielte Förderung des individuellen Lernprozesses </a:t>
            </a:r>
            <a:endParaRPr lang="de-DE" altLang="de-DE" sz="1600" kern="0" dirty="0" smtClean="0"/>
          </a:p>
          <a:p>
            <a:pPr marL="355600" indent="-355600">
              <a:buFont typeface="Arial" charset="0"/>
              <a:buChar char="•"/>
            </a:pPr>
            <a:endParaRPr lang="de-DE" altLang="de-DE" sz="1600" kern="0" dirty="0"/>
          </a:p>
          <a:p>
            <a:pPr marL="355600" indent="-355600">
              <a:buFont typeface="Arial" charset="0"/>
              <a:buChar char="•"/>
            </a:pPr>
            <a:r>
              <a:rPr lang="de-DE" altLang="de-DE" sz="1600" b="1" kern="0" dirty="0"/>
              <a:t>Aufgreifen </a:t>
            </a:r>
            <a:r>
              <a:rPr lang="de-DE" sz="1600" b="1" dirty="0"/>
              <a:t>gesellschaftlicher Entwicklungen </a:t>
            </a:r>
            <a:r>
              <a:rPr lang="de-DE" sz="1600" dirty="0"/>
              <a:t>(</a:t>
            </a:r>
            <a:r>
              <a:rPr lang="de-DE" altLang="de-D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zunehmende Komplexität</a:t>
            </a:r>
            <a:r>
              <a:rPr lang="de-DE" altLang="de-DE" sz="1600" dirty="0">
                <a:solidFill>
                  <a:srgbClr val="000000"/>
                </a:solidFill>
              </a:rPr>
              <a:t> der Gesellschaft im Zeichen von Globalisierung, </a:t>
            </a:r>
            <a:r>
              <a:rPr lang="de-DE" altLang="de-D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demografischer Wandel</a:t>
            </a:r>
            <a:r>
              <a:rPr lang="de-DE" altLang="de-DE" sz="1600" dirty="0">
                <a:solidFill>
                  <a:srgbClr val="000000"/>
                </a:solidFill>
              </a:rPr>
              <a:t> und </a:t>
            </a:r>
            <a:r>
              <a:rPr lang="de-DE" altLang="de-DE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wachsende Diversität</a:t>
            </a:r>
            <a:r>
              <a:rPr lang="de-DE" sz="1600" dirty="0"/>
              <a:t>)</a:t>
            </a:r>
          </a:p>
          <a:p>
            <a:endParaRPr lang="de-DE" altLang="de-DE" dirty="0" smtClean="0"/>
          </a:p>
          <a:p>
            <a:endParaRPr lang="de-DE" altLang="de-DE" dirty="0"/>
          </a:p>
          <a:p>
            <a:endParaRPr lang="de-DE" altLang="de-DE" dirty="0"/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DE5A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54AEC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10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13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5FC19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>
                <a:solidFill>
                  <a:schemeClr val="bg1">
                    <a:lumMod val="95000"/>
                  </a:schemeClr>
                </a:solidFill>
              </a:rPr>
              <a:t>Tiefgang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2610066" y="1977343"/>
            <a:ext cx="5831661" cy="863011"/>
            <a:chOff x="2591165" y="2120293"/>
            <a:chExt cx="5831661" cy="863011"/>
          </a:xfrm>
        </p:grpSpPr>
        <p:sp>
          <p:nvSpPr>
            <p:cNvPr id="18" name="Abgerundetes Rechteck 17"/>
            <p:cNvSpPr/>
            <p:nvPr/>
          </p:nvSpPr>
          <p:spPr>
            <a:xfrm>
              <a:off x="2591165" y="2171456"/>
              <a:ext cx="5831661" cy="811848"/>
            </a:xfrm>
            <a:prstGeom prst="roundRect">
              <a:avLst>
                <a:gd name="adj" fmla="val 50000"/>
              </a:avLst>
            </a:prstGeom>
            <a:solidFill>
              <a:srgbClr val="FFFF66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altLang="de-DE" sz="2000" b="1" dirty="0" smtClean="0">
                  <a:solidFill>
                    <a:schemeClr val="tx1"/>
                  </a:solidFill>
                </a:rPr>
                <a:t>Bildungsplan-</a:t>
              </a:r>
            </a:p>
            <a:p>
              <a:pPr algn="ctr"/>
              <a:r>
                <a:rPr lang="de-DE" altLang="de-DE" sz="2000" b="1" dirty="0" smtClean="0">
                  <a:solidFill>
                    <a:schemeClr val="tx1"/>
                  </a:solidFill>
                </a:rPr>
                <a:t>ziele</a:t>
              </a:r>
              <a:endParaRPr lang="de-DE" altLang="de-DE" sz="2000" b="1" dirty="0">
                <a:solidFill>
                  <a:schemeClr val="tx1"/>
                </a:solidFill>
              </a:endParaRPr>
            </a:p>
          </p:txBody>
        </p:sp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473" y="2120293"/>
              <a:ext cx="832305" cy="832305"/>
            </a:xfrm>
            <a:prstGeom prst="rect">
              <a:avLst/>
            </a:prstGeom>
          </p:spPr>
        </p:pic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48" t="23000" r="20102" b="20349"/>
            <a:stretch/>
          </p:blipFill>
          <p:spPr>
            <a:xfrm>
              <a:off x="2687917" y="2242706"/>
              <a:ext cx="1628019" cy="693355"/>
            </a:xfrm>
            <a:prstGeom prst="rect">
              <a:avLst/>
            </a:prstGeom>
          </p:spPr>
        </p:pic>
      </p:grpSp>
      <p:sp>
        <p:nvSpPr>
          <p:cNvPr id="22" name="Foliennummernplatzhalt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9DAA-2472-4413-A1E4-364A5B1CE25F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490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blipFill>
            <a:blip r:embed="rId2"/>
            <a:stretch>
              <a:fillRect/>
            </a:stretch>
          </a:blip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sp>
        <p:nvSpPr>
          <p:cNvPr id="3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DE5A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7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8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49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50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1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52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53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  <p:sp>
        <p:nvSpPr>
          <p:cNvPr id="54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5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6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416682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24"/>
          <p:cNvSpPr>
            <a:spLocks noChangeArrowheads="1"/>
          </p:cNvSpPr>
          <p:nvPr/>
        </p:nvSpPr>
        <p:spPr bwMode="auto">
          <a:xfrm>
            <a:off x="2340000" y="1555200"/>
            <a:ext cx="6364800" cy="4410000"/>
          </a:xfrm>
          <a:prstGeom prst="roundRect">
            <a:avLst>
              <a:gd name="adj" fmla="val 10505"/>
            </a:avLst>
          </a:prstGeom>
          <a:solidFill>
            <a:srgbClr val="EE4A00"/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2585400" y="1686486"/>
            <a:ext cx="5883943" cy="4140000"/>
            <a:chOff x="968375" y="276375"/>
            <a:chExt cx="9798875" cy="6894585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375" y="276375"/>
              <a:ext cx="48291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5675" y="293910"/>
              <a:ext cx="4981575" cy="687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DE5A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8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9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50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51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2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53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54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  <p:sp>
        <p:nvSpPr>
          <p:cNvPr id="55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6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7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210857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24"/>
          <p:cNvSpPr>
            <a:spLocks noChangeArrowheads="1"/>
          </p:cNvSpPr>
          <p:nvPr/>
        </p:nvSpPr>
        <p:spPr bwMode="auto">
          <a:xfrm>
            <a:off x="2340000" y="1555200"/>
            <a:ext cx="6364800" cy="4410000"/>
          </a:xfrm>
          <a:prstGeom prst="roundRect">
            <a:avLst>
              <a:gd name="adj" fmla="val 10505"/>
            </a:avLst>
          </a:prstGeom>
          <a:solidFill>
            <a:srgbClr val="EE4A00"/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19" y="1611953"/>
            <a:ext cx="5505772" cy="427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DE5A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8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9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50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51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2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53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54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  <p:sp>
        <p:nvSpPr>
          <p:cNvPr id="55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6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7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259637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utoShape 17" descr="Weichen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sp>
        <p:nvSpPr>
          <p:cNvPr id="68" name="AutoShape 34"/>
          <p:cNvSpPr>
            <a:spLocks noChangeArrowheads="1"/>
          </p:cNvSpPr>
          <p:nvPr/>
        </p:nvSpPr>
        <p:spPr bwMode="auto">
          <a:xfrm>
            <a:off x="6569727" y="6216095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69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70" name="AutoShape 36"/>
          <p:cNvSpPr>
            <a:spLocks noChangeArrowheads="1"/>
          </p:cNvSpPr>
          <p:nvPr/>
        </p:nvSpPr>
        <p:spPr bwMode="auto">
          <a:xfrm>
            <a:off x="4591372" y="6216095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915816" y="2895396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Vielen Dank für Ihr Interesse!</a:t>
            </a:r>
            <a:endParaRPr lang="de-DE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DE5A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81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54AEC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82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83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84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85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5FC19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86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87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88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>
                <a:solidFill>
                  <a:schemeClr val="bg1">
                    <a:lumMod val="95000"/>
                  </a:schemeClr>
                </a:solidFill>
              </a:rPr>
              <a:t>Tiefgang</a:t>
            </a:r>
          </a:p>
        </p:txBody>
      </p:sp>
    </p:spTree>
    <p:extLst>
      <p:ext uri="{BB962C8B-B14F-4D97-AF65-F5344CB8AC3E}">
        <p14:creationId xmlns:p14="http://schemas.microsoft.com/office/powerpoint/2010/main" val="11233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solidFill>
            <a:srgbClr val="54AEC0"/>
          </a:solidFill>
          <a:ln w="28575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 sz="1600" dirty="0" smtClean="0"/>
          </a:p>
          <a:p>
            <a:endParaRPr lang="de-DE" altLang="de-DE" sz="1600" dirty="0"/>
          </a:p>
          <a:p>
            <a:endParaRPr lang="de-DE" altLang="de-DE" sz="1600" dirty="0" smtClean="0"/>
          </a:p>
          <a:p>
            <a:endParaRPr lang="de-DE" altLang="de-DE" sz="1600" dirty="0"/>
          </a:p>
          <a:p>
            <a:endParaRPr lang="de-DE" altLang="de-DE" sz="1600" dirty="0" smtClean="0"/>
          </a:p>
          <a:p>
            <a:endParaRPr lang="de-DE" altLang="de-D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 smtClean="0"/>
              <a:t>Vorwissen ist DIE Stell-</a:t>
            </a:r>
          </a:p>
          <a:p>
            <a:pPr>
              <a:tabLst>
                <a:tab pos="273050" algn="l"/>
              </a:tabLst>
            </a:pPr>
            <a:r>
              <a:rPr lang="de-DE" altLang="de-DE" sz="1600" dirty="0" smtClean="0"/>
              <a:t>	schraube für Kompetenz-</a:t>
            </a:r>
          </a:p>
          <a:p>
            <a:pPr>
              <a:tabLst>
                <a:tab pos="273050" algn="l"/>
              </a:tabLst>
            </a:pPr>
            <a:r>
              <a:rPr lang="de-DE" altLang="de-DE" sz="1600" dirty="0"/>
              <a:t>	</a:t>
            </a:r>
            <a:r>
              <a:rPr lang="de-DE" altLang="de-DE" sz="1600" dirty="0" err="1" smtClean="0"/>
              <a:t>entwicklung</a:t>
            </a:r>
            <a:r>
              <a:rPr lang="de-DE" altLang="de-DE" sz="16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 smtClean="0"/>
              <a:t>dieses Vorwissen muss </a:t>
            </a:r>
          </a:p>
          <a:p>
            <a:pPr>
              <a:tabLst>
                <a:tab pos="273050" algn="l"/>
              </a:tabLst>
            </a:pPr>
            <a:r>
              <a:rPr lang="de-DE" altLang="de-DE" sz="1600" dirty="0" smtClean="0"/>
              <a:t>	aktiviert werden, und zwar </a:t>
            </a:r>
          </a:p>
          <a:p>
            <a:pPr>
              <a:tabLst>
                <a:tab pos="273050" algn="l"/>
              </a:tabLst>
            </a:pPr>
            <a:r>
              <a:rPr lang="de-DE" altLang="de-DE" sz="1600" dirty="0" smtClean="0"/>
              <a:t>	anhand von Aufgaben.</a:t>
            </a:r>
          </a:p>
          <a:p>
            <a:pPr>
              <a:tabLst>
                <a:tab pos="273050" algn="l"/>
              </a:tabLst>
            </a:pPr>
            <a:endParaRPr lang="de-DE" altLang="de-DE" sz="1600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3050" algn="l"/>
              </a:tabLst>
            </a:pPr>
            <a:r>
              <a:rPr lang="de-DE" altLang="de-DE" sz="1600" dirty="0" smtClean="0"/>
              <a:t>immer drei Items, </a:t>
            </a:r>
            <a:r>
              <a:rPr lang="de-DE" altLang="de-DE" sz="1600" dirty="0"/>
              <a:t>zu denen </a:t>
            </a:r>
            <a:endParaRPr lang="de-DE" altLang="de-DE" sz="1600" dirty="0" smtClean="0"/>
          </a:p>
          <a:p>
            <a:pPr>
              <a:tabLst>
                <a:tab pos="273050" algn="l"/>
              </a:tabLst>
            </a:pPr>
            <a:r>
              <a:rPr lang="de-DE" altLang="de-DE" sz="1600" dirty="0"/>
              <a:t>	</a:t>
            </a:r>
            <a:r>
              <a:rPr lang="de-DE" altLang="de-DE" sz="1600" dirty="0" smtClean="0"/>
              <a:t>jeweils ein bis zwei Aufgaben</a:t>
            </a:r>
          </a:p>
          <a:p>
            <a:pPr>
              <a:tabLst>
                <a:tab pos="273050" algn="l"/>
              </a:tabLst>
            </a:pPr>
            <a:r>
              <a:rPr lang="de-DE" altLang="de-DE" sz="1600" dirty="0" smtClean="0"/>
              <a:t>	konzipiert sind</a:t>
            </a:r>
            <a:endParaRPr lang="de-DE" alt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altLang="de-DE" sz="1600" dirty="0"/>
          </a:p>
        </p:txBody>
      </p:sp>
      <p:sp>
        <p:nvSpPr>
          <p:cNvPr id="2" name="Ellipse 1"/>
          <p:cNvSpPr/>
          <p:nvPr/>
        </p:nvSpPr>
        <p:spPr>
          <a:xfrm>
            <a:off x="2575033" y="1778196"/>
            <a:ext cx="772831" cy="985896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Wolkenförmige Legende 2"/>
          <p:cNvSpPr/>
          <p:nvPr/>
        </p:nvSpPr>
        <p:spPr>
          <a:xfrm>
            <a:off x="3601058" y="1676372"/>
            <a:ext cx="1835038" cy="867347"/>
          </a:xfrm>
          <a:prstGeom prst="cloudCallout">
            <a:avLst>
              <a:gd name="adj1" fmla="val -69262"/>
              <a:gd name="adj2" fmla="val 179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  <a:cs typeface="Times New Roman"/>
              </a:rPr>
              <a:t>»</a:t>
            </a:r>
            <a:r>
              <a:rPr lang="de-DE" sz="1200" dirty="0" smtClean="0">
                <a:solidFill>
                  <a:schemeClr val="tx1"/>
                </a:solidFill>
              </a:rPr>
              <a:t>Vorwissen ist durch nichts </a:t>
            </a:r>
            <a:r>
              <a:rPr lang="de-DE" sz="1200" dirty="0" err="1" smtClean="0">
                <a:solidFill>
                  <a:schemeClr val="tx1"/>
                </a:solidFill>
              </a:rPr>
              <a:t>kompensierbar</a:t>
            </a:r>
            <a:r>
              <a:rPr lang="de-DE" sz="1200" dirty="0" smtClean="0">
                <a:solidFill>
                  <a:schemeClr val="tx1"/>
                </a:solidFill>
              </a:rPr>
              <a:t>.</a:t>
            </a:r>
            <a:r>
              <a:rPr lang="de-DE" sz="1200" dirty="0" smtClean="0">
                <a:solidFill>
                  <a:schemeClr val="tx1"/>
                </a:solidFill>
                <a:cs typeface="Times New Roman"/>
              </a:rPr>
              <a:t>«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1391" y="2791440"/>
            <a:ext cx="9001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 smtClean="0"/>
              <a:t>Elsbeth Stern</a:t>
            </a:r>
            <a:endParaRPr lang="de-DE" sz="90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529663" y="1661561"/>
            <a:ext cx="3024882" cy="4190727"/>
            <a:chOff x="5522119" y="2009117"/>
            <a:chExt cx="3024882" cy="4190727"/>
          </a:xfrm>
        </p:grpSpPr>
        <p:sp>
          <p:nvSpPr>
            <p:cNvPr id="26" name="AutoShape 8"/>
            <p:cNvSpPr>
              <a:spLocks noChangeArrowheads="1"/>
            </p:cNvSpPr>
            <p:nvPr/>
          </p:nvSpPr>
          <p:spPr bwMode="auto">
            <a:xfrm>
              <a:off x="5522119" y="2009117"/>
              <a:ext cx="3024882" cy="4190727"/>
            </a:xfrm>
            <a:prstGeom prst="roundRect">
              <a:avLst>
                <a:gd name="adj" fmla="val 10113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28575">
              <a:noFill/>
              <a:round/>
              <a:headEnd/>
              <a:tailEnd/>
            </a:ln>
            <a:effectLst/>
            <a:extLst/>
          </p:spPr>
          <p:txBody>
            <a:bodyPr wrap="none"/>
            <a:lstStyle/>
            <a:p>
              <a:endParaRPr lang="de-DE" altLang="de-DE"/>
            </a:p>
            <a:p>
              <a:endParaRPr lang="de-DE" altLang="de-DE"/>
            </a:p>
            <a:p>
              <a:endParaRPr lang="de-DE" altLang="de-DE"/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3986" y="2137041"/>
              <a:ext cx="2836237" cy="396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4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4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rgbClr val="54AEC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5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6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47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48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49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50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51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  <p:sp>
        <p:nvSpPr>
          <p:cNvPr id="52" name="AutoShape 34"/>
          <p:cNvSpPr>
            <a:spLocks noChangeArrowheads="1"/>
          </p:cNvSpPr>
          <p:nvPr/>
        </p:nvSpPr>
        <p:spPr bwMode="auto">
          <a:xfrm>
            <a:off x="6569727" y="6214507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3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4" name="AutoShape 36"/>
          <p:cNvSpPr>
            <a:spLocks noChangeArrowheads="1"/>
          </p:cNvSpPr>
          <p:nvPr/>
        </p:nvSpPr>
        <p:spPr bwMode="auto">
          <a:xfrm>
            <a:off x="4591372" y="6218187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341061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3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3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3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3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3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3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3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3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3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blipFill>
            <a:blip r:embed="rId3"/>
            <a:stretch>
              <a:fillRect/>
            </a:stretch>
          </a:blip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sp>
        <p:nvSpPr>
          <p:cNvPr id="3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2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3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44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45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46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48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  <p:sp>
        <p:nvSpPr>
          <p:cNvPr id="49" name="AutoShape 34"/>
          <p:cNvSpPr>
            <a:spLocks noChangeArrowheads="1"/>
          </p:cNvSpPr>
          <p:nvPr/>
        </p:nvSpPr>
        <p:spPr bwMode="auto">
          <a:xfrm>
            <a:off x="6569727" y="6214507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0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1" name="AutoShape 36"/>
          <p:cNvSpPr>
            <a:spLocks noChangeArrowheads="1"/>
          </p:cNvSpPr>
          <p:nvPr/>
        </p:nvSpPr>
        <p:spPr bwMode="auto">
          <a:xfrm>
            <a:off x="4591372" y="6218187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360235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none" tIns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 smtClean="0"/>
              <a:t>alternative Einstiege </a:t>
            </a:r>
            <a:r>
              <a:rPr lang="de-DE" altLang="de-DE" sz="1600" dirty="0"/>
              <a:t>zu den Unterkapitel-Einstiegen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 smtClean="0"/>
              <a:t>knüpfen an STARTKLAR an </a:t>
            </a:r>
            <a:endParaRPr lang="de-DE" alt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 smtClean="0"/>
              <a:t>weitgehend </a:t>
            </a:r>
            <a:r>
              <a:rPr lang="de-DE" altLang="de-DE" sz="1600" dirty="0"/>
              <a:t>auf </a:t>
            </a:r>
            <a:r>
              <a:rPr lang="de-DE" altLang="de-DE" sz="1600" dirty="0" smtClean="0"/>
              <a:t>propädeutischem </a:t>
            </a:r>
            <a:r>
              <a:rPr lang="de-DE" altLang="de-DE" sz="1600" dirty="0"/>
              <a:t>Niveau </a:t>
            </a:r>
            <a:r>
              <a:rPr lang="de-DE" altLang="de-DE" sz="1600" dirty="0" smtClean="0"/>
              <a:t>bearbeitbar</a:t>
            </a:r>
          </a:p>
          <a:p>
            <a:pPr algn="ctr">
              <a:tabLst>
                <a:tab pos="273050" algn="l"/>
              </a:tabLst>
            </a:pPr>
            <a:r>
              <a:rPr lang="de-DE" altLang="de-DE" sz="1600" dirty="0" smtClean="0"/>
              <a:t>	</a:t>
            </a:r>
            <a:r>
              <a:rPr lang="de-DE" altLang="de-DE" sz="1600" dirty="0" smtClean="0">
                <a:sym typeface="Wingdings"/>
              </a:rPr>
              <a:t> </a:t>
            </a:r>
            <a:r>
              <a:rPr lang="de-DE" altLang="de-DE" sz="1600" dirty="0" smtClean="0"/>
              <a:t>„Lernfeld“-Charakter</a:t>
            </a:r>
            <a:endParaRPr lang="de-DE" altLang="de-DE" sz="1600" dirty="0"/>
          </a:p>
          <a:p>
            <a:endParaRPr lang="de-DE" altLang="de-DE" sz="16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934294" y="2720795"/>
            <a:ext cx="5148919" cy="3183103"/>
            <a:chOff x="1976438" y="0"/>
            <a:chExt cx="10330134" cy="710024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6438" y="0"/>
              <a:ext cx="5191125" cy="708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7" name="Picture 3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3072" y="32698"/>
              <a:ext cx="5143500" cy="706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3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3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44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45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47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48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49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  <p:sp>
        <p:nvSpPr>
          <p:cNvPr id="50" name="AutoShape 34"/>
          <p:cNvSpPr>
            <a:spLocks noChangeArrowheads="1"/>
          </p:cNvSpPr>
          <p:nvPr/>
        </p:nvSpPr>
        <p:spPr bwMode="auto">
          <a:xfrm>
            <a:off x="6569727" y="6214507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1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2" name="AutoShape 36"/>
          <p:cNvSpPr>
            <a:spLocks noChangeArrowheads="1"/>
          </p:cNvSpPr>
          <p:nvPr/>
        </p:nvSpPr>
        <p:spPr bwMode="auto">
          <a:xfrm>
            <a:off x="4591372" y="6218187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</p:spTree>
    <p:extLst>
      <p:ext uri="{BB962C8B-B14F-4D97-AF65-F5344CB8AC3E}">
        <p14:creationId xmlns:p14="http://schemas.microsoft.com/office/powerpoint/2010/main" val="262099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blipFill>
            <a:blip r:embed="rId3"/>
            <a:stretch>
              <a:fillRect/>
            </a:stretch>
          </a:blipFill>
          <a:ln w="28575">
            <a:noFill/>
            <a:round/>
            <a:headEnd/>
            <a:tailEnd/>
          </a:ln>
          <a:effectLst/>
          <a:extLst/>
        </p:spPr>
        <p:txBody>
          <a:bodyPr wrap="none"/>
          <a:lstStyle/>
          <a:p>
            <a:endParaRPr lang="de-DE" altLang="de-DE"/>
          </a:p>
          <a:p>
            <a:endParaRPr lang="de-DE" altLang="de-DE"/>
          </a:p>
          <a:p>
            <a:endParaRPr lang="de-DE" altLang="de-DE"/>
          </a:p>
        </p:txBody>
      </p:sp>
      <p:sp>
        <p:nvSpPr>
          <p:cNvPr id="49" name="AutoShape 34"/>
          <p:cNvSpPr>
            <a:spLocks noChangeArrowheads="1"/>
          </p:cNvSpPr>
          <p:nvPr/>
        </p:nvSpPr>
        <p:spPr bwMode="auto">
          <a:xfrm>
            <a:off x="6569727" y="6214507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50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51" name="AutoShape 36"/>
          <p:cNvSpPr>
            <a:spLocks noChangeArrowheads="1"/>
          </p:cNvSpPr>
          <p:nvPr/>
        </p:nvSpPr>
        <p:spPr bwMode="auto">
          <a:xfrm>
            <a:off x="4591372" y="6218187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52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53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55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56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57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8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59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60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</p:spTree>
    <p:extLst>
      <p:ext uri="{BB962C8B-B14F-4D97-AF65-F5344CB8AC3E}">
        <p14:creationId xmlns:p14="http://schemas.microsoft.com/office/powerpoint/2010/main" val="28367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square" rIns="3240000" anchor="ctr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b="1" dirty="0" smtClean="0"/>
              <a:t>Einstiegsaufgabe</a:t>
            </a:r>
            <a:r>
              <a:rPr lang="de-DE" altLang="de-DE" sz="1600" dirty="0" smtClean="0"/>
              <a:t> mit Arbeitsaufträgen, die das Zentrale des Unterkapitels vorbereitet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b="1" dirty="0" smtClean="0"/>
              <a:t>Kurzer Überleitungstext </a:t>
            </a:r>
            <a:r>
              <a:rPr lang="de-DE" altLang="de-DE" sz="1600" dirty="0" smtClean="0"/>
              <a:t>(„Ordnen“)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 smtClean="0"/>
              <a:t>Kompakter, gut verständlicher  </a:t>
            </a:r>
            <a:r>
              <a:rPr lang="de-DE" altLang="de-DE" sz="1600" b="1" dirty="0" smtClean="0"/>
              <a:t>Merkkasten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b="1" dirty="0" smtClean="0"/>
              <a:t>Beispiele</a:t>
            </a:r>
            <a:r>
              <a:rPr lang="de-DE" altLang="de-DE" sz="1600" dirty="0" smtClean="0"/>
              <a:t> mit Lösungen, auf die in den Folgeaufgaben Bezug genommen wird</a:t>
            </a:r>
            <a:endParaRPr lang="de-DE" altLang="de-DE" sz="1600" dirty="0"/>
          </a:p>
          <a:p>
            <a:endParaRPr lang="de-DE" altLang="de-DE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454" y="1663967"/>
            <a:ext cx="3188620" cy="420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34"/>
          <p:cNvSpPr>
            <a:spLocks noChangeArrowheads="1"/>
          </p:cNvSpPr>
          <p:nvPr/>
        </p:nvSpPr>
        <p:spPr bwMode="auto">
          <a:xfrm>
            <a:off x="6569727" y="6214507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34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43" name="AutoShape 36"/>
          <p:cNvSpPr>
            <a:spLocks noChangeArrowheads="1"/>
          </p:cNvSpPr>
          <p:nvPr/>
        </p:nvSpPr>
        <p:spPr bwMode="auto">
          <a:xfrm>
            <a:off x="4591372" y="6218187"/>
            <a:ext cx="1872000" cy="287338"/>
          </a:xfrm>
          <a:prstGeom prst="roundRect">
            <a:avLst>
              <a:gd name="adj" fmla="val 13536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5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5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55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57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58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9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61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</p:spTree>
    <p:extLst>
      <p:ext uri="{BB962C8B-B14F-4D97-AF65-F5344CB8AC3E}">
        <p14:creationId xmlns:p14="http://schemas.microsoft.com/office/powerpoint/2010/main" val="58119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2339975" y="1555200"/>
            <a:ext cx="6364288" cy="4408487"/>
          </a:xfrm>
          <a:prstGeom prst="roundRect">
            <a:avLst>
              <a:gd name="adj" fmla="val 10505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  <a:extLst/>
        </p:spPr>
        <p:txBody>
          <a:bodyPr wrap="square" rIns="3240000" anchor="ctr" anchorCtr="0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altLang="de-DE" sz="1600" dirty="0" smtClean="0"/>
              <a:t>„</a:t>
            </a:r>
            <a:r>
              <a:rPr lang="de-DE" altLang="de-DE" sz="1600" b="1" dirty="0" smtClean="0"/>
              <a:t>Nachgefragt</a:t>
            </a:r>
            <a:r>
              <a:rPr lang="de-DE" altLang="de-DE" sz="1600" dirty="0" smtClean="0"/>
              <a:t>“ – zwei bis </a:t>
            </a:r>
          </a:p>
          <a:p>
            <a:pPr marL="273050"/>
            <a:r>
              <a:rPr lang="de-DE" altLang="de-DE" sz="1600" dirty="0" smtClean="0"/>
              <a:t>drei prozessorientierte Verständnisaufgaben, die </a:t>
            </a:r>
          </a:p>
          <a:p>
            <a:pPr marL="273050"/>
            <a:r>
              <a:rPr lang="de-DE" altLang="de-DE" sz="1600" dirty="0" smtClean="0"/>
              <a:t>vor allem auf pK1: „Argumentieren und Beweisen“ Bezug nehmen</a:t>
            </a:r>
          </a:p>
        </p:txBody>
      </p:sp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27" y="1669426"/>
            <a:ext cx="3189600" cy="415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AutoShape 34"/>
          <p:cNvSpPr>
            <a:spLocks noChangeArrowheads="1"/>
          </p:cNvSpPr>
          <p:nvPr/>
        </p:nvSpPr>
        <p:spPr bwMode="auto">
          <a:xfrm>
            <a:off x="6569727" y="6214507"/>
            <a:ext cx="1872000" cy="287338"/>
          </a:xfrm>
          <a:prstGeom prst="roundRect">
            <a:avLst>
              <a:gd name="adj" fmla="val 1181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</a:t>
            </a:r>
          </a:p>
          <a:p>
            <a:pPr algn="ctr"/>
            <a:r>
              <a:rPr lang="de-DE" altLang="de-DE" sz="1000" b="1" dirty="0"/>
              <a:t>Leitperspektiven</a:t>
            </a:r>
          </a:p>
        </p:txBody>
      </p:sp>
      <p:sp>
        <p:nvSpPr>
          <p:cNvPr id="34" name="AutoShape 35"/>
          <p:cNvSpPr>
            <a:spLocks noChangeArrowheads="1"/>
          </p:cNvSpPr>
          <p:nvPr/>
        </p:nvSpPr>
        <p:spPr bwMode="auto">
          <a:xfrm>
            <a:off x="2610066" y="6216095"/>
            <a:ext cx="1872000" cy="287338"/>
          </a:xfrm>
          <a:prstGeom prst="roundRect">
            <a:avLst>
              <a:gd name="adj" fmla="val 15134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Binnendifferenzierung</a:t>
            </a:r>
          </a:p>
        </p:txBody>
      </p:sp>
      <p:sp>
        <p:nvSpPr>
          <p:cNvPr id="40" name="AutoShape 36"/>
          <p:cNvSpPr>
            <a:spLocks noChangeArrowheads="1"/>
          </p:cNvSpPr>
          <p:nvPr/>
        </p:nvSpPr>
        <p:spPr bwMode="auto">
          <a:xfrm>
            <a:off x="4591372" y="6218187"/>
            <a:ext cx="1872000" cy="287338"/>
          </a:xfrm>
          <a:prstGeom prst="roundRect">
            <a:avLst>
              <a:gd name="adj" fmla="val 13536"/>
            </a:avLst>
          </a:prstGeom>
          <a:solidFill>
            <a:srgbClr val="99FF66"/>
          </a:solidFill>
          <a:ln w="9525">
            <a:solidFill>
              <a:srgbClr val="808080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 lIns="36000" tIns="36000" rIns="36000" bIns="36000" anchor="ctr"/>
          <a:lstStyle/>
          <a:p>
            <a:pPr algn="ctr"/>
            <a:r>
              <a:rPr lang="de-DE" altLang="de-DE" sz="1000" b="1" dirty="0" err="1"/>
              <a:t>Mathe.delta</a:t>
            </a:r>
            <a:r>
              <a:rPr lang="de-DE" altLang="de-DE" sz="1000" b="1" dirty="0"/>
              <a:t> und der BP 2016: Prozessbezogene Kompetenzen</a:t>
            </a:r>
          </a:p>
        </p:txBody>
      </p:sp>
      <p:sp>
        <p:nvSpPr>
          <p:cNvPr id="53" name="AutoShape 24"/>
          <p:cNvSpPr>
            <a:spLocks noChangeArrowheads="1"/>
          </p:cNvSpPr>
          <p:nvPr/>
        </p:nvSpPr>
        <p:spPr bwMode="auto">
          <a:xfrm>
            <a:off x="270394" y="4636908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Am Ziel!</a:t>
            </a:r>
            <a:endParaRPr lang="de-DE" altLang="de-DE" sz="1000" b="1" dirty="0"/>
          </a:p>
        </p:txBody>
      </p:sp>
      <p:sp>
        <p:nvSpPr>
          <p:cNvPr id="54" name="AutoShape 19"/>
          <p:cNvSpPr>
            <a:spLocks noChangeArrowheads="1"/>
          </p:cNvSpPr>
          <p:nvPr/>
        </p:nvSpPr>
        <p:spPr bwMode="auto">
          <a:xfrm>
            <a:off x="268936" y="197637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smtClean="0"/>
              <a:t>Startklar!</a:t>
            </a:r>
            <a:endParaRPr lang="de-DE" altLang="de-DE" sz="1000" b="1" dirty="0"/>
          </a:p>
        </p:txBody>
      </p:sp>
      <p:sp>
        <p:nvSpPr>
          <p:cNvPr id="55" name="AutoShape 22"/>
          <p:cNvSpPr>
            <a:spLocks noChangeArrowheads="1"/>
          </p:cNvSpPr>
          <p:nvPr/>
        </p:nvSpPr>
        <p:spPr bwMode="auto">
          <a:xfrm>
            <a:off x="268936" y="230911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Rundreise</a:t>
            </a:r>
          </a:p>
        </p:txBody>
      </p:sp>
      <p:sp>
        <p:nvSpPr>
          <p:cNvPr id="56" name="AutoShape 17"/>
          <p:cNvSpPr>
            <a:spLocks noChangeArrowheads="1"/>
          </p:cNvSpPr>
          <p:nvPr/>
        </p:nvSpPr>
        <p:spPr bwMode="auto">
          <a:xfrm>
            <a:off x="268936" y="263809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Unterkapitel</a:t>
            </a:r>
          </a:p>
        </p:txBody>
      </p:sp>
      <p:sp>
        <p:nvSpPr>
          <p:cNvPr id="57" name="AutoShape 18"/>
          <p:cNvSpPr>
            <a:spLocks noChangeArrowheads="1"/>
          </p:cNvSpPr>
          <p:nvPr/>
        </p:nvSpPr>
        <p:spPr bwMode="auto">
          <a:xfrm>
            <a:off x="268936" y="297083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Alles im Blick</a:t>
            </a:r>
            <a:endParaRPr lang="de-DE" altLang="de-DE" sz="1000" b="1" dirty="0"/>
          </a:p>
        </p:txBody>
      </p:sp>
      <p:sp>
        <p:nvSpPr>
          <p:cNvPr id="58" name="AutoShape 18"/>
          <p:cNvSpPr>
            <a:spLocks noChangeArrowheads="1"/>
          </p:cNvSpPr>
          <p:nvPr/>
        </p:nvSpPr>
        <p:spPr bwMode="auto">
          <a:xfrm>
            <a:off x="270692" y="3303580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lIns="0" tIns="36000" rIns="0" bIns="36000" anchor="ctr"/>
          <a:lstStyle/>
          <a:p>
            <a:pPr algn="ctr"/>
            <a:r>
              <a:rPr lang="de-DE" altLang="de-DE" sz="1000" b="1" dirty="0" smtClean="0"/>
              <a:t>Auf unterschiedlichen Wegen</a:t>
            </a:r>
            <a:endParaRPr lang="de-DE" altLang="de-DE" sz="1000" b="1" dirty="0"/>
          </a:p>
        </p:txBody>
      </p:sp>
      <p:sp>
        <p:nvSpPr>
          <p:cNvPr id="59" name="AutoShape 20"/>
          <p:cNvSpPr>
            <a:spLocks noChangeArrowheads="1"/>
          </p:cNvSpPr>
          <p:nvPr/>
        </p:nvSpPr>
        <p:spPr bwMode="auto">
          <a:xfrm>
            <a:off x="268936" y="3632556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 err="1"/>
              <a:t>Kreuz&amp;Quer</a:t>
            </a:r>
            <a:endParaRPr lang="de-DE" altLang="de-DE" sz="1000" b="1" dirty="0"/>
          </a:p>
        </p:txBody>
      </p:sp>
      <p:sp>
        <p:nvSpPr>
          <p:cNvPr id="60" name="AutoShape 23"/>
          <p:cNvSpPr>
            <a:spLocks noChangeArrowheads="1"/>
          </p:cNvSpPr>
          <p:nvPr/>
        </p:nvSpPr>
        <p:spPr bwMode="auto">
          <a:xfrm>
            <a:off x="268936" y="3961532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 dirty="0"/>
              <a:t>Horizonte</a:t>
            </a:r>
          </a:p>
        </p:txBody>
      </p:sp>
      <p:sp>
        <p:nvSpPr>
          <p:cNvPr id="61" name="AutoShape 24"/>
          <p:cNvSpPr>
            <a:spLocks noChangeArrowheads="1"/>
          </p:cNvSpPr>
          <p:nvPr/>
        </p:nvSpPr>
        <p:spPr bwMode="auto">
          <a:xfrm>
            <a:off x="268936" y="4298044"/>
            <a:ext cx="1800000" cy="252000"/>
          </a:xfrm>
          <a:prstGeom prst="roundRect">
            <a:avLst>
              <a:gd name="adj" fmla="val 2176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0" tIns="36000" rIns="0" bIns="36000" anchor="ctr"/>
          <a:lstStyle/>
          <a:p>
            <a:pPr algn="ctr"/>
            <a:r>
              <a:rPr lang="de-DE" altLang="de-DE" sz="1000" b="1"/>
              <a:t>Tiefgang</a:t>
            </a:r>
          </a:p>
        </p:txBody>
      </p:sp>
      <p:cxnSp>
        <p:nvCxnSpPr>
          <p:cNvPr id="3" name="Gerade Verbindung mit Pfeil 2"/>
          <p:cNvCxnSpPr/>
          <p:nvPr/>
        </p:nvCxnSpPr>
        <p:spPr>
          <a:xfrm flipV="1">
            <a:off x="4211960" y="2309116"/>
            <a:ext cx="1315412" cy="66172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69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2179</Words>
  <Application>Microsoft Office PowerPoint</Application>
  <PresentationFormat>Bildschirmpräsentation (4:3)</PresentationFormat>
  <Paragraphs>618</Paragraphs>
  <Slides>33</Slides>
  <Notes>25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Lamm</dc:creator>
  <cp:lastModifiedBy>Lamm</cp:lastModifiedBy>
  <cp:revision>140</cp:revision>
  <cp:lastPrinted>2015-11-06T12:56:31Z</cp:lastPrinted>
  <dcterms:created xsi:type="dcterms:W3CDTF">2015-08-13T08:43:12Z</dcterms:created>
  <dcterms:modified xsi:type="dcterms:W3CDTF">2015-12-03T14:44:40Z</dcterms:modified>
</cp:coreProperties>
</file>