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8"/>
  </p:notesMasterIdLst>
  <p:sldIdLst>
    <p:sldId id="256" r:id="rId2"/>
    <p:sldId id="264" r:id="rId3"/>
    <p:sldId id="265" r:id="rId4"/>
    <p:sldId id="266" r:id="rId5"/>
    <p:sldId id="263" r:id="rId6"/>
    <p:sldId id="258" r:id="rId7"/>
    <p:sldId id="267" r:id="rId8"/>
    <p:sldId id="268" r:id="rId9"/>
    <p:sldId id="279" r:id="rId10"/>
    <p:sldId id="280" r:id="rId11"/>
    <p:sldId id="283" r:id="rId12"/>
    <p:sldId id="288" r:id="rId13"/>
    <p:sldId id="281" r:id="rId14"/>
    <p:sldId id="286" r:id="rId15"/>
    <p:sldId id="285" r:id="rId16"/>
    <p:sldId id="287" r:id="rId17"/>
    <p:sldId id="292" r:id="rId18"/>
    <p:sldId id="293" r:id="rId19"/>
    <p:sldId id="313" r:id="rId20"/>
    <p:sldId id="282" r:id="rId21"/>
    <p:sldId id="289" r:id="rId22"/>
    <p:sldId id="316" r:id="rId23"/>
    <p:sldId id="290" r:id="rId24"/>
    <p:sldId id="291" r:id="rId25"/>
    <p:sldId id="294" r:id="rId26"/>
    <p:sldId id="295" r:id="rId27"/>
    <p:sldId id="298" r:id="rId28"/>
    <p:sldId id="299" r:id="rId29"/>
    <p:sldId id="300" r:id="rId30"/>
    <p:sldId id="301" r:id="rId31"/>
    <p:sldId id="304" r:id="rId32"/>
    <p:sldId id="302" r:id="rId33"/>
    <p:sldId id="303" r:id="rId34"/>
    <p:sldId id="296" r:id="rId35"/>
    <p:sldId id="305" r:id="rId36"/>
    <p:sldId id="314" r:id="rId37"/>
    <p:sldId id="306" r:id="rId38"/>
    <p:sldId id="307" r:id="rId39"/>
    <p:sldId id="308" r:id="rId40"/>
    <p:sldId id="309" r:id="rId41"/>
    <p:sldId id="297" r:id="rId42"/>
    <p:sldId id="310" r:id="rId43"/>
    <p:sldId id="311" r:id="rId44"/>
    <p:sldId id="312" r:id="rId45"/>
    <p:sldId id="315" r:id="rId46"/>
    <p:sldId id="262" r:id="rId47"/>
  </p:sldIdLst>
  <p:sldSz cx="9144000" cy="5143500" type="screen16x9"/>
  <p:notesSz cx="6797675" cy="9872663"/>
  <p:defaultTextStyle>
    <a:defPPr>
      <a:defRPr lang="de-DE"/>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ollmer - C.C.Buchner Verlag" initials="V-CV" lastIdx="2" clrIdx="0">
    <p:extLst>
      <p:ext uri="{19B8F6BF-5375-455C-9EA6-DF929625EA0E}">
        <p15:presenceInfo xmlns:p15="http://schemas.microsoft.com/office/powerpoint/2012/main" userId="S-1-5-21-296707462-223879349-740312968-177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A403"/>
    <a:srgbClr val="D20001"/>
    <a:srgbClr val="00B6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17" autoAdjust="0"/>
    <p:restoredTop sz="71496" autoAdjust="0"/>
  </p:normalViewPr>
  <p:slideViewPr>
    <p:cSldViewPr snapToGrid="0" snapToObjects="1">
      <p:cViewPr varScale="1">
        <p:scale>
          <a:sx n="102" d="100"/>
          <a:sy n="102" d="100"/>
        </p:scale>
        <p:origin x="1038" y="10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2192EEAD-38B7-4DC4-9570-CA1C94691F09}" type="datetimeFigureOut">
              <a:rPr lang="de-DE" smtClean="0"/>
              <a:t>20.11.2018</a:t>
            </a:fld>
            <a:endParaRPr lang="de-DE"/>
          </a:p>
        </p:txBody>
      </p:sp>
      <p:sp>
        <p:nvSpPr>
          <p:cNvPr id="4" name="Folienbildplatzhalter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24692A9D-ED0F-4A53-92E1-11D2BEAACE49}" type="slidenum">
              <a:rPr lang="de-DE" smtClean="0"/>
              <a:t>‹Nr.›</a:t>
            </a:fld>
            <a:endParaRPr lang="de-DE"/>
          </a:p>
        </p:txBody>
      </p:sp>
    </p:spTree>
    <p:extLst>
      <p:ext uri="{BB962C8B-B14F-4D97-AF65-F5344CB8AC3E}">
        <p14:creationId xmlns:p14="http://schemas.microsoft.com/office/powerpoint/2010/main" val="1786739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4692A9D-ED0F-4A53-92E1-11D2BEAACE49}" type="slidenum">
              <a:rPr lang="de-DE" smtClean="0"/>
              <a:t>1</a:t>
            </a:fld>
            <a:endParaRPr lang="de-DE"/>
          </a:p>
        </p:txBody>
      </p:sp>
    </p:spTree>
    <p:extLst>
      <p:ext uri="{BB962C8B-B14F-4D97-AF65-F5344CB8AC3E}">
        <p14:creationId xmlns:p14="http://schemas.microsoft.com/office/powerpoint/2010/main" val="2233469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Doppelseitenprinzip schafft Übersichtlichkeit:</a:t>
            </a:r>
            <a:r>
              <a:rPr lang="de-DE" baseline="0" dirty="0" smtClean="0"/>
              <a:t> Grundsätzlich gilt: Ein neues Kapitel beginnt mit „einmal Umblättern“ und damit immer auf einer linken Seite. </a:t>
            </a:r>
          </a:p>
        </p:txBody>
      </p:sp>
      <p:sp>
        <p:nvSpPr>
          <p:cNvPr id="4" name="Foliennummernplatzhalter 3"/>
          <p:cNvSpPr>
            <a:spLocks noGrp="1"/>
          </p:cNvSpPr>
          <p:nvPr>
            <p:ph type="sldNum" sz="quarter" idx="10"/>
          </p:nvPr>
        </p:nvSpPr>
        <p:spPr/>
        <p:txBody>
          <a:bodyPr/>
          <a:lstStyle/>
          <a:p>
            <a:fld id="{24692A9D-ED0F-4A53-92E1-11D2BEAACE49}" type="slidenum">
              <a:rPr lang="de-DE" smtClean="0"/>
              <a:t>10</a:t>
            </a:fld>
            <a:endParaRPr lang="de-DE"/>
          </a:p>
        </p:txBody>
      </p:sp>
    </p:spTree>
    <p:extLst>
      <p:ext uri="{BB962C8B-B14F-4D97-AF65-F5344CB8AC3E}">
        <p14:creationId xmlns:p14="http://schemas.microsoft.com/office/powerpoint/2010/main" val="921035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smtClean="0"/>
              <a:t>Jede Doppelseite ist identisch strukturiert:</a:t>
            </a:r>
          </a:p>
          <a:p>
            <a:r>
              <a:rPr lang="de-DE" baseline="0" dirty="0" smtClean="0"/>
              <a:t>Einstieg</a:t>
            </a:r>
          </a:p>
          <a:p>
            <a:r>
              <a:rPr lang="de-DE" baseline="0" dirty="0" smtClean="0"/>
              <a:t>Versuche</a:t>
            </a:r>
          </a:p>
          <a:p>
            <a:r>
              <a:rPr lang="de-DE" baseline="0" dirty="0" smtClean="0"/>
              <a:t>Erklärung</a:t>
            </a:r>
          </a:p>
          <a:p>
            <a:r>
              <a:rPr lang="de-DE" baseline="0" dirty="0" smtClean="0"/>
              <a:t>Merkwissen</a:t>
            </a:r>
          </a:p>
          <a:p>
            <a:r>
              <a:rPr lang="de-DE" baseline="0" dirty="0" smtClean="0"/>
              <a:t>Aufgaben</a:t>
            </a:r>
          </a:p>
          <a:p>
            <a:r>
              <a:rPr lang="de-DE" baseline="0" dirty="0" smtClean="0"/>
              <a:t>Evtl. Sonderkasten</a:t>
            </a:r>
          </a:p>
        </p:txBody>
      </p:sp>
      <p:sp>
        <p:nvSpPr>
          <p:cNvPr id="4" name="Foliennummernplatzhalter 3"/>
          <p:cNvSpPr>
            <a:spLocks noGrp="1"/>
          </p:cNvSpPr>
          <p:nvPr>
            <p:ph type="sldNum" sz="quarter" idx="10"/>
          </p:nvPr>
        </p:nvSpPr>
        <p:spPr/>
        <p:txBody>
          <a:bodyPr/>
          <a:lstStyle/>
          <a:p>
            <a:fld id="{24692A9D-ED0F-4A53-92E1-11D2BEAACE49}" type="slidenum">
              <a:rPr lang="de-DE" smtClean="0"/>
              <a:t>11</a:t>
            </a:fld>
            <a:endParaRPr lang="de-DE"/>
          </a:p>
        </p:txBody>
      </p:sp>
    </p:spTree>
    <p:extLst>
      <p:ext uri="{BB962C8B-B14F-4D97-AF65-F5344CB8AC3E}">
        <p14:creationId xmlns:p14="http://schemas.microsoft.com/office/powerpoint/2010/main" val="24353301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Diese Ansicht bitte verwenden, um die einzelnen Konzeptionselemente</a:t>
            </a:r>
            <a:r>
              <a:rPr lang="de-DE" baseline="0" dirty="0" smtClean="0"/>
              <a:t> und deren didaktischen Sinn im Unterricht näher zu erläutern.</a:t>
            </a:r>
            <a:br>
              <a:rPr lang="de-DE" baseline="0" dirty="0" smtClean="0"/>
            </a:br>
            <a:r>
              <a:rPr lang="de-DE" baseline="0" dirty="0" smtClean="0"/>
              <a:t>Wichtig ist hier: Wir bieten ein „vollständiges“ Physikbuch: Alles, was im Merkwissen steht, wird vorher durch Versuche erarbeitet bzw. in der Erklärung erklärt (dabei muss – notgedrungen – manches vom Himmel fallen). Aber wir haben bewusst kein Arbeitsbuch gemacht, mit dem der Schüler daheim nichts anzufangen weiß, weil im Grunde alles zum „Selbstausfüllen“ ist.</a:t>
            </a:r>
          </a:p>
        </p:txBody>
      </p:sp>
      <p:sp>
        <p:nvSpPr>
          <p:cNvPr id="4" name="Foliennummernplatzhalter 3"/>
          <p:cNvSpPr>
            <a:spLocks noGrp="1"/>
          </p:cNvSpPr>
          <p:nvPr>
            <p:ph type="sldNum" sz="quarter" idx="10"/>
          </p:nvPr>
        </p:nvSpPr>
        <p:spPr/>
        <p:txBody>
          <a:bodyPr/>
          <a:lstStyle/>
          <a:p>
            <a:fld id="{24692A9D-ED0F-4A53-92E1-11D2BEAACE49}" type="slidenum">
              <a:rPr lang="de-DE" smtClean="0"/>
              <a:t>12</a:t>
            </a:fld>
            <a:endParaRPr lang="de-DE"/>
          </a:p>
        </p:txBody>
      </p:sp>
    </p:spTree>
    <p:extLst>
      <p:ext uri="{BB962C8B-B14F-4D97-AF65-F5344CB8AC3E}">
        <p14:creationId xmlns:p14="http://schemas.microsoft.com/office/powerpoint/2010/main" val="3083101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Manche Kapitel sind auch vierseitig,</a:t>
            </a:r>
            <a:r>
              <a:rPr lang="de-DE" baseline="0" dirty="0" smtClean="0"/>
              <a:t> wenn die Thematik es erfordert, beispielsweise bei ausführlicheren Versuchen.</a:t>
            </a:r>
            <a:br>
              <a:rPr lang="de-DE" baseline="0" dirty="0" smtClean="0"/>
            </a:br>
            <a:r>
              <a:rPr lang="de-DE" baseline="0" dirty="0" smtClean="0"/>
              <a:t>Hier haben wir eine Seite mit einem Schülerversuch. </a:t>
            </a:r>
          </a:p>
        </p:txBody>
      </p:sp>
      <p:sp>
        <p:nvSpPr>
          <p:cNvPr id="4" name="Foliennummernplatzhalter 3"/>
          <p:cNvSpPr>
            <a:spLocks noGrp="1"/>
          </p:cNvSpPr>
          <p:nvPr>
            <p:ph type="sldNum" sz="quarter" idx="10"/>
          </p:nvPr>
        </p:nvSpPr>
        <p:spPr/>
        <p:txBody>
          <a:bodyPr/>
          <a:lstStyle/>
          <a:p>
            <a:fld id="{24692A9D-ED0F-4A53-92E1-11D2BEAACE49}" type="slidenum">
              <a:rPr lang="de-DE" smtClean="0"/>
              <a:t>13</a:t>
            </a:fld>
            <a:endParaRPr lang="de-DE"/>
          </a:p>
        </p:txBody>
      </p:sp>
    </p:spTree>
    <p:extLst>
      <p:ext uri="{BB962C8B-B14F-4D97-AF65-F5344CB8AC3E}">
        <p14:creationId xmlns:p14="http://schemas.microsoft.com/office/powerpoint/2010/main" val="938036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smtClean="0"/>
              <a:t>Vorgabe des KM für 7/I: </a:t>
            </a:r>
            <a:r>
              <a:rPr lang="de-DE" dirty="0" smtClean="0"/>
              <a:t>Die Schülerinnen und Schüler führen zu jedem der Lernbereiche mindestens ein Schülerexperiment durch, insgesamt mindestens fünf.</a:t>
            </a:r>
          </a:p>
          <a:p>
            <a:r>
              <a:rPr lang="de-DE" dirty="0" smtClean="0"/>
              <a:t>Wir haben</a:t>
            </a:r>
            <a:r>
              <a:rPr lang="de-DE" baseline="0" dirty="0" smtClean="0"/>
              <a:t> insgesamt ca. 25 Schülerversuche ausgezeichnet, vom einfachen „Handexperiment“ bis zu „richtigen“ Versuchen mit quantitativer Auswertung und – wie hier – Ableitung einer Proportionalität. Zu jedem Schülerversuch liegen Arbeitsblätter vor zum kostenlosen Download. Die Arbeitsblätter sind meist wesentlich ausführlicher aufbereitet als im Schulbuch, zudem enthalten sie noch „Schlüsselfragen“.</a:t>
            </a:r>
          </a:p>
          <a:p>
            <a:r>
              <a:rPr lang="de-DE" baseline="0" dirty="0" smtClean="0"/>
              <a:t>Per Klick auf den vergrößerten Ausschnitt öffnet sich das Arbeitsblatt.</a:t>
            </a:r>
          </a:p>
        </p:txBody>
      </p:sp>
      <p:sp>
        <p:nvSpPr>
          <p:cNvPr id="4" name="Foliennummernplatzhalter 3"/>
          <p:cNvSpPr>
            <a:spLocks noGrp="1"/>
          </p:cNvSpPr>
          <p:nvPr>
            <p:ph type="sldNum" sz="quarter" idx="10"/>
          </p:nvPr>
        </p:nvSpPr>
        <p:spPr/>
        <p:txBody>
          <a:bodyPr/>
          <a:lstStyle/>
          <a:p>
            <a:fld id="{24692A9D-ED0F-4A53-92E1-11D2BEAACE49}" type="slidenum">
              <a:rPr lang="de-DE" smtClean="0"/>
              <a:t>14</a:t>
            </a:fld>
            <a:endParaRPr lang="de-DE"/>
          </a:p>
        </p:txBody>
      </p:sp>
    </p:spTree>
    <p:extLst>
      <p:ext uri="{BB962C8B-B14F-4D97-AF65-F5344CB8AC3E}">
        <p14:creationId xmlns:p14="http://schemas.microsoft.com/office/powerpoint/2010/main" val="2485414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Das ist der Rest des vierseitigen</a:t>
            </a:r>
            <a:r>
              <a:rPr lang="de-DE" baseline="0" dirty="0" smtClean="0"/>
              <a:t> Kapitels.</a:t>
            </a:r>
            <a:endParaRPr lang="de-DE" dirty="0" smtClean="0"/>
          </a:p>
        </p:txBody>
      </p:sp>
      <p:sp>
        <p:nvSpPr>
          <p:cNvPr id="4" name="Foliennummernplatzhalter 3"/>
          <p:cNvSpPr>
            <a:spLocks noGrp="1"/>
          </p:cNvSpPr>
          <p:nvPr>
            <p:ph type="sldNum" sz="quarter" idx="10"/>
          </p:nvPr>
        </p:nvSpPr>
        <p:spPr/>
        <p:txBody>
          <a:bodyPr/>
          <a:lstStyle/>
          <a:p>
            <a:fld id="{24692A9D-ED0F-4A53-92E1-11D2BEAACE49}" type="slidenum">
              <a:rPr lang="de-DE" smtClean="0"/>
              <a:t>15</a:t>
            </a:fld>
            <a:endParaRPr lang="de-DE"/>
          </a:p>
        </p:txBody>
      </p:sp>
    </p:spTree>
    <p:extLst>
      <p:ext uri="{BB962C8B-B14F-4D97-AF65-F5344CB8AC3E}">
        <p14:creationId xmlns:p14="http://schemas.microsoft.com/office/powerpoint/2010/main" val="3985612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Wir verstehen</a:t>
            </a:r>
            <a:r>
              <a:rPr lang="de-DE" baseline="0" dirty="0" smtClean="0"/>
              <a:t> ein Physikbuch auch als Nachschlagewerk, in dem alles steht, was der Schüler können muss. Auch im Sinne einer Anleitung.</a:t>
            </a:r>
          </a:p>
          <a:p>
            <a:r>
              <a:rPr lang="de-DE" baseline="0" dirty="0" smtClean="0"/>
              <a:t>Deswegen haben wir Musteraufgaben eingebaut.</a:t>
            </a:r>
            <a:endParaRPr lang="de-DE" dirty="0" smtClean="0"/>
          </a:p>
        </p:txBody>
      </p:sp>
      <p:sp>
        <p:nvSpPr>
          <p:cNvPr id="4" name="Foliennummernplatzhalter 3"/>
          <p:cNvSpPr>
            <a:spLocks noGrp="1"/>
          </p:cNvSpPr>
          <p:nvPr>
            <p:ph type="sldNum" sz="quarter" idx="10"/>
          </p:nvPr>
        </p:nvSpPr>
        <p:spPr/>
        <p:txBody>
          <a:bodyPr/>
          <a:lstStyle/>
          <a:p>
            <a:fld id="{24692A9D-ED0F-4A53-92E1-11D2BEAACE49}" type="slidenum">
              <a:rPr lang="de-DE" smtClean="0"/>
              <a:t>16</a:t>
            </a:fld>
            <a:endParaRPr lang="de-DE"/>
          </a:p>
        </p:txBody>
      </p:sp>
    </p:spTree>
    <p:extLst>
      <p:ext uri="{BB962C8B-B14F-4D97-AF65-F5344CB8AC3E}">
        <p14:creationId xmlns:p14="http://schemas.microsoft.com/office/powerpoint/2010/main" val="2731323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Wir haben diverse Methodenseiten eingebaut, vor allem</a:t>
            </a:r>
            <a:r>
              <a:rPr lang="de-DE" baseline="0" dirty="0" smtClean="0"/>
              <a:t> am Anfang. Aber auch zwischendurch gibt es öfter kleinere „</a:t>
            </a:r>
            <a:r>
              <a:rPr lang="de-DE" baseline="0" dirty="0" err="1" smtClean="0"/>
              <a:t>türkise</a:t>
            </a:r>
            <a:r>
              <a:rPr lang="de-DE" baseline="0" dirty="0" smtClean="0"/>
              <a:t> Kästen“, die Methodisches aufgreifen, beispielsweise der Kasten zu „Modellen“ auf Seite 71.</a:t>
            </a:r>
            <a:br>
              <a:rPr lang="de-DE" baseline="0" dirty="0" smtClean="0"/>
            </a:br>
            <a:r>
              <a:rPr lang="de-DE" baseline="0" dirty="0" smtClean="0"/>
              <a:t>Die doppelseitigen Methodenseiten sind zweispaltig angelegt: Links Theorie, rechts an einem Beispiel erklärt.</a:t>
            </a:r>
            <a:endParaRPr lang="de-DE" dirty="0" smtClean="0"/>
          </a:p>
        </p:txBody>
      </p:sp>
      <p:sp>
        <p:nvSpPr>
          <p:cNvPr id="4" name="Foliennummernplatzhalter 3"/>
          <p:cNvSpPr>
            <a:spLocks noGrp="1"/>
          </p:cNvSpPr>
          <p:nvPr>
            <p:ph type="sldNum" sz="quarter" idx="10"/>
          </p:nvPr>
        </p:nvSpPr>
        <p:spPr/>
        <p:txBody>
          <a:bodyPr/>
          <a:lstStyle/>
          <a:p>
            <a:fld id="{24692A9D-ED0F-4A53-92E1-11D2BEAACE49}" type="slidenum">
              <a:rPr lang="de-DE" smtClean="0"/>
              <a:t>17</a:t>
            </a:fld>
            <a:endParaRPr lang="de-DE"/>
          </a:p>
        </p:txBody>
      </p:sp>
    </p:spTree>
    <p:extLst>
      <p:ext uri="{BB962C8B-B14F-4D97-AF65-F5344CB8AC3E}">
        <p14:creationId xmlns:p14="http://schemas.microsoft.com/office/powerpoint/2010/main" val="3620014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Auf den Themenseiten</a:t>
            </a:r>
            <a:r>
              <a:rPr lang="de-DE" baseline="0" dirty="0" smtClean="0"/>
              <a:t> findet sich Historisches, Anwendungen im Alltag, Schülerprojekte, …</a:t>
            </a:r>
            <a:endParaRPr lang="de-DE" dirty="0" smtClean="0"/>
          </a:p>
        </p:txBody>
      </p:sp>
      <p:sp>
        <p:nvSpPr>
          <p:cNvPr id="4" name="Foliennummernplatzhalter 3"/>
          <p:cNvSpPr>
            <a:spLocks noGrp="1"/>
          </p:cNvSpPr>
          <p:nvPr>
            <p:ph type="sldNum" sz="quarter" idx="10"/>
          </p:nvPr>
        </p:nvSpPr>
        <p:spPr/>
        <p:txBody>
          <a:bodyPr/>
          <a:lstStyle/>
          <a:p>
            <a:fld id="{24692A9D-ED0F-4A53-92E1-11D2BEAACE49}" type="slidenum">
              <a:rPr lang="de-DE" smtClean="0"/>
              <a:t>18</a:t>
            </a:fld>
            <a:endParaRPr lang="de-DE"/>
          </a:p>
        </p:txBody>
      </p:sp>
    </p:spTree>
    <p:extLst>
      <p:ext uri="{BB962C8B-B14F-4D97-AF65-F5344CB8AC3E}">
        <p14:creationId xmlns:p14="http://schemas.microsoft.com/office/powerpoint/2010/main" val="359127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Dies ist ein Zitat aus dem</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LehrplanPLUS</a:t>
            </a:r>
            <a:r>
              <a:rPr lang="de-DE" sz="1200" kern="1200" baseline="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baseline="0" dirty="0" smtClean="0">
                <a:solidFill>
                  <a:schemeClr val="tx1"/>
                </a:solidFill>
                <a:effectLst/>
                <a:latin typeface="+mn-lt"/>
                <a:ea typeface="+mn-ea"/>
                <a:cs typeface="+mn-cs"/>
              </a:rPr>
              <a:t>Die folgenden beiden Seitentypen (Teste dich und Grundwissen) sind explizit darauf zugeschnitten.</a:t>
            </a:r>
            <a:endParaRPr lang="de-DE"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24692A9D-ED0F-4A53-92E1-11D2BEAACE49}" type="slidenum">
              <a:rPr lang="de-DE" smtClean="0"/>
              <a:t>19</a:t>
            </a:fld>
            <a:endParaRPr lang="de-DE"/>
          </a:p>
        </p:txBody>
      </p:sp>
    </p:spTree>
    <p:extLst>
      <p:ext uri="{BB962C8B-B14F-4D97-AF65-F5344CB8AC3E}">
        <p14:creationId xmlns:p14="http://schemas.microsoft.com/office/powerpoint/2010/main" val="1219431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Das</a:t>
            </a:r>
            <a:r>
              <a:rPr lang="de-DE" sz="1200" kern="1200" baseline="0" dirty="0" smtClean="0">
                <a:solidFill>
                  <a:schemeClr val="tx1"/>
                </a:solidFill>
                <a:effectLst/>
                <a:latin typeface="+mn-lt"/>
                <a:ea typeface="+mn-ea"/>
                <a:cs typeface="+mn-cs"/>
              </a:rPr>
              <a:t> wesentlich neue am </a:t>
            </a:r>
            <a:r>
              <a:rPr lang="de-DE" sz="1200" kern="1200" baseline="0" dirty="0" err="1" smtClean="0">
                <a:solidFill>
                  <a:schemeClr val="tx1"/>
                </a:solidFill>
                <a:effectLst/>
                <a:latin typeface="+mn-lt"/>
                <a:ea typeface="+mn-ea"/>
                <a:cs typeface="+mn-cs"/>
              </a:rPr>
              <a:t>LehrplanPLUS</a:t>
            </a:r>
            <a:r>
              <a:rPr lang="de-DE" sz="1200" kern="1200" baseline="0" dirty="0" smtClean="0">
                <a:solidFill>
                  <a:schemeClr val="tx1"/>
                </a:solidFill>
                <a:effectLst/>
                <a:latin typeface="+mn-lt"/>
                <a:ea typeface="+mn-ea"/>
                <a:cs typeface="+mn-cs"/>
              </a:rPr>
              <a:t> ist – neben ein paar inhaltlichen Verschiebungen – seine Kompetenzorientierung. Was bedeutet das? Was heißt es, kompetent zu sein?</a:t>
            </a:r>
            <a:endParaRPr lang="de-DE"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Dies ist ein Zitat aus dem</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LehrplanPLUS</a:t>
            </a:r>
            <a:r>
              <a:rPr lang="de-DE" sz="1200" kern="1200" baseline="0" dirty="0" smtClean="0">
                <a:solidFill>
                  <a:schemeClr val="tx1"/>
                </a:solidFill>
                <a:effectLst/>
                <a:latin typeface="+mn-lt"/>
                <a:ea typeface="+mn-ea"/>
                <a:cs typeface="+mn-cs"/>
              </a:rPr>
              <a:t>.</a:t>
            </a:r>
            <a:endParaRPr lang="de-DE"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24692A9D-ED0F-4A53-92E1-11D2BEAACE49}" type="slidenum">
              <a:rPr lang="de-DE" smtClean="0"/>
              <a:t>2</a:t>
            </a:fld>
            <a:endParaRPr lang="de-DE"/>
          </a:p>
        </p:txBody>
      </p:sp>
    </p:spTree>
    <p:extLst>
      <p:ext uri="{BB962C8B-B14F-4D97-AF65-F5344CB8AC3E}">
        <p14:creationId xmlns:p14="http://schemas.microsoft.com/office/powerpoint/2010/main" val="25535947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Übersicht über die Seite</a:t>
            </a:r>
            <a:r>
              <a:rPr lang="de-DE" baseline="0" dirty="0" smtClean="0"/>
              <a:t> Teste dich, die aus drei Teilen besteht. </a:t>
            </a:r>
            <a:br>
              <a:rPr lang="de-DE" baseline="0" dirty="0" smtClean="0"/>
            </a:br>
            <a:r>
              <a:rPr lang="de-DE" baseline="0" dirty="0" smtClean="0"/>
              <a:t>Wichtig ist: Diese Seiten gliedern das Buch in kleinere Teile zu jeweils ungefähr 20 Seiten. So können Sie bzw. Ihre Schüler zwischendurch immer wieder den bisherigen Erfolg prüfen. Die Lösungen stehen hinten im Buch (noch nicht im Vorabdruck, aber im genehmigten Werk).</a:t>
            </a:r>
            <a:endParaRPr lang="de-DE" dirty="0" smtClean="0"/>
          </a:p>
        </p:txBody>
      </p:sp>
      <p:sp>
        <p:nvSpPr>
          <p:cNvPr id="4" name="Foliennummernplatzhalter 3"/>
          <p:cNvSpPr>
            <a:spLocks noGrp="1"/>
          </p:cNvSpPr>
          <p:nvPr>
            <p:ph type="sldNum" sz="quarter" idx="10"/>
          </p:nvPr>
        </p:nvSpPr>
        <p:spPr/>
        <p:txBody>
          <a:bodyPr/>
          <a:lstStyle/>
          <a:p>
            <a:fld id="{24692A9D-ED0F-4A53-92E1-11D2BEAACE49}" type="slidenum">
              <a:rPr lang="de-DE" smtClean="0"/>
              <a:t>20</a:t>
            </a:fld>
            <a:endParaRPr lang="de-DE"/>
          </a:p>
        </p:txBody>
      </p:sp>
    </p:spTree>
    <p:extLst>
      <p:ext uri="{BB962C8B-B14F-4D97-AF65-F5344CB8AC3E}">
        <p14:creationId xmlns:p14="http://schemas.microsoft.com/office/powerpoint/2010/main" val="33391850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 einzelnen Teile der Seite</a:t>
            </a:r>
            <a:r>
              <a:rPr lang="de-DE" baseline="0" dirty="0" smtClean="0"/>
              <a:t>:</a:t>
            </a:r>
          </a:p>
          <a:p>
            <a:r>
              <a:rPr lang="de-DE" baseline="0" dirty="0" smtClean="0"/>
              <a:t>Aufgaben zur Einzelarbeit: Nach Schwierigkeitsgrad geordnet</a:t>
            </a:r>
          </a:p>
          <a:p>
            <a:r>
              <a:rPr lang="de-DE" baseline="0" dirty="0" smtClean="0"/>
              <a:t>Aufgaben für Lernpartner: Aufgabenformat zur gezielten Förderung der Kompetenz „Kommunizieren“. Kommt später noch genauer.</a:t>
            </a:r>
          </a:p>
          <a:p>
            <a:r>
              <a:rPr lang="de-DE" baseline="0" dirty="0" smtClean="0"/>
              <a:t>Übersichtstabelle: Kompetenzen des Lehrplans in einfacherer Sprache</a:t>
            </a:r>
            <a:endParaRPr lang="de-DE" dirty="0" smtClean="0"/>
          </a:p>
        </p:txBody>
      </p:sp>
      <p:sp>
        <p:nvSpPr>
          <p:cNvPr id="4" name="Foliennummernplatzhalter 3"/>
          <p:cNvSpPr>
            <a:spLocks noGrp="1"/>
          </p:cNvSpPr>
          <p:nvPr>
            <p:ph type="sldNum" sz="quarter" idx="10"/>
          </p:nvPr>
        </p:nvSpPr>
        <p:spPr/>
        <p:txBody>
          <a:bodyPr/>
          <a:lstStyle/>
          <a:p>
            <a:fld id="{24692A9D-ED0F-4A53-92E1-11D2BEAACE49}" type="slidenum">
              <a:rPr lang="de-DE" smtClean="0"/>
              <a:t>21</a:t>
            </a:fld>
            <a:endParaRPr lang="de-DE"/>
          </a:p>
        </p:txBody>
      </p:sp>
    </p:spTree>
    <p:extLst>
      <p:ext uri="{BB962C8B-B14F-4D97-AF65-F5344CB8AC3E}">
        <p14:creationId xmlns:p14="http://schemas.microsoft.com/office/powerpoint/2010/main" val="27527612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Hier nochmals die Seite mit den drei Bestandteilen. Vor allem die Partneraufgaben</a:t>
            </a:r>
            <a:r>
              <a:rPr lang="de-DE" baseline="0" dirty="0" smtClean="0"/>
              <a:t> werden später nochmals gezielt aufgegriffen.</a:t>
            </a:r>
            <a:endParaRPr lang="de-DE" dirty="0" smtClean="0"/>
          </a:p>
        </p:txBody>
      </p:sp>
      <p:sp>
        <p:nvSpPr>
          <p:cNvPr id="4" name="Foliennummernplatzhalter 3"/>
          <p:cNvSpPr>
            <a:spLocks noGrp="1"/>
          </p:cNvSpPr>
          <p:nvPr>
            <p:ph type="sldNum" sz="quarter" idx="10"/>
          </p:nvPr>
        </p:nvSpPr>
        <p:spPr/>
        <p:txBody>
          <a:bodyPr/>
          <a:lstStyle/>
          <a:p>
            <a:fld id="{24692A9D-ED0F-4A53-92E1-11D2BEAACE49}" type="slidenum">
              <a:rPr lang="de-DE" smtClean="0"/>
              <a:t>22</a:t>
            </a:fld>
            <a:endParaRPr lang="de-DE"/>
          </a:p>
        </p:txBody>
      </p:sp>
    </p:spTree>
    <p:extLst>
      <p:ext uri="{BB962C8B-B14F-4D97-AF65-F5344CB8AC3E}">
        <p14:creationId xmlns:p14="http://schemas.microsoft.com/office/powerpoint/2010/main" val="12976497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Das</a:t>
            </a:r>
            <a:r>
              <a:rPr lang="de-DE" baseline="0" dirty="0" smtClean="0"/>
              <a:t> Wichtigste in Kürze, am Ende jedes Großkapitels (ebenfalls noch „Nachhaltiges Lernen“).</a:t>
            </a:r>
            <a:endParaRPr lang="de-DE" dirty="0" smtClean="0"/>
          </a:p>
        </p:txBody>
      </p:sp>
      <p:sp>
        <p:nvSpPr>
          <p:cNvPr id="4" name="Foliennummernplatzhalter 3"/>
          <p:cNvSpPr>
            <a:spLocks noGrp="1"/>
          </p:cNvSpPr>
          <p:nvPr>
            <p:ph type="sldNum" sz="quarter" idx="10"/>
          </p:nvPr>
        </p:nvSpPr>
        <p:spPr/>
        <p:txBody>
          <a:bodyPr/>
          <a:lstStyle/>
          <a:p>
            <a:fld id="{24692A9D-ED0F-4A53-92E1-11D2BEAACE49}" type="slidenum">
              <a:rPr lang="de-DE" smtClean="0"/>
              <a:t>23</a:t>
            </a:fld>
            <a:endParaRPr lang="de-DE"/>
          </a:p>
        </p:txBody>
      </p:sp>
    </p:spTree>
    <p:extLst>
      <p:ext uri="{BB962C8B-B14F-4D97-AF65-F5344CB8AC3E}">
        <p14:creationId xmlns:p14="http://schemas.microsoft.com/office/powerpoint/2010/main" val="22497095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Vermischte Aufgaben, am</a:t>
            </a:r>
            <a:r>
              <a:rPr lang="de-DE" baseline="0" dirty="0" smtClean="0"/>
              <a:t> Ende jedes Großkapitels.</a:t>
            </a:r>
            <a:endParaRPr lang="de-DE" dirty="0" smtClean="0"/>
          </a:p>
        </p:txBody>
      </p:sp>
      <p:sp>
        <p:nvSpPr>
          <p:cNvPr id="4" name="Foliennummernplatzhalter 3"/>
          <p:cNvSpPr>
            <a:spLocks noGrp="1"/>
          </p:cNvSpPr>
          <p:nvPr>
            <p:ph type="sldNum" sz="quarter" idx="10"/>
          </p:nvPr>
        </p:nvSpPr>
        <p:spPr/>
        <p:txBody>
          <a:bodyPr/>
          <a:lstStyle/>
          <a:p>
            <a:fld id="{24692A9D-ED0F-4A53-92E1-11D2BEAACE49}" type="slidenum">
              <a:rPr lang="de-DE" smtClean="0"/>
              <a:t>24</a:t>
            </a:fld>
            <a:endParaRPr lang="de-DE"/>
          </a:p>
        </p:txBody>
      </p:sp>
    </p:spTree>
    <p:extLst>
      <p:ext uri="{BB962C8B-B14F-4D97-AF65-F5344CB8AC3E}">
        <p14:creationId xmlns:p14="http://schemas.microsoft.com/office/powerpoint/2010/main" val="1658176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dirty="0" smtClean="0"/>
              <a:t>Grundsätzlich</a:t>
            </a:r>
            <a:r>
              <a:rPr lang="de-DE" baseline="0" dirty="0" smtClean="0"/>
              <a:t> gilt: Wir haben uns dazu entschieden, weder die inhalts- noch die prozessbezogenen Kompetenzen im Schulbuch zu kennzeichnen, weil es Informationen sind, die für den Schüler uninteressant sind.</a:t>
            </a:r>
          </a:p>
          <a:p>
            <a:pPr marL="0" indent="0">
              <a:buFont typeface="Arial" panose="020B0604020202020204" pitchFamily="34" charset="0"/>
              <a:buNone/>
            </a:pPr>
            <a:endParaRPr lang="de-DE" baseline="0" dirty="0" smtClean="0"/>
          </a:p>
          <a:p>
            <a:pPr marL="0" indent="0">
              <a:buFont typeface="Arial" panose="020B0604020202020204" pitchFamily="34" charset="0"/>
              <a:buNone/>
            </a:pPr>
            <a:r>
              <a:rPr lang="de-DE" dirty="0" smtClean="0"/>
              <a:t>4</a:t>
            </a:r>
            <a:r>
              <a:rPr lang="de-DE" baseline="0" dirty="0" smtClean="0"/>
              <a:t> Inhaltsdimensionen: Diese Dimensionen werden quasi „im Vorbeigehen“ abgedeckt, wenn man sich an die vom Lehrplan vorgeschriebenen Inhalte hält.</a:t>
            </a:r>
          </a:p>
          <a:p>
            <a:pPr marL="0" indent="0">
              <a:buFont typeface="Arial" panose="020B0604020202020204" pitchFamily="34" charset="0"/>
              <a:buNone/>
            </a:pPr>
            <a:endParaRPr lang="de-DE" baseline="0" dirty="0" smtClean="0"/>
          </a:p>
          <a:p>
            <a:r>
              <a:rPr lang="de-DE" baseline="0" dirty="0" smtClean="0"/>
              <a:t>3 Prozessdimensionen: Werden jetzt näher erläutert.</a:t>
            </a:r>
          </a:p>
          <a:p>
            <a:endParaRPr lang="de-DE" baseline="0" dirty="0" smtClean="0"/>
          </a:p>
          <a:p>
            <a:endParaRPr lang="de-DE" dirty="0"/>
          </a:p>
        </p:txBody>
      </p:sp>
      <p:sp>
        <p:nvSpPr>
          <p:cNvPr id="4" name="Foliennummernplatzhalter 3"/>
          <p:cNvSpPr>
            <a:spLocks noGrp="1"/>
          </p:cNvSpPr>
          <p:nvPr>
            <p:ph type="sldNum" sz="quarter" idx="10"/>
          </p:nvPr>
        </p:nvSpPr>
        <p:spPr/>
        <p:txBody>
          <a:bodyPr/>
          <a:lstStyle/>
          <a:p>
            <a:fld id="{24692A9D-ED0F-4A53-92E1-11D2BEAACE49}" type="slidenum">
              <a:rPr lang="de-DE" smtClean="0"/>
              <a:t>25</a:t>
            </a:fld>
            <a:endParaRPr lang="de-DE"/>
          </a:p>
        </p:txBody>
      </p:sp>
    </p:spTree>
    <p:extLst>
      <p:ext uri="{BB962C8B-B14F-4D97-AF65-F5344CB8AC3E}">
        <p14:creationId xmlns:p14="http://schemas.microsoft.com/office/powerpoint/2010/main" val="32538589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baseline="0" dirty="0" smtClean="0"/>
              <a:t>Das ist der „klassische“ Physikunterricht</a:t>
            </a:r>
          </a:p>
        </p:txBody>
      </p:sp>
      <p:sp>
        <p:nvSpPr>
          <p:cNvPr id="4" name="Foliennummernplatzhalter 3"/>
          <p:cNvSpPr>
            <a:spLocks noGrp="1"/>
          </p:cNvSpPr>
          <p:nvPr>
            <p:ph type="sldNum" sz="quarter" idx="10"/>
          </p:nvPr>
        </p:nvSpPr>
        <p:spPr/>
        <p:txBody>
          <a:bodyPr/>
          <a:lstStyle/>
          <a:p>
            <a:fld id="{24692A9D-ED0F-4A53-92E1-11D2BEAACE49}" type="slidenum">
              <a:rPr lang="de-DE" smtClean="0"/>
              <a:t>26</a:t>
            </a:fld>
            <a:endParaRPr lang="de-DE"/>
          </a:p>
        </p:txBody>
      </p:sp>
    </p:spTree>
    <p:extLst>
      <p:ext uri="{BB962C8B-B14F-4D97-AF65-F5344CB8AC3E}">
        <p14:creationId xmlns:p14="http://schemas.microsoft.com/office/powerpoint/2010/main" val="6352630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Fragen stellen</a:t>
            </a:r>
          </a:p>
        </p:txBody>
      </p:sp>
      <p:sp>
        <p:nvSpPr>
          <p:cNvPr id="4" name="Foliennummernplatzhalter 3"/>
          <p:cNvSpPr>
            <a:spLocks noGrp="1"/>
          </p:cNvSpPr>
          <p:nvPr>
            <p:ph type="sldNum" sz="quarter" idx="10"/>
          </p:nvPr>
        </p:nvSpPr>
        <p:spPr/>
        <p:txBody>
          <a:bodyPr/>
          <a:lstStyle/>
          <a:p>
            <a:fld id="{24692A9D-ED0F-4A53-92E1-11D2BEAACE49}" type="slidenum">
              <a:rPr lang="de-DE" smtClean="0"/>
              <a:t>27</a:t>
            </a:fld>
            <a:endParaRPr lang="de-DE"/>
          </a:p>
        </p:txBody>
      </p:sp>
    </p:spTree>
    <p:extLst>
      <p:ext uri="{BB962C8B-B14F-4D97-AF65-F5344CB8AC3E}">
        <p14:creationId xmlns:p14="http://schemas.microsoft.com/office/powerpoint/2010/main" val="32197437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Versuche</a:t>
            </a:r>
            <a:r>
              <a:rPr lang="de-DE" baseline="0" dirty="0" smtClean="0"/>
              <a:t> durchführen</a:t>
            </a:r>
            <a:endParaRPr lang="de-DE" dirty="0" smtClean="0"/>
          </a:p>
        </p:txBody>
      </p:sp>
      <p:sp>
        <p:nvSpPr>
          <p:cNvPr id="4" name="Foliennummernplatzhalter 3"/>
          <p:cNvSpPr>
            <a:spLocks noGrp="1"/>
          </p:cNvSpPr>
          <p:nvPr>
            <p:ph type="sldNum" sz="quarter" idx="10"/>
          </p:nvPr>
        </p:nvSpPr>
        <p:spPr/>
        <p:txBody>
          <a:bodyPr/>
          <a:lstStyle/>
          <a:p>
            <a:fld id="{24692A9D-ED0F-4A53-92E1-11D2BEAACE49}" type="slidenum">
              <a:rPr lang="de-DE" smtClean="0"/>
              <a:t>28</a:t>
            </a:fld>
            <a:endParaRPr lang="de-DE"/>
          </a:p>
        </p:txBody>
      </p:sp>
    </p:spTree>
    <p:extLst>
      <p:ext uri="{BB962C8B-B14F-4D97-AF65-F5344CB8AC3E}">
        <p14:creationId xmlns:p14="http://schemas.microsoft.com/office/powerpoint/2010/main" val="9048301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Beobachtungen</a:t>
            </a:r>
            <a:r>
              <a:rPr lang="de-DE" baseline="0" dirty="0" smtClean="0"/>
              <a:t> machen</a:t>
            </a:r>
            <a:endParaRPr lang="de-DE" dirty="0" smtClean="0"/>
          </a:p>
        </p:txBody>
      </p:sp>
      <p:sp>
        <p:nvSpPr>
          <p:cNvPr id="4" name="Foliennummernplatzhalter 3"/>
          <p:cNvSpPr>
            <a:spLocks noGrp="1"/>
          </p:cNvSpPr>
          <p:nvPr>
            <p:ph type="sldNum" sz="quarter" idx="10"/>
          </p:nvPr>
        </p:nvSpPr>
        <p:spPr/>
        <p:txBody>
          <a:bodyPr/>
          <a:lstStyle/>
          <a:p>
            <a:fld id="{24692A9D-ED0F-4A53-92E1-11D2BEAACE49}" type="slidenum">
              <a:rPr lang="de-DE" smtClean="0"/>
              <a:t>29</a:t>
            </a:fld>
            <a:endParaRPr lang="de-DE"/>
          </a:p>
        </p:txBody>
      </p:sp>
    </p:spTree>
    <p:extLst>
      <p:ext uri="{BB962C8B-B14F-4D97-AF65-F5344CB8AC3E}">
        <p14:creationId xmlns:p14="http://schemas.microsoft.com/office/powerpoint/2010/main" val="3441484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Dieser</a:t>
            </a:r>
            <a:r>
              <a:rPr lang="de-DE" sz="1200" kern="1200" baseline="0" dirty="0" smtClean="0">
                <a:solidFill>
                  <a:schemeClr val="tx1"/>
                </a:solidFill>
                <a:effectLst/>
                <a:latin typeface="+mn-lt"/>
                <a:ea typeface="+mn-ea"/>
                <a:cs typeface="+mn-cs"/>
              </a:rPr>
              <a:t> Satz ist ebenfalls ein Zitat</a:t>
            </a:r>
            <a:r>
              <a:rPr lang="de-DE" sz="1200" kern="1200" dirty="0" smtClean="0">
                <a:solidFill>
                  <a:schemeClr val="tx1"/>
                </a:solidFill>
                <a:effectLst/>
                <a:latin typeface="+mn-lt"/>
                <a:ea typeface="+mn-ea"/>
                <a:cs typeface="+mn-cs"/>
              </a:rPr>
              <a:t> aus dem </a:t>
            </a:r>
            <a:r>
              <a:rPr lang="de-DE" sz="1200" kern="1200" dirty="0" err="1" smtClean="0">
                <a:solidFill>
                  <a:schemeClr val="tx1"/>
                </a:solidFill>
                <a:effectLst/>
                <a:latin typeface="+mn-lt"/>
                <a:ea typeface="+mn-ea"/>
                <a:cs typeface="+mn-cs"/>
              </a:rPr>
              <a:t>LehrplanPLUS</a:t>
            </a:r>
            <a:r>
              <a:rPr lang="de-DE"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Es werden nicht Inhalte vom Lehrer unterrichtet, sondern: Die Schüler erwerben Kompetenzen an und mit Inhalten.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Wichtig ist das Zusammenspiel von Inhalten und Kompetenzen.</a:t>
            </a:r>
          </a:p>
        </p:txBody>
      </p:sp>
      <p:sp>
        <p:nvSpPr>
          <p:cNvPr id="4" name="Foliennummernplatzhalter 3"/>
          <p:cNvSpPr>
            <a:spLocks noGrp="1"/>
          </p:cNvSpPr>
          <p:nvPr>
            <p:ph type="sldNum" sz="quarter" idx="10"/>
          </p:nvPr>
        </p:nvSpPr>
        <p:spPr/>
        <p:txBody>
          <a:bodyPr/>
          <a:lstStyle/>
          <a:p>
            <a:fld id="{24692A9D-ED0F-4A53-92E1-11D2BEAACE49}" type="slidenum">
              <a:rPr lang="de-DE" smtClean="0"/>
              <a:t>3</a:t>
            </a:fld>
            <a:endParaRPr lang="de-DE"/>
          </a:p>
        </p:txBody>
      </p:sp>
    </p:spTree>
    <p:extLst>
      <p:ext uri="{BB962C8B-B14F-4D97-AF65-F5344CB8AC3E}">
        <p14:creationId xmlns:p14="http://schemas.microsoft.com/office/powerpoint/2010/main" val="36701804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Versuche</a:t>
            </a:r>
            <a:r>
              <a:rPr lang="de-DE" baseline="0" dirty="0" smtClean="0"/>
              <a:t> auswerten</a:t>
            </a:r>
            <a:endParaRPr lang="de-DE" dirty="0" smtClean="0"/>
          </a:p>
        </p:txBody>
      </p:sp>
      <p:sp>
        <p:nvSpPr>
          <p:cNvPr id="4" name="Foliennummernplatzhalter 3"/>
          <p:cNvSpPr>
            <a:spLocks noGrp="1"/>
          </p:cNvSpPr>
          <p:nvPr>
            <p:ph type="sldNum" sz="quarter" idx="10"/>
          </p:nvPr>
        </p:nvSpPr>
        <p:spPr/>
        <p:txBody>
          <a:bodyPr/>
          <a:lstStyle/>
          <a:p>
            <a:fld id="{24692A9D-ED0F-4A53-92E1-11D2BEAACE49}" type="slidenum">
              <a:rPr lang="de-DE" smtClean="0"/>
              <a:t>30</a:t>
            </a:fld>
            <a:endParaRPr lang="de-DE"/>
          </a:p>
        </p:txBody>
      </p:sp>
    </p:spTree>
    <p:extLst>
      <p:ext uri="{BB962C8B-B14F-4D97-AF65-F5344CB8AC3E}">
        <p14:creationId xmlns:p14="http://schemas.microsoft.com/office/powerpoint/2010/main" val="13125642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Beobachtungen mathematisieren</a:t>
            </a:r>
          </a:p>
        </p:txBody>
      </p:sp>
      <p:sp>
        <p:nvSpPr>
          <p:cNvPr id="4" name="Foliennummernplatzhalter 3"/>
          <p:cNvSpPr>
            <a:spLocks noGrp="1"/>
          </p:cNvSpPr>
          <p:nvPr>
            <p:ph type="sldNum" sz="quarter" idx="10"/>
          </p:nvPr>
        </p:nvSpPr>
        <p:spPr/>
        <p:txBody>
          <a:bodyPr/>
          <a:lstStyle/>
          <a:p>
            <a:fld id="{24692A9D-ED0F-4A53-92E1-11D2BEAACE49}" type="slidenum">
              <a:rPr lang="de-DE" smtClean="0"/>
              <a:t>31</a:t>
            </a:fld>
            <a:endParaRPr lang="de-DE"/>
          </a:p>
        </p:txBody>
      </p:sp>
    </p:spTree>
    <p:extLst>
      <p:ext uri="{BB962C8B-B14F-4D97-AF65-F5344CB8AC3E}">
        <p14:creationId xmlns:p14="http://schemas.microsoft.com/office/powerpoint/2010/main" val="22796807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Modellvorstellungen entwickeln</a:t>
            </a:r>
          </a:p>
        </p:txBody>
      </p:sp>
      <p:sp>
        <p:nvSpPr>
          <p:cNvPr id="4" name="Foliennummernplatzhalter 3"/>
          <p:cNvSpPr>
            <a:spLocks noGrp="1"/>
          </p:cNvSpPr>
          <p:nvPr>
            <p:ph type="sldNum" sz="quarter" idx="10"/>
          </p:nvPr>
        </p:nvSpPr>
        <p:spPr/>
        <p:txBody>
          <a:bodyPr/>
          <a:lstStyle/>
          <a:p>
            <a:fld id="{24692A9D-ED0F-4A53-92E1-11D2BEAACE49}" type="slidenum">
              <a:rPr lang="de-DE" smtClean="0"/>
              <a:t>32</a:t>
            </a:fld>
            <a:endParaRPr lang="de-DE"/>
          </a:p>
        </p:txBody>
      </p:sp>
    </p:spTree>
    <p:extLst>
      <p:ext uri="{BB962C8B-B14F-4D97-AF65-F5344CB8AC3E}">
        <p14:creationId xmlns:p14="http://schemas.microsoft.com/office/powerpoint/2010/main" val="18106503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Nutzen und Grenzen von Modellen</a:t>
            </a:r>
            <a:r>
              <a:rPr lang="de-DE" baseline="0" dirty="0" smtClean="0"/>
              <a:t> diskutieren</a:t>
            </a:r>
            <a:endParaRPr lang="de-DE" dirty="0" smtClean="0"/>
          </a:p>
        </p:txBody>
      </p:sp>
      <p:sp>
        <p:nvSpPr>
          <p:cNvPr id="4" name="Foliennummernplatzhalter 3"/>
          <p:cNvSpPr>
            <a:spLocks noGrp="1"/>
          </p:cNvSpPr>
          <p:nvPr>
            <p:ph type="sldNum" sz="quarter" idx="10"/>
          </p:nvPr>
        </p:nvSpPr>
        <p:spPr/>
        <p:txBody>
          <a:bodyPr/>
          <a:lstStyle/>
          <a:p>
            <a:fld id="{24692A9D-ED0F-4A53-92E1-11D2BEAACE49}" type="slidenum">
              <a:rPr lang="de-DE" smtClean="0"/>
              <a:t>33</a:t>
            </a:fld>
            <a:endParaRPr lang="de-DE"/>
          </a:p>
        </p:txBody>
      </p:sp>
    </p:spTree>
    <p:extLst>
      <p:ext uri="{BB962C8B-B14F-4D97-AF65-F5344CB8AC3E}">
        <p14:creationId xmlns:p14="http://schemas.microsoft.com/office/powerpoint/2010/main" val="33279397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baseline="0" dirty="0" smtClean="0"/>
              <a:t>Kommunizieren ist teils neu im </a:t>
            </a:r>
            <a:r>
              <a:rPr lang="de-DE" baseline="0" dirty="0" err="1" smtClean="0"/>
              <a:t>LehrplanPLUS</a:t>
            </a:r>
            <a:endParaRPr lang="de-DE" baseline="0" dirty="0" smtClean="0"/>
          </a:p>
        </p:txBody>
      </p:sp>
      <p:sp>
        <p:nvSpPr>
          <p:cNvPr id="4" name="Foliennummernplatzhalter 3"/>
          <p:cNvSpPr>
            <a:spLocks noGrp="1"/>
          </p:cNvSpPr>
          <p:nvPr>
            <p:ph type="sldNum" sz="quarter" idx="10"/>
          </p:nvPr>
        </p:nvSpPr>
        <p:spPr/>
        <p:txBody>
          <a:bodyPr/>
          <a:lstStyle/>
          <a:p>
            <a:fld id="{24692A9D-ED0F-4A53-92E1-11D2BEAACE49}" type="slidenum">
              <a:rPr lang="de-DE" smtClean="0"/>
              <a:t>34</a:t>
            </a:fld>
            <a:endParaRPr lang="de-DE"/>
          </a:p>
        </p:txBody>
      </p:sp>
    </p:spTree>
    <p:extLst>
      <p:ext uri="{BB962C8B-B14F-4D97-AF65-F5344CB8AC3E}">
        <p14:creationId xmlns:p14="http://schemas.microsoft.com/office/powerpoint/2010/main" val="37697849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mn-lt"/>
                <a:ea typeface="+mn-ea"/>
                <a:cs typeface="+mn-cs"/>
              </a:rPr>
              <a:t>Informationen aus Sachtexten entnehmen</a:t>
            </a:r>
          </a:p>
        </p:txBody>
      </p:sp>
      <p:sp>
        <p:nvSpPr>
          <p:cNvPr id="4" name="Foliennummernplatzhalter 3"/>
          <p:cNvSpPr>
            <a:spLocks noGrp="1"/>
          </p:cNvSpPr>
          <p:nvPr>
            <p:ph type="sldNum" sz="quarter" idx="10"/>
          </p:nvPr>
        </p:nvSpPr>
        <p:spPr/>
        <p:txBody>
          <a:bodyPr/>
          <a:lstStyle/>
          <a:p>
            <a:fld id="{24692A9D-ED0F-4A53-92E1-11D2BEAACE49}" type="slidenum">
              <a:rPr lang="de-DE" smtClean="0"/>
              <a:t>35</a:t>
            </a:fld>
            <a:endParaRPr lang="de-DE"/>
          </a:p>
        </p:txBody>
      </p:sp>
    </p:spTree>
    <p:extLst>
      <p:ext uri="{BB962C8B-B14F-4D97-AF65-F5344CB8AC3E}">
        <p14:creationId xmlns:p14="http://schemas.microsoft.com/office/powerpoint/2010/main" val="14715087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mn-lt"/>
                <a:ea typeface="+mn-ea"/>
                <a:cs typeface="+mn-cs"/>
              </a:rPr>
              <a:t>Informationen aus Sachtexten entnehmen</a:t>
            </a:r>
          </a:p>
          <a:p>
            <a:endParaRPr lang="de-DE" dirty="0" smtClean="0"/>
          </a:p>
        </p:txBody>
      </p:sp>
      <p:sp>
        <p:nvSpPr>
          <p:cNvPr id="4" name="Foliennummernplatzhalter 3"/>
          <p:cNvSpPr>
            <a:spLocks noGrp="1"/>
          </p:cNvSpPr>
          <p:nvPr>
            <p:ph type="sldNum" sz="quarter" idx="10"/>
          </p:nvPr>
        </p:nvSpPr>
        <p:spPr/>
        <p:txBody>
          <a:bodyPr/>
          <a:lstStyle/>
          <a:p>
            <a:fld id="{24692A9D-ED0F-4A53-92E1-11D2BEAACE49}" type="slidenum">
              <a:rPr lang="de-DE" smtClean="0"/>
              <a:t>36</a:t>
            </a:fld>
            <a:endParaRPr lang="de-DE"/>
          </a:p>
        </p:txBody>
      </p:sp>
    </p:spTree>
    <p:extLst>
      <p:ext uri="{BB962C8B-B14F-4D97-AF65-F5344CB8AC3E}">
        <p14:creationId xmlns:p14="http://schemas.microsoft.com/office/powerpoint/2010/main" val="39598606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Informationen recherchieren</a:t>
            </a:r>
          </a:p>
        </p:txBody>
      </p:sp>
      <p:sp>
        <p:nvSpPr>
          <p:cNvPr id="4" name="Foliennummernplatzhalter 3"/>
          <p:cNvSpPr>
            <a:spLocks noGrp="1"/>
          </p:cNvSpPr>
          <p:nvPr>
            <p:ph type="sldNum" sz="quarter" idx="10"/>
          </p:nvPr>
        </p:nvSpPr>
        <p:spPr/>
        <p:txBody>
          <a:bodyPr/>
          <a:lstStyle/>
          <a:p>
            <a:fld id="{24692A9D-ED0F-4A53-92E1-11D2BEAACE49}" type="slidenum">
              <a:rPr lang="de-DE" smtClean="0"/>
              <a:t>37</a:t>
            </a:fld>
            <a:endParaRPr lang="de-DE"/>
          </a:p>
        </p:txBody>
      </p:sp>
    </p:spTree>
    <p:extLst>
      <p:ext uri="{BB962C8B-B14F-4D97-AF65-F5344CB8AC3E}">
        <p14:creationId xmlns:p14="http://schemas.microsoft.com/office/powerpoint/2010/main" val="32786351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Arbeitsergebnisse aufbereiten und präsentieren.</a:t>
            </a:r>
          </a:p>
          <a:p>
            <a:r>
              <a:rPr lang="de-DE" dirty="0" smtClean="0"/>
              <a:t>Hier können</a:t>
            </a:r>
            <a:r>
              <a:rPr lang="de-DE" baseline="0" dirty="0" smtClean="0"/>
              <a:t> Sie natürlich auch selbst „kreativ“ sein: Wir haben die Präsentationsaufträge bewusst an nur wenigen Stellen eingebaut, weil es in Sachen Unterrichtsgestaltung und Wahl der Methode nur einen Profi pro Klasse gibt – und das ist der jeweilige Lehrer. Vorgaben seitens des Schulbuchs sehen wir eher kritisch (Ausnahme: Methode bei den Partneraufgaben).</a:t>
            </a:r>
            <a:endParaRPr lang="de-DE" dirty="0" smtClean="0"/>
          </a:p>
        </p:txBody>
      </p:sp>
      <p:sp>
        <p:nvSpPr>
          <p:cNvPr id="4" name="Foliennummernplatzhalter 3"/>
          <p:cNvSpPr>
            <a:spLocks noGrp="1"/>
          </p:cNvSpPr>
          <p:nvPr>
            <p:ph type="sldNum" sz="quarter" idx="10"/>
          </p:nvPr>
        </p:nvSpPr>
        <p:spPr/>
        <p:txBody>
          <a:bodyPr/>
          <a:lstStyle/>
          <a:p>
            <a:fld id="{24692A9D-ED0F-4A53-92E1-11D2BEAACE49}" type="slidenum">
              <a:rPr lang="de-DE" smtClean="0"/>
              <a:t>38</a:t>
            </a:fld>
            <a:endParaRPr lang="de-DE"/>
          </a:p>
        </p:txBody>
      </p:sp>
    </p:spTree>
    <p:extLst>
      <p:ext uri="{BB962C8B-B14F-4D97-AF65-F5344CB8AC3E}">
        <p14:creationId xmlns:p14="http://schemas.microsoft.com/office/powerpoint/2010/main" val="7469172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Fachspezifische Darstellungsformen (Tabellen, Diagramme, …) korrekt verwenden</a:t>
            </a:r>
          </a:p>
        </p:txBody>
      </p:sp>
      <p:sp>
        <p:nvSpPr>
          <p:cNvPr id="4" name="Foliennummernplatzhalter 3"/>
          <p:cNvSpPr>
            <a:spLocks noGrp="1"/>
          </p:cNvSpPr>
          <p:nvPr>
            <p:ph type="sldNum" sz="quarter" idx="10"/>
          </p:nvPr>
        </p:nvSpPr>
        <p:spPr/>
        <p:txBody>
          <a:bodyPr/>
          <a:lstStyle/>
          <a:p>
            <a:fld id="{24692A9D-ED0F-4A53-92E1-11D2BEAACE49}" type="slidenum">
              <a:rPr lang="de-DE" smtClean="0"/>
              <a:t>39</a:t>
            </a:fld>
            <a:endParaRPr lang="de-DE"/>
          </a:p>
        </p:txBody>
      </p:sp>
    </p:spTree>
    <p:extLst>
      <p:ext uri="{BB962C8B-B14F-4D97-AF65-F5344CB8AC3E}">
        <p14:creationId xmlns:p14="http://schemas.microsoft.com/office/powerpoint/2010/main" val="2266697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Worin</a:t>
            </a:r>
            <a:r>
              <a:rPr lang="de-DE" baseline="0" dirty="0" smtClean="0"/>
              <a:t> besteht der Unterschied zu „früher“?</a:t>
            </a:r>
            <a:endParaRPr lang="de-DE" dirty="0" smtClean="0"/>
          </a:p>
          <a:p>
            <a:r>
              <a:rPr lang="de-DE" dirty="0" smtClean="0"/>
              <a:t>Früher hat der Lehrer „Stoff vermittelt“ („Trichtermodell“),</a:t>
            </a:r>
            <a:r>
              <a:rPr lang="de-DE" baseline="0" dirty="0" smtClean="0"/>
              <a:t> der Schüler hat Wissen gelernt. Das ist heute nicht passé, aber es geht weiter: Die Schüler sollen in der Lage sein, ihr Wissen in Handlungs- und Bewertungssituationen abzurufen und einzusetzen, kurz: Sie sollen Kompetenzen erwerben.</a:t>
            </a:r>
            <a:endParaRPr lang="de-DE" dirty="0" smtClean="0"/>
          </a:p>
        </p:txBody>
      </p:sp>
      <p:sp>
        <p:nvSpPr>
          <p:cNvPr id="4" name="Foliennummernplatzhalter 3"/>
          <p:cNvSpPr>
            <a:spLocks noGrp="1"/>
          </p:cNvSpPr>
          <p:nvPr>
            <p:ph type="sldNum" sz="quarter" idx="10"/>
          </p:nvPr>
        </p:nvSpPr>
        <p:spPr/>
        <p:txBody>
          <a:bodyPr/>
          <a:lstStyle/>
          <a:p>
            <a:fld id="{24692A9D-ED0F-4A53-92E1-11D2BEAACE49}" type="slidenum">
              <a:rPr lang="de-DE" smtClean="0"/>
              <a:t>4</a:t>
            </a:fld>
            <a:endParaRPr lang="de-DE"/>
          </a:p>
        </p:txBody>
      </p:sp>
    </p:spTree>
    <p:extLst>
      <p:ext uri="{BB962C8B-B14F-4D97-AF65-F5344CB8AC3E}">
        <p14:creationId xmlns:p14="http://schemas.microsoft.com/office/powerpoint/2010/main" val="6227178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Sachgerecht schriftlich und mündlich kommunizieren</a:t>
            </a:r>
          </a:p>
          <a:p>
            <a:r>
              <a:rPr lang="de-DE" dirty="0" smtClean="0"/>
              <a:t>Hier etwas</a:t>
            </a:r>
            <a:r>
              <a:rPr lang="de-DE" baseline="0" dirty="0" smtClean="0"/>
              <a:t> ausführlicher das Konzept erklären. Evtl. auch in Partnerarbeit das mal durchspielen lassen, je nach Zeit.</a:t>
            </a:r>
            <a:endParaRPr lang="de-DE" dirty="0" smtClean="0"/>
          </a:p>
        </p:txBody>
      </p:sp>
      <p:sp>
        <p:nvSpPr>
          <p:cNvPr id="4" name="Foliennummernplatzhalter 3"/>
          <p:cNvSpPr>
            <a:spLocks noGrp="1"/>
          </p:cNvSpPr>
          <p:nvPr>
            <p:ph type="sldNum" sz="quarter" idx="10"/>
          </p:nvPr>
        </p:nvSpPr>
        <p:spPr/>
        <p:txBody>
          <a:bodyPr/>
          <a:lstStyle/>
          <a:p>
            <a:fld id="{24692A9D-ED0F-4A53-92E1-11D2BEAACE49}" type="slidenum">
              <a:rPr lang="de-DE" smtClean="0"/>
              <a:t>40</a:t>
            </a:fld>
            <a:endParaRPr lang="de-DE"/>
          </a:p>
        </p:txBody>
      </p:sp>
    </p:spTree>
    <p:extLst>
      <p:ext uri="{BB962C8B-B14F-4D97-AF65-F5344CB8AC3E}">
        <p14:creationId xmlns:p14="http://schemas.microsoft.com/office/powerpoint/2010/main" val="33049757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Auch Bewerten ist </a:t>
            </a:r>
            <a:r>
              <a:rPr lang="de-DE" baseline="0" dirty="0" err="1" smtClean="0"/>
              <a:t>großteils</a:t>
            </a:r>
            <a:r>
              <a:rPr lang="de-DE" baseline="0" dirty="0" smtClean="0"/>
              <a:t> neu im </a:t>
            </a:r>
            <a:r>
              <a:rPr lang="de-DE" baseline="0" dirty="0" err="1" smtClean="0"/>
              <a:t>LehrplanPLUS</a:t>
            </a:r>
            <a:r>
              <a:rPr lang="de-DE" baseline="0" dirty="0" smtClean="0"/>
              <a:t>.</a:t>
            </a:r>
          </a:p>
        </p:txBody>
      </p:sp>
      <p:sp>
        <p:nvSpPr>
          <p:cNvPr id="4" name="Foliennummernplatzhalter 3"/>
          <p:cNvSpPr>
            <a:spLocks noGrp="1"/>
          </p:cNvSpPr>
          <p:nvPr>
            <p:ph type="sldNum" sz="quarter" idx="10"/>
          </p:nvPr>
        </p:nvSpPr>
        <p:spPr/>
        <p:txBody>
          <a:bodyPr/>
          <a:lstStyle/>
          <a:p>
            <a:fld id="{24692A9D-ED0F-4A53-92E1-11D2BEAACE49}" type="slidenum">
              <a:rPr lang="de-DE" smtClean="0"/>
              <a:t>41</a:t>
            </a:fld>
            <a:endParaRPr lang="de-DE"/>
          </a:p>
        </p:txBody>
      </p:sp>
    </p:spTree>
    <p:extLst>
      <p:ext uri="{BB962C8B-B14F-4D97-AF65-F5344CB8AC3E}">
        <p14:creationId xmlns:p14="http://schemas.microsoft.com/office/powerpoint/2010/main" val="14609951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Sachgerechte Entscheidungen bei gesellschaftlich relevanten Themen treffen</a:t>
            </a:r>
          </a:p>
        </p:txBody>
      </p:sp>
      <p:sp>
        <p:nvSpPr>
          <p:cNvPr id="4" name="Foliennummernplatzhalter 3"/>
          <p:cNvSpPr>
            <a:spLocks noGrp="1"/>
          </p:cNvSpPr>
          <p:nvPr>
            <p:ph type="sldNum" sz="quarter" idx="10"/>
          </p:nvPr>
        </p:nvSpPr>
        <p:spPr/>
        <p:txBody>
          <a:bodyPr/>
          <a:lstStyle/>
          <a:p>
            <a:fld id="{24692A9D-ED0F-4A53-92E1-11D2BEAACE49}" type="slidenum">
              <a:rPr lang="de-DE" smtClean="0"/>
              <a:t>42</a:t>
            </a:fld>
            <a:endParaRPr lang="de-DE"/>
          </a:p>
        </p:txBody>
      </p:sp>
    </p:spTree>
    <p:extLst>
      <p:ext uri="{BB962C8B-B14F-4D97-AF65-F5344CB8AC3E}">
        <p14:creationId xmlns:p14="http://schemas.microsoft.com/office/powerpoint/2010/main" val="24704731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Technische Lösungen unter Aspekten der Sicherheit bewerten</a:t>
            </a:r>
          </a:p>
        </p:txBody>
      </p:sp>
      <p:sp>
        <p:nvSpPr>
          <p:cNvPr id="4" name="Foliennummernplatzhalter 3"/>
          <p:cNvSpPr>
            <a:spLocks noGrp="1"/>
          </p:cNvSpPr>
          <p:nvPr>
            <p:ph type="sldNum" sz="quarter" idx="10"/>
          </p:nvPr>
        </p:nvSpPr>
        <p:spPr/>
        <p:txBody>
          <a:bodyPr/>
          <a:lstStyle/>
          <a:p>
            <a:fld id="{24692A9D-ED0F-4A53-92E1-11D2BEAACE49}" type="slidenum">
              <a:rPr lang="de-DE" smtClean="0"/>
              <a:t>43</a:t>
            </a:fld>
            <a:endParaRPr lang="de-DE"/>
          </a:p>
        </p:txBody>
      </p:sp>
    </p:spTree>
    <p:extLst>
      <p:ext uri="{BB962C8B-B14F-4D97-AF65-F5344CB8AC3E}">
        <p14:creationId xmlns:p14="http://schemas.microsoft.com/office/powerpoint/2010/main" val="474302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Auswirkungen physikalischer Erkenntnisse in historischen und gesellschaftlichen Zusammenhängen reflektieren</a:t>
            </a:r>
          </a:p>
        </p:txBody>
      </p:sp>
      <p:sp>
        <p:nvSpPr>
          <p:cNvPr id="4" name="Foliennummernplatzhalter 3"/>
          <p:cNvSpPr>
            <a:spLocks noGrp="1"/>
          </p:cNvSpPr>
          <p:nvPr>
            <p:ph type="sldNum" sz="quarter" idx="10"/>
          </p:nvPr>
        </p:nvSpPr>
        <p:spPr/>
        <p:txBody>
          <a:bodyPr/>
          <a:lstStyle/>
          <a:p>
            <a:fld id="{24692A9D-ED0F-4A53-92E1-11D2BEAACE49}" type="slidenum">
              <a:rPr lang="de-DE" smtClean="0"/>
              <a:t>44</a:t>
            </a:fld>
            <a:endParaRPr lang="de-DE"/>
          </a:p>
        </p:txBody>
      </p:sp>
    </p:spTree>
    <p:extLst>
      <p:ext uri="{BB962C8B-B14F-4D97-AF65-F5344CB8AC3E}">
        <p14:creationId xmlns:p14="http://schemas.microsoft.com/office/powerpoint/2010/main" val="37989142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Digitaler Lehrerassistent</a:t>
            </a:r>
            <a:r>
              <a:rPr lang="de-DE" baseline="0" dirty="0" smtClean="0"/>
              <a:t> click </a:t>
            </a:r>
            <a:r>
              <a:rPr lang="de-DE" baseline="0" dirty="0" err="1" smtClean="0"/>
              <a:t>and</a:t>
            </a:r>
            <a:r>
              <a:rPr lang="de-DE" baseline="0" dirty="0" smtClean="0"/>
              <a:t> teach.</a:t>
            </a:r>
          </a:p>
          <a:p>
            <a:pPr marL="0" indent="0">
              <a:buFont typeface="+mj-lt"/>
              <a:buNone/>
            </a:pPr>
            <a:r>
              <a:rPr lang="de-DE" baseline="0" dirty="0" smtClean="0"/>
              <a:t>Inhalte werden vom Referenten kurz vorgestellt. Es gibt folgende 5 Typen:</a:t>
            </a:r>
          </a:p>
          <a:p>
            <a:pPr marL="228600" indent="-228600">
              <a:buFont typeface="+mj-lt"/>
              <a:buAutoNum type="arabicPeriod"/>
            </a:pPr>
            <a:r>
              <a:rPr lang="de-DE" baseline="0" dirty="0" smtClean="0"/>
              <a:t>Lösungen zu den Aufgaben</a:t>
            </a:r>
          </a:p>
          <a:p>
            <a:pPr marL="228600" indent="-228600">
              <a:buFont typeface="+mj-lt"/>
              <a:buAutoNum type="arabicPeriod"/>
            </a:pPr>
            <a:r>
              <a:rPr lang="de-DE" baseline="0" dirty="0" smtClean="0"/>
              <a:t>Bilder und Grafiken aus dem Buch</a:t>
            </a:r>
          </a:p>
          <a:p>
            <a:pPr marL="228600" indent="-228600">
              <a:buFont typeface="+mj-lt"/>
              <a:buAutoNum type="arabicPeriod"/>
            </a:pPr>
            <a:r>
              <a:rPr lang="de-DE" baseline="0" dirty="0" smtClean="0"/>
              <a:t>Arbeitsblätter zu den im Buch Schülerversuch gekennzeichneten Versuchen</a:t>
            </a:r>
          </a:p>
          <a:p>
            <a:pPr marL="228600" indent="-228600">
              <a:buFont typeface="+mj-lt"/>
              <a:buAutoNum type="arabicPeriod"/>
            </a:pPr>
            <a:r>
              <a:rPr lang="de-DE" baseline="0" dirty="0" smtClean="0"/>
              <a:t>Gefährdungsbeurteilungen zu ausgewählten Aufgaben</a:t>
            </a:r>
          </a:p>
          <a:p>
            <a:pPr marL="228600" indent="-228600">
              <a:buFont typeface="+mj-lt"/>
              <a:buAutoNum type="arabicPeriod"/>
            </a:pPr>
            <a:r>
              <a:rPr lang="de-DE" baseline="0" dirty="0" smtClean="0"/>
              <a:t>Links zu Videos und Simulationen im Internet</a:t>
            </a:r>
            <a:br>
              <a:rPr lang="de-DE" baseline="0" dirty="0" smtClean="0"/>
            </a:br>
            <a:endParaRPr lang="de-DE" baseline="0" dirty="0" smtClean="0"/>
          </a:p>
          <a:p>
            <a:r>
              <a:rPr lang="de-DE" baseline="0" dirty="0" smtClean="0"/>
              <a:t>Lizenzmodelle werden dann vom Außendienst erklärt.</a:t>
            </a:r>
          </a:p>
          <a:p>
            <a:endParaRPr lang="de-DE" dirty="0" smtClean="0"/>
          </a:p>
        </p:txBody>
      </p:sp>
      <p:sp>
        <p:nvSpPr>
          <p:cNvPr id="4" name="Foliennummernplatzhalter 3"/>
          <p:cNvSpPr>
            <a:spLocks noGrp="1"/>
          </p:cNvSpPr>
          <p:nvPr>
            <p:ph type="sldNum" sz="quarter" idx="10"/>
          </p:nvPr>
        </p:nvSpPr>
        <p:spPr/>
        <p:txBody>
          <a:bodyPr/>
          <a:lstStyle/>
          <a:p>
            <a:fld id="{24692A9D-ED0F-4A53-92E1-11D2BEAACE49}" type="slidenum">
              <a:rPr lang="de-DE" smtClean="0"/>
              <a:t>45</a:t>
            </a:fld>
            <a:endParaRPr lang="de-DE"/>
          </a:p>
        </p:txBody>
      </p:sp>
    </p:spTree>
    <p:extLst>
      <p:ext uri="{BB962C8B-B14F-4D97-AF65-F5344CB8AC3E}">
        <p14:creationId xmlns:p14="http://schemas.microsoft.com/office/powerpoint/2010/main" val="38867849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noProof="0" dirty="0" smtClean="0"/>
              <a:t>Ausblick auf die</a:t>
            </a:r>
            <a:r>
              <a:rPr lang="de-DE" baseline="0" noProof="0" dirty="0" smtClean="0"/>
              <a:t> Cover der anderen Jahrgangsstufen – Thema Sportarten mit physikalischem Hintergrund.</a:t>
            </a:r>
          </a:p>
          <a:p>
            <a:r>
              <a:rPr lang="de-DE" baseline="0" noProof="0" dirty="0" smtClean="0"/>
              <a:t>8: Beschleunigte Bewegung</a:t>
            </a:r>
          </a:p>
          <a:p>
            <a:r>
              <a:rPr lang="de-DE" baseline="0" noProof="0" dirty="0" smtClean="0"/>
              <a:t>9: Mechanik in Flüssigkeiten</a:t>
            </a:r>
          </a:p>
          <a:p>
            <a:r>
              <a:rPr lang="de-DE" baseline="0" noProof="0" dirty="0" smtClean="0"/>
              <a:t>10: Freier Fall</a:t>
            </a:r>
          </a:p>
        </p:txBody>
      </p:sp>
      <p:sp>
        <p:nvSpPr>
          <p:cNvPr id="4" name="Foliennummernplatzhalter 3"/>
          <p:cNvSpPr>
            <a:spLocks noGrp="1"/>
          </p:cNvSpPr>
          <p:nvPr>
            <p:ph type="sldNum" sz="quarter" idx="10"/>
          </p:nvPr>
        </p:nvSpPr>
        <p:spPr/>
        <p:txBody>
          <a:bodyPr/>
          <a:lstStyle/>
          <a:p>
            <a:fld id="{24692A9D-ED0F-4A53-92E1-11D2BEAACE49}" type="slidenum">
              <a:rPr lang="de-DE" smtClean="0"/>
              <a:t>46</a:t>
            </a:fld>
            <a:endParaRPr lang="de-DE"/>
          </a:p>
        </p:txBody>
      </p:sp>
    </p:spTree>
    <p:extLst>
      <p:ext uri="{BB962C8B-B14F-4D97-AF65-F5344CB8AC3E}">
        <p14:creationId xmlns:p14="http://schemas.microsoft.com/office/powerpoint/2010/main" val="1277316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Jedes Fach hat dabei im bayerischen </a:t>
            </a:r>
            <a:r>
              <a:rPr lang="de-DE" sz="1200" kern="1200" dirty="0" err="1" smtClean="0">
                <a:solidFill>
                  <a:schemeClr val="tx1"/>
                </a:solidFill>
                <a:effectLst/>
                <a:latin typeface="+mn-lt"/>
                <a:ea typeface="+mn-ea"/>
                <a:cs typeface="+mn-cs"/>
              </a:rPr>
              <a:t>LehrplanPLUS</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sein eigenes Kompetenzstrukturmodell.</a:t>
            </a:r>
          </a:p>
          <a:p>
            <a:r>
              <a:rPr lang="de-DE" sz="1200" kern="1200" dirty="0" smtClean="0">
                <a:solidFill>
                  <a:schemeClr val="tx1"/>
                </a:solidFill>
                <a:effectLst/>
                <a:latin typeface="+mn-lt"/>
                <a:ea typeface="+mn-ea"/>
                <a:cs typeface="+mn-cs"/>
              </a:rPr>
              <a:t>In einem Kompetenzstrukturmodell sind die </a:t>
            </a:r>
            <a:r>
              <a:rPr lang="de-DE" sz="1200" b="1" kern="1200" dirty="0" smtClean="0">
                <a:solidFill>
                  <a:schemeClr val="tx1"/>
                </a:solidFill>
                <a:effectLst/>
                <a:latin typeface="+mn-lt"/>
                <a:ea typeface="+mn-ea"/>
                <a:cs typeface="+mn-cs"/>
              </a:rPr>
              <a:t>Gegenstandsbereiche </a:t>
            </a:r>
            <a:r>
              <a:rPr lang="de-DE" sz="1200" kern="1200" dirty="0" smtClean="0">
                <a:solidFill>
                  <a:schemeClr val="tx1"/>
                </a:solidFill>
                <a:effectLst/>
                <a:latin typeface="+mn-lt"/>
                <a:ea typeface="+mn-ea"/>
                <a:cs typeface="+mn-cs"/>
              </a:rPr>
              <a:t>und die </a:t>
            </a:r>
            <a:r>
              <a:rPr lang="de-DE" sz="1200" b="1" kern="1200" dirty="0" smtClean="0">
                <a:solidFill>
                  <a:schemeClr val="tx1"/>
                </a:solidFill>
                <a:effectLst/>
                <a:latin typeface="+mn-lt"/>
                <a:ea typeface="+mn-ea"/>
                <a:cs typeface="+mn-cs"/>
              </a:rPr>
              <a:t>prozessbezogenen</a:t>
            </a:r>
            <a:r>
              <a:rPr lang="de-DE" sz="1200" b="1" kern="1200" baseline="0" dirty="0" smtClean="0">
                <a:solidFill>
                  <a:schemeClr val="tx1"/>
                </a:solidFill>
                <a:effectLst/>
                <a:latin typeface="+mn-lt"/>
                <a:ea typeface="+mn-ea"/>
                <a:cs typeface="+mn-cs"/>
              </a:rPr>
              <a:t> Kompetenzen </a:t>
            </a:r>
            <a:r>
              <a:rPr lang="de-DE" sz="1200" kern="1200" dirty="0" smtClean="0">
                <a:solidFill>
                  <a:schemeClr val="tx1"/>
                </a:solidFill>
                <a:effectLst/>
                <a:latin typeface="+mn-lt"/>
                <a:ea typeface="+mn-ea"/>
                <a:cs typeface="+mn-cs"/>
              </a:rPr>
              <a:t>festgelegt (Kompetenzbereiche), in die sich ein Fach untergliedern</a:t>
            </a:r>
            <a:r>
              <a:rPr lang="de-DE" sz="1200" kern="1200" baseline="0" dirty="0" smtClean="0">
                <a:solidFill>
                  <a:schemeClr val="tx1"/>
                </a:solidFill>
                <a:effectLst/>
                <a:latin typeface="+mn-lt"/>
                <a:ea typeface="+mn-ea"/>
                <a:cs typeface="+mn-cs"/>
              </a:rPr>
              <a:t> lässt</a:t>
            </a:r>
            <a:r>
              <a:rPr lang="de-DE" sz="1200" kern="1200" dirty="0" smtClean="0">
                <a:solidFill>
                  <a:schemeClr val="tx1"/>
                </a:solidFill>
                <a:effectLst/>
                <a:latin typeface="+mn-lt"/>
                <a:ea typeface="+mn-ea"/>
                <a:cs typeface="+mn-cs"/>
              </a:rPr>
              <a:t>. </a:t>
            </a:r>
          </a:p>
          <a:p>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Die bayerischen Kompetenzstrukturmodelle sind (in der Regel) schulartübergreifend gültig und verdeutlichen, welche Kompetenzbereiche im Unterricht eines Faches relevant sind bzw. gefördert werden müssen, damit das Ziel eines umfassenden, auf das jeweilige Fach bezogenen Kompetenzerwerbs</a:t>
            </a:r>
            <a:r>
              <a:rPr lang="de-DE" sz="1200" kern="1200" baseline="0" dirty="0" smtClean="0">
                <a:solidFill>
                  <a:schemeClr val="tx1"/>
                </a:solidFill>
                <a:effectLst/>
                <a:latin typeface="+mn-lt"/>
                <a:ea typeface="+mn-ea"/>
                <a:cs typeface="+mn-cs"/>
              </a:rPr>
              <a:t> erreicht werden kann.</a:t>
            </a:r>
            <a:endParaRPr lang="de-DE" dirty="0" smtClean="0"/>
          </a:p>
        </p:txBody>
      </p:sp>
      <p:sp>
        <p:nvSpPr>
          <p:cNvPr id="4" name="Foliennummernplatzhalter 3"/>
          <p:cNvSpPr>
            <a:spLocks noGrp="1"/>
          </p:cNvSpPr>
          <p:nvPr>
            <p:ph type="sldNum" sz="quarter" idx="10"/>
          </p:nvPr>
        </p:nvSpPr>
        <p:spPr/>
        <p:txBody>
          <a:bodyPr/>
          <a:lstStyle/>
          <a:p>
            <a:fld id="{24692A9D-ED0F-4A53-92E1-11D2BEAACE49}" type="slidenum">
              <a:rPr lang="de-DE" smtClean="0"/>
              <a:t>5</a:t>
            </a:fld>
            <a:endParaRPr lang="de-DE"/>
          </a:p>
        </p:txBody>
      </p:sp>
    </p:spTree>
    <p:extLst>
      <p:ext uri="{BB962C8B-B14F-4D97-AF65-F5344CB8AC3E}">
        <p14:creationId xmlns:p14="http://schemas.microsoft.com/office/powerpoint/2010/main" val="2386672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dirty="0" smtClean="0"/>
              <a:t>4</a:t>
            </a:r>
            <a:r>
              <a:rPr lang="de-DE" baseline="0" dirty="0" smtClean="0"/>
              <a:t> Inhaltsdimensionen</a:t>
            </a:r>
          </a:p>
          <a:p>
            <a:pPr marL="171450" indent="-171450">
              <a:buFont typeface="Arial" panose="020B0604020202020204" pitchFamily="34" charset="0"/>
              <a:buChar char="•"/>
            </a:pPr>
            <a:r>
              <a:rPr lang="de-DE" baseline="0" dirty="0" smtClean="0"/>
              <a:t>Energie: Arbeit, Wärme, Energieerhaltungssatz, …</a:t>
            </a:r>
          </a:p>
          <a:p>
            <a:pPr marL="171450" indent="-171450">
              <a:buFont typeface="Arial" panose="020B0604020202020204" pitchFamily="34" charset="0"/>
              <a:buChar char="•"/>
            </a:pPr>
            <a:r>
              <a:rPr lang="de-DE" baseline="0" dirty="0" smtClean="0"/>
              <a:t>Materie: Teilchenmodell, Masse, Dichte, …</a:t>
            </a:r>
          </a:p>
          <a:p>
            <a:pPr marL="171450" indent="-171450">
              <a:buFont typeface="Arial" panose="020B0604020202020204" pitchFamily="34" charset="0"/>
              <a:buChar char="•"/>
            </a:pPr>
            <a:r>
              <a:rPr lang="de-DE" baseline="0" dirty="0" smtClean="0"/>
              <a:t>Wechselwirkung: Magnetische und elektrische Felder, Gravitation, …</a:t>
            </a:r>
          </a:p>
          <a:p>
            <a:pPr marL="171450" indent="-171450">
              <a:buFont typeface="Arial" panose="020B0604020202020204" pitchFamily="34" charset="0"/>
              <a:buChar char="•"/>
            </a:pPr>
            <a:r>
              <a:rPr lang="de-DE" baseline="0" dirty="0" smtClean="0"/>
              <a:t>Systeme im Gleich- und Ungleichgewicht: Kräftegleichgewicht, Spannung als Folge von Ladungsunterschieden, …</a:t>
            </a:r>
          </a:p>
          <a:p>
            <a:r>
              <a:rPr lang="de-DE" baseline="0" dirty="0" smtClean="0"/>
              <a:t>3 Prozessdimension (Kommt später noch genauer):</a:t>
            </a:r>
          </a:p>
          <a:p>
            <a:pPr marL="171450" indent="-171450">
              <a:buFont typeface="Arial" panose="020B0604020202020204" pitchFamily="34" charset="0"/>
              <a:buChar char="•"/>
            </a:pPr>
            <a:r>
              <a:rPr lang="de-DE" baseline="0" dirty="0" smtClean="0"/>
              <a:t>Erkenntnisse gewinnen: Fragen stellen, Versuche machen, beobachten, auswerten, …</a:t>
            </a:r>
          </a:p>
          <a:p>
            <a:pPr marL="171450" indent="-171450">
              <a:buFont typeface="Arial" panose="020B0604020202020204" pitchFamily="34" charset="0"/>
              <a:buChar char="•"/>
            </a:pPr>
            <a:r>
              <a:rPr lang="de-DE" baseline="0" dirty="0" smtClean="0"/>
              <a:t>Kommunizieren: Recherchieren, Dokumentieren, Fachsprache verwenden, präsentieren, …</a:t>
            </a:r>
          </a:p>
          <a:p>
            <a:pPr marL="171450" indent="-171450">
              <a:buFont typeface="Arial" panose="020B0604020202020204" pitchFamily="34" charset="0"/>
              <a:buChar char="•"/>
            </a:pPr>
            <a:r>
              <a:rPr lang="de-DE" baseline="0" dirty="0" smtClean="0"/>
              <a:t>Bewerten: Sachgerechte Entscheidungen in gesellschaftlich relevanten Themengebieten treffen (z. B. Energiewende, …)</a:t>
            </a:r>
          </a:p>
          <a:p>
            <a:endParaRPr lang="de-DE" baseline="0" dirty="0" smtClean="0"/>
          </a:p>
          <a:p>
            <a:endParaRPr lang="de-DE" dirty="0"/>
          </a:p>
        </p:txBody>
      </p:sp>
      <p:sp>
        <p:nvSpPr>
          <p:cNvPr id="4" name="Foliennummernplatzhalter 3"/>
          <p:cNvSpPr>
            <a:spLocks noGrp="1"/>
          </p:cNvSpPr>
          <p:nvPr>
            <p:ph type="sldNum" sz="quarter" idx="10"/>
          </p:nvPr>
        </p:nvSpPr>
        <p:spPr/>
        <p:txBody>
          <a:bodyPr/>
          <a:lstStyle/>
          <a:p>
            <a:fld id="{24692A9D-ED0F-4A53-92E1-11D2BEAACE49}" type="slidenum">
              <a:rPr lang="de-DE" smtClean="0"/>
              <a:t>6</a:t>
            </a:fld>
            <a:endParaRPr lang="de-DE"/>
          </a:p>
        </p:txBody>
      </p:sp>
    </p:spTree>
    <p:extLst>
      <p:ext uri="{BB962C8B-B14F-4D97-AF65-F5344CB8AC3E}">
        <p14:creationId xmlns:p14="http://schemas.microsoft.com/office/powerpoint/2010/main" val="707636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Dementsprechend</a:t>
            </a:r>
            <a:r>
              <a:rPr lang="de-DE" baseline="0" dirty="0" smtClean="0"/>
              <a:t> ist auch der </a:t>
            </a:r>
            <a:r>
              <a:rPr lang="de-DE" baseline="0" dirty="0" err="1" smtClean="0"/>
              <a:t>LehrplanPLUS</a:t>
            </a:r>
            <a:r>
              <a:rPr lang="de-DE" baseline="0" dirty="0" smtClean="0"/>
              <a:t> ausformuliert: Kompetenzorientiert (d. h. auch insbesondere verbale Formulierung), daneben aber immer auch die Inhalte, an denen die Kompetenzen erworben werden sollen.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Nebenbei:</a:t>
            </a:r>
            <a:r>
              <a:rPr lang="de-DE" sz="1200" kern="1200" baseline="0" dirty="0" smtClean="0">
                <a:solidFill>
                  <a:schemeClr val="tx1"/>
                </a:solidFill>
                <a:effectLst/>
                <a:latin typeface="+mn-lt"/>
                <a:ea typeface="+mn-ea"/>
                <a:cs typeface="+mn-cs"/>
              </a:rPr>
              <a:t> Wir haben in Bayern die komfortable Situation, dass wir eines der letzten Länder ist, die nach der Einführung der Bildungsstandards den Lehrplan geändert haben. So kann man auf die anderen Länder schauen und deren Fehler vermeiden (was man natürlich nicht so gerne zugibt, dass man von anderen gelernt hat </a:t>
            </a:r>
            <a:r>
              <a:rPr lang="de-DE" sz="1200" kern="1200" baseline="0" dirty="0" smtClean="0">
                <a:solidFill>
                  <a:schemeClr val="tx1"/>
                </a:solidFill>
                <a:effectLst/>
                <a:latin typeface="+mn-lt"/>
                <a:ea typeface="+mn-ea"/>
                <a:cs typeface="+mn-cs"/>
                <a:sym typeface="Wingdings" panose="05000000000000000000" pitchFamily="2" charset="2"/>
              </a:rPr>
              <a:t>)</a:t>
            </a:r>
            <a:r>
              <a:rPr lang="de-DE" sz="1200" kern="1200" baseline="0" dirty="0" smtClean="0">
                <a:solidFill>
                  <a:schemeClr val="tx1"/>
                </a:solidFill>
                <a:effectLst/>
                <a:latin typeface="+mn-lt"/>
                <a:ea typeface="+mn-ea"/>
                <a:cs typeface="+mn-cs"/>
              </a:rPr>
              <a:t>. Herausgekommen ist ein gut umsetzbarer Lehrplan mit Kompetenzen </a:t>
            </a:r>
            <a:r>
              <a:rPr lang="de-DE" sz="1200" b="1" kern="1200" baseline="0" dirty="0" smtClean="0">
                <a:solidFill>
                  <a:schemeClr val="tx1"/>
                </a:solidFill>
                <a:effectLst/>
                <a:latin typeface="+mn-lt"/>
                <a:ea typeface="+mn-ea"/>
                <a:cs typeface="+mn-cs"/>
              </a:rPr>
              <a:t>und</a:t>
            </a:r>
            <a:r>
              <a:rPr lang="de-DE" sz="1200" kern="1200" baseline="0" dirty="0" smtClean="0">
                <a:solidFill>
                  <a:schemeClr val="tx1"/>
                </a:solidFill>
                <a:effectLst/>
                <a:latin typeface="+mn-lt"/>
                <a:ea typeface="+mn-ea"/>
                <a:cs typeface="+mn-cs"/>
              </a:rPr>
              <a:t> Inhalten. In anderen Bundesländern (z. B. Baden Württemberg) gab es teils rein kompetenzorientierte Lehrpläne, da wusste man nicht so richtig, welche Inhalte man behandeln sollte.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baseline="0" dirty="0" smtClean="0">
                <a:solidFill>
                  <a:schemeClr val="tx1"/>
                </a:solidFill>
                <a:effectLst/>
                <a:latin typeface="+mn-lt"/>
                <a:ea typeface="+mn-ea"/>
                <a:cs typeface="+mn-cs"/>
              </a:rPr>
              <a:t>Der </a:t>
            </a:r>
            <a:r>
              <a:rPr lang="de-DE" sz="1200" kern="1200" baseline="0" dirty="0" err="1" smtClean="0">
                <a:solidFill>
                  <a:schemeClr val="tx1"/>
                </a:solidFill>
                <a:effectLst/>
                <a:latin typeface="+mn-lt"/>
                <a:ea typeface="+mn-ea"/>
                <a:cs typeface="+mn-cs"/>
              </a:rPr>
              <a:t>LehrplanPLUS</a:t>
            </a:r>
            <a:r>
              <a:rPr lang="de-DE" sz="1200" kern="1200" baseline="0" dirty="0" smtClean="0">
                <a:solidFill>
                  <a:schemeClr val="tx1"/>
                </a:solidFill>
                <a:effectLst/>
                <a:latin typeface="+mn-lt"/>
                <a:ea typeface="+mn-ea"/>
                <a:cs typeface="+mn-cs"/>
              </a:rPr>
              <a:t> ist für Verlage und Lehrer gut zu meistern.</a:t>
            </a:r>
            <a:endParaRPr lang="de-DE"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24692A9D-ED0F-4A53-92E1-11D2BEAACE49}" type="slidenum">
              <a:rPr lang="de-DE" smtClean="0"/>
              <a:t>7</a:t>
            </a:fld>
            <a:endParaRPr lang="de-DE"/>
          </a:p>
        </p:txBody>
      </p:sp>
    </p:spTree>
    <p:extLst>
      <p:ext uri="{BB962C8B-B14F-4D97-AF65-F5344CB8AC3E}">
        <p14:creationId xmlns:p14="http://schemas.microsoft.com/office/powerpoint/2010/main" val="4227066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Bevor</a:t>
            </a:r>
            <a:r>
              <a:rPr lang="de-DE" baseline="0" dirty="0" smtClean="0"/>
              <a:t> wir anschauen, wie </a:t>
            </a:r>
            <a:r>
              <a:rPr lang="de-DE" baseline="0" dirty="0" err="1" smtClean="0"/>
              <a:t>kompetenzorienterter</a:t>
            </a:r>
            <a:r>
              <a:rPr lang="de-DE" baseline="0" dirty="0" smtClean="0"/>
              <a:t> Unterricht mit Physik gelingt, zunächst die Lehrwerkskonzeption. Es ist wichtig, sich im Buch auszukennen, und damit das leicht gelingt, haben wir alle Kapitel gleich strukturiert – was man am besten am Inhaltsverzeichnis sieht:</a:t>
            </a:r>
            <a:br>
              <a:rPr lang="de-DE" baseline="0" dirty="0" smtClean="0"/>
            </a:br>
            <a:r>
              <a:rPr lang="de-DE" baseline="0" dirty="0" smtClean="0"/>
              <a:t>Einstiegsseite</a:t>
            </a:r>
            <a:br>
              <a:rPr lang="de-DE" baseline="0" dirty="0" smtClean="0"/>
            </a:br>
            <a:r>
              <a:rPr lang="de-DE" baseline="0" dirty="0" smtClean="0"/>
              <a:t>Standardkapitel</a:t>
            </a:r>
            <a:br>
              <a:rPr lang="de-DE" baseline="0" dirty="0" smtClean="0"/>
            </a:br>
            <a:r>
              <a:rPr lang="de-DE" baseline="0" dirty="0" smtClean="0"/>
              <a:t>evtl. Themenseite/Methodenseite </a:t>
            </a:r>
            <a:br>
              <a:rPr lang="de-DE" baseline="0" dirty="0" smtClean="0"/>
            </a:br>
            <a:r>
              <a:rPr lang="de-DE" baseline="0" dirty="0" smtClean="0"/>
              <a:t>Teste dich als Zwischengliederung</a:t>
            </a:r>
          </a:p>
          <a:p>
            <a:r>
              <a:rPr lang="de-DE" baseline="0" dirty="0" smtClean="0"/>
              <a:t>Grundwissen</a:t>
            </a:r>
          </a:p>
          <a:p>
            <a:r>
              <a:rPr lang="de-DE" baseline="0" dirty="0" smtClean="0"/>
              <a:t>Vermischte Aufgaben</a:t>
            </a:r>
          </a:p>
        </p:txBody>
      </p:sp>
      <p:sp>
        <p:nvSpPr>
          <p:cNvPr id="4" name="Foliennummernplatzhalter 3"/>
          <p:cNvSpPr>
            <a:spLocks noGrp="1"/>
          </p:cNvSpPr>
          <p:nvPr>
            <p:ph type="sldNum" sz="quarter" idx="10"/>
          </p:nvPr>
        </p:nvSpPr>
        <p:spPr/>
        <p:txBody>
          <a:bodyPr/>
          <a:lstStyle/>
          <a:p>
            <a:fld id="{24692A9D-ED0F-4A53-92E1-11D2BEAACE49}" type="slidenum">
              <a:rPr lang="de-DE" smtClean="0"/>
              <a:t>8</a:t>
            </a:fld>
            <a:endParaRPr lang="de-DE"/>
          </a:p>
        </p:txBody>
      </p:sp>
    </p:spTree>
    <p:extLst>
      <p:ext uri="{BB962C8B-B14F-4D97-AF65-F5344CB8AC3E}">
        <p14:creationId xmlns:p14="http://schemas.microsoft.com/office/powerpoint/2010/main" val="1892308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Einstiegsseite:</a:t>
            </a:r>
          </a:p>
          <a:p>
            <a:r>
              <a:rPr lang="de-DE" dirty="0" smtClean="0"/>
              <a:t>Das</a:t>
            </a:r>
            <a:r>
              <a:rPr lang="de-DE" baseline="0" dirty="0" smtClean="0"/>
              <a:t> „</a:t>
            </a:r>
            <a:r>
              <a:rPr lang="de-DE" baseline="0" dirty="0" err="1" smtClean="0"/>
              <a:t>Wordle</a:t>
            </a:r>
            <a:r>
              <a:rPr lang="de-DE" baseline="0" dirty="0" smtClean="0"/>
              <a:t>“ eignet sich gut zum Abrufen von etwaigem Vorwissen, aber auch bestens zur Vorbereitung auf eine Probe: </a:t>
            </a:r>
          </a:p>
          <a:p>
            <a:r>
              <a:rPr lang="de-DE" baseline="0" dirty="0" smtClean="0"/>
              <a:t>Schüler sollen versuchen, die Begriffe möglichst umfassend zu erklären.</a:t>
            </a:r>
            <a:endParaRPr lang="de-DE" dirty="0" smtClean="0"/>
          </a:p>
        </p:txBody>
      </p:sp>
      <p:sp>
        <p:nvSpPr>
          <p:cNvPr id="4" name="Foliennummernplatzhalter 3"/>
          <p:cNvSpPr>
            <a:spLocks noGrp="1"/>
          </p:cNvSpPr>
          <p:nvPr>
            <p:ph type="sldNum" sz="quarter" idx="10"/>
          </p:nvPr>
        </p:nvSpPr>
        <p:spPr/>
        <p:txBody>
          <a:bodyPr/>
          <a:lstStyle/>
          <a:p>
            <a:fld id="{24692A9D-ED0F-4A53-92E1-11D2BEAACE49}" type="slidenum">
              <a:rPr lang="de-DE" smtClean="0"/>
              <a:t>9</a:t>
            </a:fld>
            <a:endParaRPr lang="de-DE"/>
          </a:p>
        </p:txBody>
      </p:sp>
    </p:spTree>
    <p:extLst>
      <p:ext uri="{BB962C8B-B14F-4D97-AF65-F5344CB8AC3E}">
        <p14:creationId xmlns:p14="http://schemas.microsoft.com/office/powerpoint/2010/main" val="2891581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19"/>
            <a:ext cx="7772400" cy="1102519"/>
          </a:xfrm>
        </p:spPr>
        <p:txBody>
          <a:bodyPr/>
          <a:lstStyle/>
          <a:p>
            <a:r>
              <a:rPr lang="de-DE" smtClean="0"/>
              <a:t>Mastertitelformat bearbeiten</a:t>
            </a:r>
            <a:endParaRPr lang="de-DE"/>
          </a:p>
        </p:txBody>
      </p:sp>
      <p:sp>
        <p:nvSpPr>
          <p:cNvPr id="3" name="Unt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a:p>
        </p:txBody>
      </p:sp>
      <p:sp>
        <p:nvSpPr>
          <p:cNvPr id="4" name="Datumsplatzhalter 3"/>
          <p:cNvSpPr>
            <a:spLocks noGrp="1"/>
          </p:cNvSpPr>
          <p:nvPr>
            <p:ph type="dt" sz="half" idx="10"/>
          </p:nvPr>
        </p:nvSpPr>
        <p:spPr/>
        <p:txBody>
          <a:bodyPr/>
          <a:lstStyle>
            <a:lvl1pPr>
              <a:defRPr/>
            </a:lvl1pPr>
          </a:lstStyle>
          <a:p>
            <a:pPr>
              <a:defRPr/>
            </a:pPr>
            <a:fld id="{802A1BD0-C84A-4524-AA60-9401315DC9D3}" type="datetime1">
              <a:rPr lang="de-DE" smtClean="0"/>
              <a:t>20.11.2018</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EBD27E19-6FF9-43EC-9774-467013D51F3A}" type="slidenum">
              <a:rPr lang="de-DE"/>
              <a:pPr>
                <a:defRPr/>
              </a:pPr>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AA492974-0C2B-4606-B1B9-5542DD189E98}" type="datetime1">
              <a:rPr lang="de-DE" smtClean="0"/>
              <a:t>20.11.2018</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D37E1B48-A608-47DC-8337-3068B10B08BC}" type="slidenum">
              <a:rPr lang="de-DE"/>
              <a:pPr>
                <a:defRPr/>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154781"/>
            <a:ext cx="2057400" cy="3290888"/>
          </a:xfr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457200" y="154781"/>
            <a:ext cx="6019800" cy="3290888"/>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73EABC2B-CFA4-486F-9FE2-AA975B770FAC}" type="datetime1">
              <a:rPr lang="de-DE" smtClean="0"/>
              <a:t>20.11.2018</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9BEF2117-7A64-4844-B2AF-76271D05E679}" type="slidenum">
              <a:rPr lang="de-DE"/>
              <a:pPr>
                <a:defRPr/>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414ED152-7FDD-41CE-9567-1C77DC16E3EB}" type="datetime1">
              <a:rPr lang="de-DE" smtClean="0"/>
              <a:t>20.11.2018</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241F9B0D-5422-4013-8C49-D74E4CA96AE0}" type="slidenum">
              <a:rPr lang="de-DE"/>
              <a:pPr>
                <a:defRPr/>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4000" b="1" cap="all"/>
            </a:lvl1pPr>
          </a:lstStyle>
          <a:p>
            <a:r>
              <a:rPr lang="de-DE" smtClean="0"/>
              <a:t>Mastertitelformat bearbeiten</a:t>
            </a:r>
            <a:endParaRPr lang="de-DE"/>
          </a:p>
        </p:txBody>
      </p:sp>
      <p:sp>
        <p:nvSpPr>
          <p:cNvPr id="3" name="Textplatzhalt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4" name="Datumsplatzhalter 3"/>
          <p:cNvSpPr>
            <a:spLocks noGrp="1"/>
          </p:cNvSpPr>
          <p:nvPr>
            <p:ph type="dt" sz="half" idx="10"/>
          </p:nvPr>
        </p:nvSpPr>
        <p:spPr/>
        <p:txBody>
          <a:bodyPr/>
          <a:lstStyle>
            <a:lvl1pPr>
              <a:defRPr/>
            </a:lvl1pPr>
          </a:lstStyle>
          <a:p>
            <a:pPr>
              <a:defRPr/>
            </a:pPr>
            <a:fld id="{C7B78062-F746-4099-984F-B14DEE8BB476}" type="datetime1">
              <a:rPr lang="de-DE" smtClean="0"/>
              <a:t>20.11.2018</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2C5019EF-BBF9-490A-BDDB-B0519051CC35}" type="slidenum">
              <a:rPr lang="de-DE"/>
              <a:pPr>
                <a:defRPr/>
              </a:pPr>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3"/>
          <p:cNvSpPr>
            <a:spLocks noGrp="1"/>
          </p:cNvSpPr>
          <p:nvPr>
            <p:ph type="dt" sz="half" idx="10"/>
          </p:nvPr>
        </p:nvSpPr>
        <p:spPr/>
        <p:txBody>
          <a:bodyPr/>
          <a:lstStyle>
            <a:lvl1pPr>
              <a:defRPr/>
            </a:lvl1pPr>
          </a:lstStyle>
          <a:p>
            <a:pPr>
              <a:defRPr/>
            </a:pPr>
            <a:fld id="{94DAD940-ADD7-4876-AE7E-C0EF4E2B4AE8}" type="datetime1">
              <a:rPr lang="de-DE" smtClean="0"/>
              <a:t>20.11.2018</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4C66D431-C795-4A75-9ECC-30C27EEAA3CF}" type="slidenum">
              <a:rPr lang="de-DE"/>
              <a:pPr>
                <a:defRPr/>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3"/>
          <p:cNvSpPr>
            <a:spLocks noGrp="1"/>
          </p:cNvSpPr>
          <p:nvPr>
            <p:ph type="dt" sz="half" idx="10"/>
          </p:nvPr>
        </p:nvSpPr>
        <p:spPr/>
        <p:txBody>
          <a:bodyPr/>
          <a:lstStyle>
            <a:lvl1pPr>
              <a:defRPr/>
            </a:lvl1pPr>
          </a:lstStyle>
          <a:p>
            <a:pPr>
              <a:defRPr/>
            </a:pPr>
            <a:fld id="{E7B53494-E67B-4EC4-8648-A51542388347}" type="datetime1">
              <a:rPr lang="de-DE" smtClean="0"/>
              <a:t>20.11.2018</a:t>
            </a:fld>
            <a:endParaRPr lang="de-DE"/>
          </a:p>
        </p:txBody>
      </p:sp>
      <p:sp>
        <p:nvSpPr>
          <p:cNvPr id="8" name="Fußzeilenplatzhalter 4"/>
          <p:cNvSpPr>
            <a:spLocks noGrp="1"/>
          </p:cNvSpPr>
          <p:nvPr>
            <p:ph type="ftr" sz="quarter" idx="11"/>
          </p:nvPr>
        </p:nvSpPr>
        <p:spPr/>
        <p:txBody>
          <a:bodyPr/>
          <a:lstStyle>
            <a:lvl1pPr>
              <a:defRPr/>
            </a:lvl1pPr>
          </a:lstStyle>
          <a:p>
            <a:pPr>
              <a:defRPr/>
            </a:pPr>
            <a:endParaRPr lang="de-DE"/>
          </a:p>
        </p:txBody>
      </p:sp>
      <p:sp>
        <p:nvSpPr>
          <p:cNvPr id="9" name="Foliennummernplatzhalter 5"/>
          <p:cNvSpPr>
            <a:spLocks noGrp="1"/>
          </p:cNvSpPr>
          <p:nvPr>
            <p:ph type="sldNum" sz="quarter" idx="12"/>
          </p:nvPr>
        </p:nvSpPr>
        <p:spPr/>
        <p:txBody>
          <a:bodyPr/>
          <a:lstStyle>
            <a:lvl1pPr>
              <a:defRPr/>
            </a:lvl1pPr>
          </a:lstStyle>
          <a:p>
            <a:pPr>
              <a:defRPr/>
            </a:pPr>
            <a:fld id="{AE147D6E-5E2F-4D42-9981-4D9DBDCA997F}" type="slidenum">
              <a:rPr lang="de-DE"/>
              <a:pPr>
                <a:defRPr/>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3"/>
          <p:cNvSpPr>
            <a:spLocks noGrp="1"/>
          </p:cNvSpPr>
          <p:nvPr>
            <p:ph type="dt" sz="half" idx="10"/>
          </p:nvPr>
        </p:nvSpPr>
        <p:spPr/>
        <p:txBody>
          <a:bodyPr/>
          <a:lstStyle>
            <a:lvl1pPr>
              <a:defRPr/>
            </a:lvl1pPr>
          </a:lstStyle>
          <a:p>
            <a:pPr>
              <a:defRPr/>
            </a:pPr>
            <a:fld id="{A044F2FB-04A0-44CC-BF09-945D4A4E3A30}" type="datetime1">
              <a:rPr lang="de-DE" smtClean="0"/>
              <a:t>20.11.2018</a:t>
            </a:fld>
            <a:endParaRPr lang="de-DE"/>
          </a:p>
        </p:txBody>
      </p:sp>
      <p:sp>
        <p:nvSpPr>
          <p:cNvPr id="4" name="Fußzeilenplatzhalter 4"/>
          <p:cNvSpPr>
            <a:spLocks noGrp="1"/>
          </p:cNvSpPr>
          <p:nvPr>
            <p:ph type="ftr" sz="quarter" idx="11"/>
          </p:nvPr>
        </p:nvSpPr>
        <p:spPr/>
        <p:txBody>
          <a:bodyPr/>
          <a:lstStyle>
            <a:lvl1pPr>
              <a:defRPr/>
            </a:lvl1pPr>
          </a:lstStyle>
          <a:p>
            <a:pPr>
              <a:defRPr/>
            </a:pPr>
            <a:endParaRPr lang="de-DE"/>
          </a:p>
        </p:txBody>
      </p:sp>
      <p:sp>
        <p:nvSpPr>
          <p:cNvPr id="5" name="Foliennummernplatzhalter 5"/>
          <p:cNvSpPr>
            <a:spLocks noGrp="1"/>
          </p:cNvSpPr>
          <p:nvPr>
            <p:ph type="sldNum" sz="quarter" idx="12"/>
          </p:nvPr>
        </p:nvSpPr>
        <p:spPr/>
        <p:txBody>
          <a:bodyPr/>
          <a:lstStyle>
            <a:lvl1pPr>
              <a:defRPr/>
            </a:lvl1pPr>
          </a:lstStyle>
          <a:p>
            <a:pPr>
              <a:defRPr/>
            </a:pPr>
            <a:fld id="{FADD78D6-0729-4075-AABF-61F39DA3A874}" type="slidenum">
              <a:rPr lang="de-DE"/>
              <a:pPr>
                <a:defRPr/>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A20FFEC1-0D56-4EBE-BBDF-3D12F7CBB677}" type="datetime1">
              <a:rPr lang="de-DE" smtClean="0"/>
              <a:t>20.11.2018</a:t>
            </a:fld>
            <a:endParaRPr lang="de-DE"/>
          </a:p>
        </p:txBody>
      </p:sp>
      <p:sp>
        <p:nvSpPr>
          <p:cNvPr id="3" name="Fußzeilenplatzhalter 4"/>
          <p:cNvSpPr>
            <a:spLocks noGrp="1"/>
          </p:cNvSpPr>
          <p:nvPr>
            <p:ph type="ftr" sz="quarter" idx="11"/>
          </p:nvPr>
        </p:nvSpPr>
        <p:spPr/>
        <p:txBody>
          <a:bodyPr/>
          <a:lstStyle>
            <a:lvl1pPr>
              <a:defRPr/>
            </a:lvl1pPr>
          </a:lstStyle>
          <a:p>
            <a:pPr>
              <a:defRPr/>
            </a:pPr>
            <a:endParaRPr lang="de-DE"/>
          </a:p>
        </p:txBody>
      </p:sp>
      <p:sp>
        <p:nvSpPr>
          <p:cNvPr id="4" name="Foliennummernplatzhalter 5"/>
          <p:cNvSpPr>
            <a:spLocks noGrp="1"/>
          </p:cNvSpPr>
          <p:nvPr>
            <p:ph type="sldNum" sz="quarter" idx="12"/>
          </p:nvPr>
        </p:nvSpPr>
        <p:spPr>
          <a:xfrm>
            <a:off x="6870000" y="238463"/>
            <a:ext cx="2133600" cy="274637"/>
          </a:xfrm>
        </p:spPr>
        <p:txBody>
          <a:bodyPr/>
          <a:lstStyle>
            <a:lvl1pPr>
              <a:defRPr>
                <a:solidFill>
                  <a:schemeClr val="tx1"/>
                </a:solidFill>
                <a:latin typeface="+mn-lt"/>
              </a:defRPr>
            </a:lvl1pPr>
          </a:lstStyle>
          <a:p>
            <a:pPr>
              <a:defRPr/>
            </a:pPr>
            <a:fld id="{0C3C2537-8062-41C3-B66C-C633D96FF7D7}" type="slidenum">
              <a:rPr lang="de-DE" smtClean="0"/>
              <a:pPr>
                <a:defRPr/>
              </a:pPr>
              <a:t>‹Nr.›</a:t>
            </a:fld>
            <a:endParaRPr lang="de-D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p:spPr>
        <p:txBody>
          <a:bodyPr anchor="b"/>
          <a:lstStyle>
            <a:lvl1pPr algn="l">
              <a:defRPr sz="2000" b="1"/>
            </a:lvl1pPr>
          </a:lstStyle>
          <a:p>
            <a:r>
              <a:rPr lang="de-DE" smtClean="0"/>
              <a:t>Mastertitelformat bearbeiten</a:t>
            </a:r>
            <a:endParaRPr lang="de-DE"/>
          </a:p>
        </p:txBody>
      </p:sp>
      <p:sp>
        <p:nvSpPr>
          <p:cNvPr id="3" name="Inhaltsplatzhalt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3"/>
          <p:cNvSpPr>
            <a:spLocks noGrp="1"/>
          </p:cNvSpPr>
          <p:nvPr>
            <p:ph type="dt" sz="half" idx="10"/>
          </p:nvPr>
        </p:nvSpPr>
        <p:spPr/>
        <p:txBody>
          <a:bodyPr/>
          <a:lstStyle>
            <a:lvl1pPr>
              <a:defRPr/>
            </a:lvl1pPr>
          </a:lstStyle>
          <a:p>
            <a:pPr>
              <a:defRPr/>
            </a:pPr>
            <a:fld id="{D7829E23-F88D-4482-94CA-0AACB821C1EF}" type="datetime1">
              <a:rPr lang="de-DE" smtClean="0"/>
              <a:t>20.11.2018</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73197AE4-BB86-46BB-89BB-7A5C2E5508CE}" type="slidenum">
              <a:rPr lang="de-DE"/>
              <a:pPr>
                <a:defRPr/>
              </a:pPr>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2000" b="1"/>
            </a:lvl1pPr>
          </a:lstStyle>
          <a:p>
            <a:r>
              <a:rPr lang="de-DE" smtClean="0"/>
              <a:t>Mastertitelformat bearbeiten</a:t>
            </a:r>
            <a:endParaRPr lang="de-DE"/>
          </a:p>
        </p:txBody>
      </p:sp>
      <p:sp>
        <p:nvSpPr>
          <p:cNvPr id="3" name="Bildplatzhalt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3"/>
          <p:cNvSpPr>
            <a:spLocks noGrp="1"/>
          </p:cNvSpPr>
          <p:nvPr>
            <p:ph type="dt" sz="half" idx="10"/>
          </p:nvPr>
        </p:nvSpPr>
        <p:spPr/>
        <p:txBody>
          <a:bodyPr/>
          <a:lstStyle>
            <a:lvl1pPr>
              <a:defRPr/>
            </a:lvl1pPr>
          </a:lstStyle>
          <a:p>
            <a:pPr>
              <a:defRPr/>
            </a:pPr>
            <a:fld id="{BFA71667-D6DD-4509-9E25-C282EAC78295}" type="datetime1">
              <a:rPr lang="de-DE" smtClean="0"/>
              <a:t>20.11.2018</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E77CF47F-FF34-47CA-B10E-C9BD08475036}" type="slidenum">
              <a:rPr lang="de-DE"/>
              <a:pPr>
                <a:defRPr/>
              </a:pPr>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457200" y="206375"/>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smtClean="0"/>
              <a:t>Mastertitelformat bearbeiten</a:t>
            </a:r>
          </a:p>
        </p:txBody>
      </p:sp>
      <p:sp>
        <p:nvSpPr>
          <p:cNvPr id="1027" name="Textplatzhalter 2"/>
          <p:cNvSpPr>
            <a:spLocks noGrp="1"/>
          </p:cNvSpPr>
          <p:nvPr>
            <p:ph type="body" idx="1"/>
          </p:nvPr>
        </p:nvSpPr>
        <p:spPr bwMode="auto">
          <a:xfrm>
            <a:off x="457200" y="1200150"/>
            <a:ext cx="8229600" cy="339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 name="Datumsplatzhalt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9916E017-7616-48A9-B110-89F9FFCC3B35}" type="datetime1">
              <a:rPr lang="de-DE" smtClean="0"/>
              <a:t>20.11.2018</a:t>
            </a:fld>
            <a:endParaRPr lang="de-DE"/>
          </a:p>
        </p:txBody>
      </p:sp>
      <p:sp>
        <p:nvSpPr>
          <p:cNvPr id="5" name="Fußzeilenplatzhalt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de-DE"/>
          </a:p>
        </p:txBody>
      </p:sp>
      <p:sp>
        <p:nvSpPr>
          <p:cNvPr id="6" name="Foliennummernplatzhalt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71856513-2AB4-4B7C-8C64-9C92C0C38AF0}"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hf hdr="0" ftr="0" dt="0"/>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10.emf"/><Relationship Id="rId7" Type="http://schemas.openxmlformats.org/officeDocument/2006/relationships/image" Target="../media/image12.emf"/><Relationship Id="rId12"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6.emf"/><Relationship Id="rId5" Type="http://schemas.openxmlformats.org/officeDocument/2006/relationships/image" Target="../media/image1.jpeg"/><Relationship Id="rId10" Type="http://schemas.openxmlformats.org/officeDocument/2006/relationships/image" Target="../media/image15.emf"/><Relationship Id="rId4" Type="http://schemas.openxmlformats.org/officeDocument/2006/relationships/image" Target="../media/image11.emf"/><Relationship Id="rId9" Type="http://schemas.openxmlformats.org/officeDocument/2006/relationships/image" Target="../media/image14.emf"/></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emf"/><Relationship Id="rId7" Type="http://schemas.openxmlformats.org/officeDocument/2006/relationships/hyperlink" Target="67007-11%20Masse,%20Gewichtskraft%20und%20Ortsfaktor.pdf"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image" Target="../media/image19.emf"/></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3.em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1.jpeg"/><Relationship Id="rId7" Type="http://schemas.openxmlformats.org/officeDocument/2006/relationships/image" Target="../media/image30.emf"/><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3.png"/><Relationship Id="rId9" Type="http://schemas.openxmlformats.org/officeDocument/2006/relationships/image" Target="../media/image32.emf"/></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slide" Target="slide34.xml"/><Relationship Id="rId7" Type="http://schemas.openxmlformats.org/officeDocument/2006/relationships/slide" Target="slide28.xml"/><Relationship Id="rId12" Type="http://schemas.openxmlformats.org/officeDocument/2006/relationships/slide" Target="slide33.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slide" Target="slide27.xml"/><Relationship Id="rId11" Type="http://schemas.openxmlformats.org/officeDocument/2006/relationships/slide" Target="slide32.xml"/><Relationship Id="rId5" Type="http://schemas.openxmlformats.org/officeDocument/2006/relationships/image" Target="../media/image3.png"/><Relationship Id="rId10" Type="http://schemas.openxmlformats.org/officeDocument/2006/relationships/slide" Target="slide31.xml"/><Relationship Id="rId4" Type="http://schemas.openxmlformats.org/officeDocument/2006/relationships/image" Target="../media/image1.jpeg"/><Relationship Id="rId9" Type="http://schemas.openxmlformats.org/officeDocument/2006/relationships/slide" Target="slide30.xml"/></Relationships>
</file>

<file path=ppt/slides/_rels/slide27.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7.emf"/><Relationship Id="rId5" Type="http://schemas.openxmlformats.org/officeDocument/2006/relationships/image" Target="../media/image3.png"/><Relationship Id="rId4" Type="http://schemas.openxmlformats.org/officeDocument/2006/relationships/image" Target="../media/image1.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jpeg"/><Relationship Id="rId4" Type="http://schemas.openxmlformats.org/officeDocument/2006/relationships/slide" Target="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jpeg"/><Relationship Id="rId4" Type="http://schemas.openxmlformats.org/officeDocument/2006/relationships/slide" Target="slide26.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1.emf"/><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0.emf"/><Relationship Id="rId5" Type="http://schemas.openxmlformats.org/officeDocument/2006/relationships/image" Target="../media/image1.jpeg"/><Relationship Id="rId4" Type="http://schemas.openxmlformats.org/officeDocument/2006/relationships/slide" Target="slide26.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2.emf"/><Relationship Id="rId5" Type="http://schemas.openxmlformats.org/officeDocument/2006/relationships/image" Target="../media/image1.jpeg"/><Relationship Id="rId4" Type="http://schemas.openxmlformats.org/officeDocument/2006/relationships/slide" Target="slide26.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43.emf"/><Relationship Id="rId5" Type="http://schemas.openxmlformats.org/officeDocument/2006/relationships/image" Target="../media/image1.jpeg"/><Relationship Id="rId4" Type="http://schemas.openxmlformats.org/officeDocument/2006/relationships/slide" Target="slide26.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4.emf"/><Relationship Id="rId5" Type="http://schemas.openxmlformats.org/officeDocument/2006/relationships/image" Target="../media/image1.jpeg"/><Relationship Id="rId4" Type="http://schemas.openxmlformats.org/officeDocument/2006/relationships/slide" Target="slide26.xml"/></Relationships>
</file>

<file path=ppt/slides/_rels/slide34.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slide" Target="slide41.xml"/><Relationship Id="rId7" Type="http://schemas.openxmlformats.org/officeDocument/2006/relationships/slide" Target="slide37.xm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slide" Target="slide35.xml"/><Relationship Id="rId5" Type="http://schemas.openxmlformats.org/officeDocument/2006/relationships/image" Target="../media/image3.png"/><Relationship Id="rId10" Type="http://schemas.openxmlformats.org/officeDocument/2006/relationships/slide" Target="slide40.xml"/><Relationship Id="rId4" Type="http://schemas.openxmlformats.org/officeDocument/2006/relationships/image" Target="../media/image1.jpeg"/><Relationship Id="rId9" Type="http://schemas.openxmlformats.org/officeDocument/2006/relationships/slide" Target="slide39.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45.emf"/><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slide" Target="slide34.xml"/><Relationship Id="rId7" Type="http://schemas.openxmlformats.org/officeDocument/2006/relationships/image" Target="../media/image47.emf"/><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46.emf"/><Relationship Id="rId5" Type="http://schemas.openxmlformats.org/officeDocument/2006/relationships/image" Target="../media/image3.png"/><Relationship Id="rId4" Type="http://schemas.openxmlformats.org/officeDocument/2006/relationships/image" Target="../media/image1.jpe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9.emf"/><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48.emf"/><Relationship Id="rId5" Type="http://schemas.openxmlformats.org/officeDocument/2006/relationships/image" Target="../media/image1.jpeg"/><Relationship Id="rId4" Type="http://schemas.openxmlformats.org/officeDocument/2006/relationships/slide" Target="slide34.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1.jpeg"/><Relationship Id="rId4" Type="http://schemas.openxmlformats.org/officeDocument/2006/relationships/slide" Target="slide34.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51.emf"/><Relationship Id="rId5" Type="http://schemas.openxmlformats.org/officeDocument/2006/relationships/image" Target="../media/image1.jpeg"/><Relationship Id="rId4" Type="http://schemas.openxmlformats.org/officeDocument/2006/relationships/slide" Target="slide34.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52.emf"/><Relationship Id="rId5" Type="http://schemas.openxmlformats.org/officeDocument/2006/relationships/image" Target="../media/image1.jpeg"/><Relationship Id="rId4" Type="http://schemas.openxmlformats.org/officeDocument/2006/relationships/slide" Target="slide34.xml"/></Relationships>
</file>

<file path=ppt/slides/_rels/slide41.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slide" Target="slide45.xml"/><Relationship Id="rId7" Type="http://schemas.openxmlformats.org/officeDocument/2006/relationships/slide" Target="slide43.xml"/><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slide" Target="slide42.xml"/><Relationship Id="rId5" Type="http://schemas.openxmlformats.org/officeDocument/2006/relationships/image" Target="../media/image3.png"/><Relationship Id="rId4" Type="http://schemas.openxmlformats.org/officeDocument/2006/relationships/image" Target="../media/image1.jpeg"/></Relationships>
</file>

<file path=ppt/slides/_rels/slide42.xml.rels><?xml version="1.0" encoding="UTF-8" standalone="yes"?>
<Relationships xmlns="http://schemas.openxmlformats.org/package/2006/relationships"><Relationship Id="rId3" Type="http://schemas.openxmlformats.org/officeDocument/2006/relationships/slide" Target="slide41.xml"/><Relationship Id="rId7" Type="http://schemas.openxmlformats.org/officeDocument/2006/relationships/image" Target="../media/image54.emf"/><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53.emf"/><Relationship Id="rId5" Type="http://schemas.openxmlformats.org/officeDocument/2006/relationships/image" Target="../media/image3.png"/><Relationship Id="rId4" Type="http://schemas.openxmlformats.org/officeDocument/2006/relationships/image" Target="../media/image1.jpe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55.emf"/><Relationship Id="rId5" Type="http://schemas.openxmlformats.org/officeDocument/2006/relationships/image" Target="../media/image1.jpeg"/><Relationship Id="rId4" Type="http://schemas.openxmlformats.org/officeDocument/2006/relationships/slide" Target="slide41.xml"/></Relationships>
</file>

<file path=ppt/slides/_rels/slide44.xml.rels><?xml version="1.0" encoding="UTF-8" standalone="yes"?>
<Relationships xmlns="http://schemas.openxmlformats.org/package/2006/relationships"><Relationship Id="rId3" Type="http://schemas.openxmlformats.org/officeDocument/2006/relationships/slide" Target="slide41.xml"/><Relationship Id="rId7" Type="http://schemas.openxmlformats.org/officeDocument/2006/relationships/image" Target="../media/image58.emf"/><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57.emf"/><Relationship Id="rId5" Type="http://schemas.openxmlformats.org/officeDocument/2006/relationships/image" Target="../media/image3.png"/><Relationship Id="rId4" Type="http://schemas.openxmlformats.org/officeDocument/2006/relationships/image" Target="../media/image1.jpeg"/></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hyperlink" Target="https://www.click-and-teach.de/Player/id/466/page/32" TargetMode="External"/><Relationship Id="rId5" Type="http://schemas.openxmlformats.org/officeDocument/2006/relationships/image" Target="../media/image35.emf"/><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jpg"/><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p:cNvSpPr/>
          <p:nvPr/>
        </p:nvSpPr>
        <p:spPr>
          <a:xfrm>
            <a:off x="7569200" y="4764088"/>
            <a:ext cx="1574800" cy="3841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4" name="Rechteck 3"/>
          <p:cNvSpPr/>
          <p:nvPr/>
        </p:nvSpPr>
        <p:spPr>
          <a:xfrm>
            <a:off x="0" y="0"/>
            <a:ext cx="9144000" cy="579438"/>
          </a:xfrm>
          <a:prstGeom prst="rect">
            <a:avLst/>
          </a:prstGeom>
          <a:solidFill>
            <a:srgbClr val="D2000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pic>
        <p:nvPicPr>
          <p:cNvPr id="13315" name="Bild 4" descr="CCBLogo4c48mm.jpg"/>
          <p:cNvPicPr>
            <a:picLocks noChangeAspect="1"/>
          </p:cNvPicPr>
          <p:nvPr/>
        </p:nvPicPr>
        <p:blipFill>
          <a:blip r:embed="rId3"/>
          <a:srcRect/>
          <a:stretch>
            <a:fillRect/>
          </a:stretch>
        </p:blipFill>
        <p:spPr bwMode="auto">
          <a:xfrm>
            <a:off x="8101013" y="328613"/>
            <a:ext cx="714375" cy="715962"/>
          </a:xfrm>
          <a:prstGeom prst="rect">
            <a:avLst/>
          </a:prstGeom>
          <a:noFill/>
          <a:ln w="9525">
            <a:noFill/>
            <a:miter lim="800000"/>
            <a:headEnd/>
            <a:tailEnd/>
          </a:ln>
        </p:spPr>
      </p:pic>
      <p:sp>
        <p:nvSpPr>
          <p:cNvPr id="6" name="Rechteck 5"/>
          <p:cNvSpPr/>
          <p:nvPr/>
        </p:nvSpPr>
        <p:spPr>
          <a:xfrm>
            <a:off x="0" y="4764088"/>
            <a:ext cx="7502525" cy="37941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3317" name="Rechteck 7"/>
          <p:cNvSpPr>
            <a:spLocks noChangeArrowheads="1"/>
          </p:cNvSpPr>
          <p:nvPr/>
        </p:nvSpPr>
        <p:spPr bwMode="auto">
          <a:xfrm>
            <a:off x="7569200" y="4808538"/>
            <a:ext cx="1574800" cy="246221"/>
          </a:xfrm>
          <a:prstGeom prst="rect">
            <a:avLst/>
          </a:prstGeom>
          <a:noFill/>
          <a:ln w="9525">
            <a:noFill/>
            <a:miter lim="800000"/>
            <a:headEnd/>
            <a:tailEnd/>
          </a:ln>
        </p:spPr>
        <p:txBody>
          <a:bodyPr>
            <a:spAutoFit/>
          </a:bodyPr>
          <a:lstStyle/>
          <a:p>
            <a:pPr algn="ctr"/>
            <a:r>
              <a:rPr lang="de-DE" sz="1000" dirty="0">
                <a:latin typeface="Calibri" pitchFamily="34" charset="0"/>
              </a:rPr>
              <a:t>www.ccbuchner.de</a:t>
            </a:r>
          </a:p>
        </p:txBody>
      </p:sp>
      <p:sp>
        <p:nvSpPr>
          <p:cNvPr id="15" name="Rechteck 14"/>
          <p:cNvSpPr/>
          <p:nvPr/>
        </p:nvSpPr>
        <p:spPr>
          <a:xfrm>
            <a:off x="490538" y="4849813"/>
            <a:ext cx="4306887" cy="217487"/>
          </a:xfrm>
          <a:prstGeom prst="rect">
            <a:avLst/>
          </a:prstGeom>
        </p:spPr>
        <p:txBody>
          <a:bodyPr>
            <a:spAutoFit/>
          </a:bodyPr>
          <a:lstStyle/>
          <a:p>
            <a:pPr fontAlgn="auto">
              <a:lnSpc>
                <a:spcPct val="80000"/>
              </a:lnSpc>
              <a:spcBef>
                <a:spcPts val="0"/>
              </a:spcBef>
              <a:spcAft>
                <a:spcPts val="0"/>
              </a:spcAft>
              <a:defRPr/>
            </a:pPr>
            <a:r>
              <a:rPr lang="de-DE" altLang="de-DE" sz="1000" dirty="0">
                <a:solidFill>
                  <a:schemeClr val="tx1">
                    <a:lumMod val="95000"/>
                    <a:lumOff val="5000"/>
                  </a:schemeClr>
                </a:solidFill>
                <a:latin typeface="Calibri" panose="020F0502020204030204" pitchFamily="34" charset="0"/>
              </a:rPr>
              <a:t>Physik </a:t>
            </a:r>
            <a:r>
              <a:rPr lang="de-DE" altLang="de-DE" sz="1000" dirty="0" smtClean="0">
                <a:solidFill>
                  <a:schemeClr val="tx1">
                    <a:lumMod val="95000"/>
                    <a:lumOff val="5000"/>
                  </a:schemeClr>
                </a:solidFill>
                <a:latin typeface="Calibri" panose="020F0502020204030204" pitchFamily="34" charset="0"/>
              </a:rPr>
              <a:t>7/I</a:t>
            </a:r>
            <a:r>
              <a:rPr lang="de-DE" altLang="de-DE" sz="900" dirty="0" smtClean="0">
                <a:solidFill>
                  <a:schemeClr val="tx1">
                    <a:lumMod val="95000"/>
                    <a:lumOff val="5000"/>
                  </a:schemeClr>
                </a:solidFill>
                <a:latin typeface="Calibri" panose="020F0502020204030204" pitchFamily="34" charset="0"/>
              </a:rPr>
              <a:t> </a:t>
            </a:r>
            <a:r>
              <a:rPr lang="de-DE" altLang="de-DE" sz="1000" dirty="0">
                <a:solidFill>
                  <a:schemeClr val="tx1">
                    <a:lumMod val="95000"/>
                    <a:lumOff val="5000"/>
                  </a:schemeClr>
                </a:solidFill>
                <a:latin typeface="Calibri" panose="020F0502020204030204" pitchFamily="34" charset="0"/>
              </a:rPr>
              <a:t>– Realschule Bayern</a:t>
            </a:r>
          </a:p>
        </p:txBody>
      </p:sp>
      <p:pic>
        <p:nvPicPr>
          <p:cNvPr id="12" name="Grafi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7963" y="1282700"/>
            <a:ext cx="2214562" cy="2952749"/>
          </a:xfrm>
          <a:prstGeom prst="rect">
            <a:avLst/>
          </a:prstGeom>
          <a:noFill/>
          <a:ln>
            <a:solidFill>
              <a:schemeClr val="bg1">
                <a:lumMod val="65000"/>
              </a:schemeClr>
            </a:solidFill>
          </a:ln>
          <a:effectLst>
            <a:outerShdw blurRad="50800" dist="50800" sx="1000" sy="1000" algn="ctr" rotWithShape="0">
              <a:schemeClr val="bg1">
                <a:lumMod val="75000"/>
              </a:schemeClr>
            </a:outerShdw>
            <a:softEdge rad="0"/>
          </a:effectLst>
        </p:spPr>
      </p:pic>
      <p:pic>
        <p:nvPicPr>
          <p:cNvPr id="3" name="Grafik 2"/>
          <p:cNvPicPr>
            <a:picLocks noChangeAspect="1"/>
          </p:cNvPicPr>
          <p:nvPr/>
        </p:nvPicPr>
        <p:blipFill>
          <a:blip r:embed="rId5"/>
          <a:stretch>
            <a:fillRect/>
          </a:stretch>
        </p:blipFill>
        <p:spPr>
          <a:xfrm>
            <a:off x="582613" y="1282700"/>
            <a:ext cx="3313183" cy="149352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4764088"/>
            <a:ext cx="7502525" cy="37941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5" name="Rechteck 4"/>
          <p:cNvSpPr/>
          <p:nvPr/>
        </p:nvSpPr>
        <p:spPr>
          <a:xfrm>
            <a:off x="436563" y="4849813"/>
            <a:ext cx="6027737" cy="218521"/>
          </a:xfrm>
          <a:prstGeom prst="rect">
            <a:avLst/>
          </a:prstGeom>
        </p:spPr>
        <p:txBody>
          <a:bodyPr>
            <a:spAutoFit/>
          </a:bodyPr>
          <a:lstStyle/>
          <a:p>
            <a:pPr fontAlgn="auto">
              <a:lnSpc>
                <a:spcPct val="80000"/>
              </a:lnSpc>
              <a:spcBef>
                <a:spcPts val="0"/>
              </a:spcBef>
              <a:spcAft>
                <a:spcPts val="0"/>
              </a:spcAft>
              <a:defRPr/>
            </a:pPr>
            <a:r>
              <a:rPr lang="de-DE" altLang="de-DE" sz="1000" dirty="0">
                <a:solidFill>
                  <a:schemeClr val="tx1">
                    <a:lumMod val="95000"/>
                    <a:lumOff val="5000"/>
                  </a:schemeClr>
                </a:solidFill>
                <a:latin typeface="Calibri" panose="020F0502020204030204" pitchFamily="34" charset="0"/>
              </a:rPr>
              <a:t>Physik 7/I – Realschule </a:t>
            </a:r>
            <a:r>
              <a:rPr lang="de-DE" altLang="de-DE" sz="1000" dirty="0" smtClean="0">
                <a:solidFill>
                  <a:schemeClr val="tx1">
                    <a:lumMod val="95000"/>
                    <a:lumOff val="5000"/>
                  </a:schemeClr>
                </a:solidFill>
                <a:latin typeface="Calibri" panose="020F0502020204030204" pitchFamily="34" charset="0"/>
              </a:rPr>
              <a:t>Bayern</a:t>
            </a:r>
            <a:endParaRPr lang="de-DE" altLang="de-DE" sz="1000" dirty="0">
              <a:solidFill>
                <a:schemeClr val="tx1">
                  <a:lumMod val="95000"/>
                  <a:lumOff val="5000"/>
                </a:schemeClr>
              </a:solidFill>
              <a:latin typeface="Calibri" panose="020F0502020204030204" pitchFamily="34" charset="0"/>
            </a:endParaRPr>
          </a:p>
        </p:txBody>
      </p:sp>
      <p:cxnSp>
        <p:nvCxnSpPr>
          <p:cNvPr id="9" name="Gerade Verbindung 8"/>
          <p:cNvCxnSpPr/>
          <p:nvPr/>
        </p:nvCxnSpPr>
        <p:spPr>
          <a:xfrm>
            <a:off x="8555038" y="0"/>
            <a:ext cx="0" cy="703263"/>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0" y="703263"/>
            <a:ext cx="9144000" cy="0"/>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pic>
        <p:nvPicPr>
          <p:cNvPr id="14343" name="Bild 22" descr="CCBLogo4c48mm.jpg"/>
          <p:cNvPicPr>
            <a:picLocks noChangeAspect="1"/>
          </p:cNvPicPr>
          <p:nvPr/>
        </p:nvPicPr>
        <p:blipFill>
          <a:blip r:embed="rId3"/>
          <a:srcRect/>
          <a:stretch>
            <a:fillRect/>
          </a:stretch>
        </p:blipFill>
        <p:spPr bwMode="auto">
          <a:xfrm>
            <a:off x="7154863" y="4821238"/>
            <a:ext cx="284162" cy="284162"/>
          </a:xfrm>
          <a:prstGeom prst="rect">
            <a:avLst/>
          </a:prstGeom>
          <a:noFill/>
          <a:ln w="9525">
            <a:noFill/>
            <a:miter lim="800000"/>
            <a:headEnd/>
            <a:tailEnd/>
          </a:ln>
        </p:spPr>
      </p:pic>
      <p:sp>
        <p:nvSpPr>
          <p:cNvPr id="18" name="Rechteck 17"/>
          <p:cNvSpPr/>
          <p:nvPr/>
        </p:nvSpPr>
        <p:spPr>
          <a:xfrm>
            <a:off x="7569200" y="4764088"/>
            <a:ext cx="1574800" cy="3841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4350" name="Rechteck 19"/>
          <p:cNvSpPr>
            <a:spLocks noChangeArrowheads="1"/>
          </p:cNvSpPr>
          <p:nvPr/>
        </p:nvSpPr>
        <p:spPr bwMode="auto">
          <a:xfrm>
            <a:off x="7569200" y="4808538"/>
            <a:ext cx="1574800" cy="246221"/>
          </a:xfrm>
          <a:prstGeom prst="rect">
            <a:avLst/>
          </a:prstGeom>
          <a:noFill/>
          <a:ln w="9525">
            <a:noFill/>
            <a:miter lim="800000"/>
            <a:headEnd/>
            <a:tailEnd/>
          </a:ln>
        </p:spPr>
        <p:txBody>
          <a:bodyPr>
            <a:spAutoFit/>
          </a:bodyPr>
          <a:lstStyle/>
          <a:p>
            <a:pPr algn="ctr"/>
            <a:r>
              <a:rPr lang="de-DE" sz="1000" dirty="0" smtClean="0">
                <a:latin typeface="Calibri" pitchFamily="34" charset="0"/>
              </a:rPr>
              <a:t>Standardseite 56–57 </a:t>
            </a:r>
            <a:endParaRPr lang="de-DE" sz="1000" dirty="0">
              <a:latin typeface="Calibri" pitchFamily="34" charset="0"/>
            </a:endParaRPr>
          </a:p>
        </p:txBody>
      </p:sp>
      <p:pic>
        <p:nvPicPr>
          <p:cNvPr id="19" name="Grafik 18"/>
          <p:cNvPicPr>
            <a:picLocks noChangeAspect="1"/>
          </p:cNvPicPr>
          <p:nvPr/>
        </p:nvPicPr>
        <p:blipFill>
          <a:blip r:embed="rId4"/>
          <a:stretch>
            <a:fillRect/>
          </a:stretch>
        </p:blipFill>
        <p:spPr>
          <a:xfrm>
            <a:off x="7332453" y="123826"/>
            <a:ext cx="1159913" cy="522868"/>
          </a:xfrm>
          <a:prstGeom prst="rect">
            <a:avLst/>
          </a:prstGeom>
        </p:spPr>
      </p:pic>
      <p:sp>
        <p:nvSpPr>
          <p:cNvPr id="14" name="Rechteck 15"/>
          <p:cNvSpPr>
            <a:spLocks noChangeArrowheads="1"/>
          </p:cNvSpPr>
          <p:nvPr/>
        </p:nvSpPr>
        <p:spPr bwMode="auto">
          <a:xfrm>
            <a:off x="436563" y="284163"/>
            <a:ext cx="6399212" cy="338554"/>
          </a:xfrm>
          <a:prstGeom prst="rect">
            <a:avLst/>
          </a:prstGeom>
          <a:noFill/>
          <a:ln w="9525">
            <a:noFill/>
            <a:miter lim="800000"/>
            <a:headEnd/>
            <a:tailEnd/>
          </a:ln>
        </p:spPr>
        <p:txBody>
          <a:bodyPr>
            <a:spAutoFit/>
          </a:bodyPr>
          <a:lstStyle/>
          <a:p>
            <a:r>
              <a:rPr lang="de-DE" sz="1600" b="1" dirty="0">
                <a:latin typeface="Calibri Light" charset="0"/>
                <a:ea typeface="Calibri Light" charset="0"/>
                <a:cs typeface="Calibri Light" charset="0"/>
              </a:rPr>
              <a:t>Konzeption des Buches</a:t>
            </a:r>
            <a:endParaRPr lang="de-DE" sz="1600" b="1" dirty="0">
              <a:solidFill>
                <a:srgbClr val="72A403"/>
              </a:solidFill>
            </a:endParaRPr>
          </a:p>
        </p:txBody>
      </p:sp>
      <p:pic>
        <p:nvPicPr>
          <p:cNvPr id="2" name="Grafik 1"/>
          <p:cNvPicPr>
            <a:picLocks noChangeAspect="1"/>
          </p:cNvPicPr>
          <p:nvPr/>
        </p:nvPicPr>
        <p:blipFill>
          <a:blip r:embed="rId5"/>
          <a:stretch>
            <a:fillRect/>
          </a:stretch>
        </p:blipFill>
        <p:spPr>
          <a:xfrm>
            <a:off x="632967" y="873521"/>
            <a:ext cx="2840630" cy="3780000"/>
          </a:xfrm>
          <a:prstGeom prst="rect">
            <a:avLst/>
          </a:prstGeom>
          <a:noFill/>
          <a:ln>
            <a:solidFill>
              <a:schemeClr val="bg1">
                <a:lumMod val="65000"/>
              </a:schemeClr>
            </a:solidFill>
          </a:ln>
          <a:effectLst>
            <a:outerShdw blurRad="50800" dist="50800" sx="1000" sy="1000" algn="ctr" rotWithShape="0">
              <a:schemeClr val="bg1">
                <a:lumMod val="75000"/>
              </a:schemeClr>
            </a:outerShdw>
            <a:softEdge rad="0"/>
          </a:effectLst>
        </p:spPr>
      </p:pic>
      <p:pic>
        <p:nvPicPr>
          <p:cNvPr id="4" name="Grafik 3"/>
          <p:cNvPicPr>
            <a:picLocks noChangeAspect="1"/>
          </p:cNvPicPr>
          <p:nvPr/>
        </p:nvPicPr>
        <p:blipFill>
          <a:blip r:embed="rId6"/>
          <a:stretch>
            <a:fillRect/>
          </a:stretch>
        </p:blipFill>
        <p:spPr>
          <a:xfrm>
            <a:off x="3473597" y="876619"/>
            <a:ext cx="2841893" cy="3780000"/>
          </a:xfrm>
          <a:prstGeom prst="rect">
            <a:avLst/>
          </a:prstGeom>
          <a:noFill/>
          <a:ln>
            <a:solidFill>
              <a:schemeClr val="bg1">
                <a:lumMod val="65000"/>
              </a:schemeClr>
            </a:solidFill>
          </a:ln>
          <a:effectLst>
            <a:outerShdw blurRad="50800" dist="50800" sx="1000" sy="1000" algn="ctr" rotWithShape="0">
              <a:schemeClr val="bg1">
                <a:lumMod val="75000"/>
              </a:schemeClr>
            </a:outerShdw>
            <a:softEdge rad="0"/>
          </a:effectLst>
        </p:spPr>
      </p:pic>
      <p:sp>
        <p:nvSpPr>
          <p:cNvPr id="6" name="Foliennummernplatzhalter 5"/>
          <p:cNvSpPr>
            <a:spLocks noGrp="1"/>
          </p:cNvSpPr>
          <p:nvPr>
            <p:ph type="sldNum" sz="quarter" idx="12"/>
          </p:nvPr>
        </p:nvSpPr>
        <p:spPr/>
        <p:txBody>
          <a:bodyPr/>
          <a:lstStyle/>
          <a:p>
            <a:pPr>
              <a:defRPr/>
            </a:pPr>
            <a:fld id="{0C3C2537-8062-41C3-B66C-C633D96FF7D7}" type="slidenum">
              <a:rPr lang="de-DE" smtClean="0"/>
              <a:pPr>
                <a:defRPr/>
              </a:pPr>
              <a:t>10</a:t>
            </a:fld>
            <a:endParaRPr lang="de-DE" dirty="0"/>
          </a:p>
        </p:txBody>
      </p:sp>
    </p:spTree>
    <p:extLst>
      <p:ext uri="{BB962C8B-B14F-4D97-AF65-F5344CB8AC3E}">
        <p14:creationId xmlns:p14="http://schemas.microsoft.com/office/powerpoint/2010/main" val="26291862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fik 20"/>
          <p:cNvPicPr>
            <a:picLocks noChangeAspect="1"/>
          </p:cNvPicPr>
          <p:nvPr/>
        </p:nvPicPr>
        <p:blipFill>
          <a:blip r:embed="rId3">
            <a:grayscl/>
          </a:blip>
          <a:stretch>
            <a:fillRect/>
          </a:stretch>
        </p:blipFill>
        <p:spPr>
          <a:xfrm>
            <a:off x="632967" y="873521"/>
            <a:ext cx="2840630" cy="3780000"/>
          </a:xfrm>
          <a:prstGeom prst="rect">
            <a:avLst/>
          </a:prstGeom>
          <a:noFill/>
          <a:ln>
            <a:solidFill>
              <a:schemeClr val="bg1">
                <a:lumMod val="65000"/>
              </a:schemeClr>
            </a:solidFill>
          </a:ln>
          <a:effectLst>
            <a:outerShdw blurRad="50800" dist="50800" sx="1000" sy="1000" algn="ctr" rotWithShape="0">
              <a:schemeClr val="bg1">
                <a:lumMod val="75000"/>
              </a:schemeClr>
            </a:outerShdw>
            <a:softEdge rad="0"/>
          </a:effectLst>
        </p:spPr>
      </p:pic>
      <p:pic>
        <p:nvPicPr>
          <p:cNvPr id="22" name="Grafik 21"/>
          <p:cNvPicPr>
            <a:picLocks noChangeAspect="1"/>
          </p:cNvPicPr>
          <p:nvPr/>
        </p:nvPicPr>
        <p:blipFill>
          <a:blip r:embed="rId4">
            <a:grayscl/>
            <a:lum/>
          </a:blip>
          <a:stretch>
            <a:fillRect/>
          </a:stretch>
        </p:blipFill>
        <p:spPr>
          <a:xfrm>
            <a:off x="3473597" y="876619"/>
            <a:ext cx="2841893" cy="3780000"/>
          </a:xfrm>
          <a:prstGeom prst="rect">
            <a:avLst/>
          </a:prstGeom>
          <a:noFill/>
          <a:ln>
            <a:solidFill>
              <a:schemeClr val="bg1">
                <a:lumMod val="65000"/>
              </a:schemeClr>
            </a:solidFill>
          </a:ln>
          <a:effectLst>
            <a:outerShdw blurRad="50800" dist="50800" sx="1000" sy="1000" algn="ctr" rotWithShape="0">
              <a:schemeClr val="bg1">
                <a:lumMod val="75000"/>
              </a:schemeClr>
            </a:outerShdw>
            <a:softEdge rad="0"/>
          </a:effectLst>
        </p:spPr>
      </p:pic>
      <p:sp>
        <p:nvSpPr>
          <p:cNvPr id="3" name="Rechteck 2"/>
          <p:cNvSpPr/>
          <p:nvPr/>
        </p:nvSpPr>
        <p:spPr>
          <a:xfrm>
            <a:off x="0" y="4764088"/>
            <a:ext cx="7502525" cy="37941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5" name="Rechteck 4"/>
          <p:cNvSpPr/>
          <p:nvPr/>
        </p:nvSpPr>
        <p:spPr>
          <a:xfrm>
            <a:off x="436563" y="4849813"/>
            <a:ext cx="6027737" cy="218521"/>
          </a:xfrm>
          <a:prstGeom prst="rect">
            <a:avLst/>
          </a:prstGeom>
        </p:spPr>
        <p:txBody>
          <a:bodyPr>
            <a:spAutoFit/>
          </a:bodyPr>
          <a:lstStyle/>
          <a:p>
            <a:pPr fontAlgn="auto">
              <a:lnSpc>
                <a:spcPct val="80000"/>
              </a:lnSpc>
              <a:spcBef>
                <a:spcPts val="0"/>
              </a:spcBef>
              <a:spcAft>
                <a:spcPts val="0"/>
              </a:spcAft>
              <a:defRPr/>
            </a:pPr>
            <a:r>
              <a:rPr lang="de-DE" altLang="de-DE" sz="1000" dirty="0">
                <a:solidFill>
                  <a:schemeClr val="tx1">
                    <a:lumMod val="95000"/>
                    <a:lumOff val="5000"/>
                  </a:schemeClr>
                </a:solidFill>
                <a:latin typeface="Calibri" panose="020F0502020204030204" pitchFamily="34" charset="0"/>
              </a:rPr>
              <a:t>Physik 7/I – Realschule </a:t>
            </a:r>
            <a:r>
              <a:rPr lang="de-DE" altLang="de-DE" sz="1000" dirty="0" smtClean="0">
                <a:solidFill>
                  <a:schemeClr val="tx1">
                    <a:lumMod val="95000"/>
                    <a:lumOff val="5000"/>
                  </a:schemeClr>
                </a:solidFill>
                <a:latin typeface="Calibri" panose="020F0502020204030204" pitchFamily="34" charset="0"/>
              </a:rPr>
              <a:t>Bayern</a:t>
            </a:r>
            <a:endParaRPr lang="de-DE" altLang="de-DE" sz="1000" dirty="0">
              <a:solidFill>
                <a:schemeClr val="tx1">
                  <a:lumMod val="95000"/>
                  <a:lumOff val="5000"/>
                </a:schemeClr>
              </a:solidFill>
              <a:latin typeface="Calibri" panose="020F0502020204030204" pitchFamily="34" charset="0"/>
            </a:endParaRPr>
          </a:p>
        </p:txBody>
      </p:sp>
      <p:cxnSp>
        <p:nvCxnSpPr>
          <p:cNvPr id="9" name="Gerade Verbindung 8"/>
          <p:cNvCxnSpPr/>
          <p:nvPr/>
        </p:nvCxnSpPr>
        <p:spPr>
          <a:xfrm>
            <a:off x="8555038" y="0"/>
            <a:ext cx="0" cy="703263"/>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0" y="703263"/>
            <a:ext cx="9144000" cy="0"/>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pic>
        <p:nvPicPr>
          <p:cNvPr id="14343" name="Bild 22" descr="CCBLogo4c48mm.jpg"/>
          <p:cNvPicPr>
            <a:picLocks noChangeAspect="1"/>
          </p:cNvPicPr>
          <p:nvPr/>
        </p:nvPicPr>
        <p:blipFill>
          <a:blip r:embed="rId5"/>
          <a:srcRect/>
          <a:stretch>
            <a:fillRect/>
          </a:stretch>
        </p:blipFill>
        <p:spPr bwMode="auto">
          <a:xfrm>
            <a:off x="7154863" y="4821238"/>
            <a:ext cx="284162" cy="284162"/>
          </a:xfrm>
          <a:prstGeom prst="rect">
            <a:avLst/>
          </a:prstGeom>
          <a:noFill/>
          <a:ln w="9525">
            <a:noFill/>
            <a:miter lim="800000"/>
            <a:headEnd/>
            <a:tailEnd/>
          </a:ln>
        </p:spPr>
      </p:pic>
      <p:sp>
        <p:nvSpPr>
          <p:cNvPr id="18" name="Rechteck 17"/>
          <p:cNvSpPr/>
          <p:nvPr/>
        </p:nvSpPr>
        <p:spPr>
          <a:xfrm>
            <a:off x="7569200" y="4764088"/>
            <a:ext cx="1574800" cy="3841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4350" name="Rechteck 19"/>
          <p:cNvSpPr>
            <a:spLocks noChangeArrowheads="1"/>
          </p:cNvSpPr>
          <p:nvPr/>
        </p:nvSpPr>
        <p:spPr bwMode="auto">
          <a:xfrm>
            <a:off x="7569200" y="4808538"/>
            <a:ext cx="1574800" cy="246221"/>
          </a:xfrm>
          <a:prstGeom prst="rect">
            <a:avLst/>
          </a:prstGeom>
          <a:noFill/>
          <a:ln w="9525">
            <a:noFill/>
            <a:miter lim="800000"/>
            <a:headEnd/>
            <a:tailEnd/>
          </a:ln>
        </p:spPr>
        <p:txBody>
          <a:bodyPr>
            <a:spAutoFit/>
          </a:bodyPr>
          <a:lstStyle/>
          <a:p>
            <a:pPr algn="ctr"/>
            <a:r>
              <a:rPr lang="de-DE" sz="1000" dirty="0">
                <a:latin typeface="Calibri" pitchFamily="34" charset="0"/>
              </a:rPr>
              <a:t>Standardseite 56–57 </a:t>
            </a:r>
          </a:p>
        </p:txBody>
      </p:sp>
      <p:pic>
        <p:nvPicPr>
          <p:cNvPr id="19" name="Grafik 18"/>
          <p:cNvPicPr>
            <a:picLocks noChangeAspect="1"/>
          </p:cNvPicPr>
          <p:nvPr/>
        </p:nvPicPr>
        <p:blipFill>
          <a:blip r:embed="rId6"/>
          <a:stretch>
            <a:fillRect/>
          </a:stretch>
        </p:blipFill>
        <p:spPr>
          <a:xfrm>
            <a:off x="7332453" y="123826"/>
            <a:ext cx="1159913" cy="522868"/>
          </a:xfrm>
          <a:prstGeom prst="rect">
            <a:avLst/>
          </a:prstGeom>
        </p:spPr>
      </p:pic>
      <p:sp>
        <p:nvSpPr>
          <p:cNvPr id="14" name="Rechteck 15"/>
          <p:cNvSpPr>
            <a:spLocks noChangeArrowheads="1"/>
          </p:cNvSpPr>
          <p:nvPr/>
        </p:nvSpPr>
        <p:spPr bwMode="auto">
          <a:xfrm>
            <a:off x="436563" y="284163"/>
            <a:ext cx="6399212" cy="338554"/>
          </a:xfrm>
          <a:prstGeom prst="rect">
            <a:avLst/>
          </a:prstGeom>
          <a:noFill/>
          <a:ln w="9525">
            <a:noFill/>
            <a:miter lim="800000"/>
            <a:headEnd/>
            <a:tailEnd/>
          </a:ln>
        </p:spPr>
        <p:txBody>
          <a:bodyPr>
            <a:spAutoFit/>
          </a:bodyPr>
          <a:lstStyle/>
          <a:p>
            <a:r>
              <a:rPr lang="de-DE" sz="1600" b="1" dirty="0">
                <a:latin typeface="Calibri Light" charset="0"/>
                <a:ea typeface="Calibri Light" charset="0"/>
                <a:cs typeface="Calibri Light" charset="0"/>
              </a:rPr>
              <a:t>Konzeption des Buches</a:t>
            </a:r>
            <a:endParaRPr lang="de-DE" sz="1600" b="1" dirty="0">
              <a:solidFill>
                <a:srgbClr val="72A403"/>
              </a:solidFill>
            </a:endParaRPr>
          </a:p>
        </p:txBody>
      </p:sp>
      <p:pic>
        <p:nvPicPr>
          <p:cNvPr id="15" name="Grafik 14"/>
          <p:cNvPicPr>
            <a:picLocks noChangeAspect="1"/>
          </p:cNvPicPr>
          <p:nvPr/>
        </p:nvPicPr>
        <p:blipFill rotWithShape="1">
          <a:blip r:embed="rId7"/>
          <a:srcRect t="1" r="1076" b="-1"/>
          <a:stretch/>
        </p:blipFill>
        <p:spPr>
          <a:xfrm>
            <a:off x="626648" y="1290948"/>
            <a:ext cx="1080000" cy="200914"/>
          </a:xfrm>
          <a:prstGeom prst="rect">
            <a:avLst/>
          </a:prstGeom>
        </p:spPr>
      </p:pic>
      <p:pic>
        <p:nvPicPr>
          <p:cNvPr id="4" name="Grafik 3"/>
          <p:cNvPicPr>
            <a:picLocks noChangeAspect="1"/>
          </p:cNvPicPr>
          <p:nvPr/>
        </p:nvPicPr>
        <p:blipFill rotWithShape="1">
          <a:blip r:embed="rId8"/>
          <a:srcRect l="-1" r="2219" b="-1"/>
          <a:stretch/>
        </p:blipFill>
        <p:spPr>
          <a:xfrm>
            <a:off x="625185" y="2145506"/>
            <a:ext cx="1080000" cy="203993"/>
          </a:xfrm>
          <a:prstGeom prst="rect">
            <a:avLst/>
          </a:prstGeom>
        </p:spPr>
      </p:pic>
      <p:pic>
        <p:nvPicPr>
          <p:cNvPr id="7" name="Grafik 6"/>
          <p:cNvPicPr>
            <a:picLocks noChangeAspect="1"/>
          </p:cNvPicPr>
          <p:nvPr/>
        </p:nvPicPr>
        <p:blipFill>
          <a:blip r:embed="rId9"/>
          <a:stretch>
            <a:fillRect/>
          </a:stretch>
        </p:blipFill>
        <p:spPr>
          <a:xfrm>
            <a:off x="625672" y="4017560"/>
            <a:ext cx="1080000" cy="173279"/>
          </a:xfrm>
          <a:prstGeom prst="rect">
            <a:avLst/>
          </a:prstGeom>
        </p:spPr>
      </p:pic>
      <p:pic>
        <p:nvPicPr>
          <p:cNvPr id="8" name="Grafik 7"/>
          <p:cNvPicPr>
            <a:picLocks noChangeAspect="1"/>
          </p:cNvPicPr>
          <p:nvPr/>
        </p:nvPicPr>
        <p:blipFill>
          <a:blip r:embed="rId10"/>
          <a:stretch>
            <a:fillRect/>
          </a:stretch>
        </p:blipFill>
        <p:spPr>
          <a:xfrm>
            <a:off x="5245026" y="1967360"/>
            <a:ext cx="1080000" cy="173279"/>
          </a:xfrm>
          <a:prstGeom prst="rect">
            <a:avLst/>
          </a:prstGeom>
        </p:spPr>
      </p:pic>
      <p:pic>
        <p:nvPicPr>
          <p:cNvPr id="10" name="Grafik 9"/>
          <p:cNvPicPr>
            <a:picLocks noChangeAspect="1"/>
          </p:cNvPicPr>
          <p:nvPr/>
        </p:nvPicPr>
        <p:blipFill>
          <a:blip r:embed="rId11"/>
          <a:stretch>
            <a:fillRect/>
          </a:stretch>
        </p:blipFill>
        <p:spPr>
          <a:xfrm>
            <a:off x="5245026" y="2491337"/>
            <a:ext cx="1080000" cy="170525"/>
          </a:xfrm>
          <a:prstGeom prst="rect">
            <a:avLst/>
          </a:prstGeom>
        </p:spPr>
      </p:pic>
      <p:pic>
        <p:nvPicPr>
          <p:cNvPr id="11" name="Grafik 10"/>
          <p:cNvPicPr>
            <a:picLocks noChangeAspect="1"/>
          </p:cNvPicPr>
          <p:nvPr/>
        </p:nvPicPr>
        <p:blipFill>
          <a:blip r:embed="rId12">
            <a:lum/>
          </a:blip>
          <a:stretch>
            <a:fillRect/>
          </a:stretch>
        </p:blipFill>
        <p:spPr>
          <a:xfrm>
            <a:off x="5244838" y="3638110"/>
            <a:ext cx="1080000" cy="143016"/>
          </a:xfrm>
          <a:prstGeom prst="rect">
            <a:avLst/>
          </a:prstGeom>
        </p:spPr>
      </p:pic>
      <p:sp>
        <p:nvSpPr>
          <p:cNvPr id="2" name="Foliennummernplatzhalter 1"/>
          <p:cNvSpPr>
            <a:spLocks noGrp="1"/>
          </p:cNvSpPr>
          <p:nvPr>
            <p:ph type="sldNum" sz="quarter" idx="12"/>
          </p:nvPr>
        </p:nvSpPr>
        <p:spPr/>
        <p:txBody>
          <a:bodyPr/>
          <a:lstStyle/>
          <a:p>
            <a:pPr>
              <a:defRPr/>
            </a:pPr>
            <a:fld id="{0C3C2537-8062-41C3-B66C-C633D96FF7D7}" type="slidenum">
              <a:rPr lang="de-DE" smtClean="0"/>
              <a:pPr>
                <a:defRPr/>
              </a:pPr>
              <a:t>11</a:t>
            </a:fld>
            <a:endParaRPr lang="de-DE" dirty="0"/>
          </a:p>
        </p:txBody>
      </p:sp>
    </p:spTree>
    <p:extLst>
      <p:ext uri="{BB962C8B-B14F-4D97-AF65-F5344CB8AC3E}">
        <p14:creationId xmlns:p14="http://schemas.microsoft.com/office/powerpoint/2010/main" val="344547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75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1750"/>
                            </p:stCondLst>
                            <p:childTnLst>
                              <p:par>
                                <p:cTn id="15" presetID="2" presetClass="entr" presetSubtype="8" fill="hold" nodeType="afterEffect">
                                  <p:stCondLst>
                                    <p:cond delay="75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2" fill="hold" nodeType="afterEffect">
                                  <p:stCondLst>
                                    <p:cond delay="75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1+#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par>
                          <p:cTn id="24" fill="hold">
                            <p:stCondLst>
                              <p:cond delay="4250"/>
                            </p:stCondLst>
                            <p:childTnLst>
                              <p:par>
                                <p:cTn id="25" presetID="2" presetClass="entr" presetSubtype="2" fill="hold" nodeType="afterEffect">
                                  <p:stCondLst>
                                    <p:cond delay="75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1+#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par>
                          <p:cTn id="29" fill="hold">
                            <p:stCondLst>
                              <p:cond delay="5500"/>
                            </p:stCondLst>
                            <p:childTnLst>
                              <p:par>
                                <p:cTn id="30" presetID="2" presetClass="entr" presetSubtype="2" fill="hold" nodeType="afterEffect">
                                  <p:stCondLst>
                                    <p:cond delay="75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1+#ppt_w/2"/>
                                          </p:val>
                                        </p:tav>
                                        <p:tav tm="100000">
                                          <p:val>
                                            <p:strVal val="#ppt_x"/>
                                          </p:val>
                                        </p:tav>
                                      </p:tavLst>
                                    </p:anim>
                                    <p:anim calcmode="lin" valueType="num">
                                      <p:cBhvr additive="base">
                                        <p:cTn id="33"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4764088"/>
            <a:ext cx="7502525" cy="37941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5" name="Rechteck 4"/>
          <p:cNvSpPr/>
          <p:nvPr/>
        </p:nvSpPr>
        <p:spPr>
          <a:xfrm>
            <a:off x="436563" y="4849813"/>
            <a:ext cx="6027737" cy="218521"/>
          </a:xfrm>
          <a:prstGeom prst="rect">
            <a:avLst/>
          </a:prstGeom>
        </p:spPr>
        <p:txBody>
          <a:bodyPr>
            <a:spAutoFit/>
          </a:bodyPr>
          <a:lstStyle/>
          <a:p>
            <a:pPr fontAlgn="auto">
              <a:lnSpc>
                <a:spcPct val="80000"/>
              </a:lnSpc>
              <a:spcBef>
                <a:spcPts val="0"/>
              </a:spcBef>
              <a:spcAft>
                <a:spcPts val="0"/>
              </a:spcAft>
              <a:defRPr/>
            </a:pPr>
            <a:r>
              <a:rPr lang="de-DE" altLang="de-DE" sz="1000" dirty="0">
                <a:solidFill>
                  <a:schemeClr val="tx1">
                    <a:lumMod val="95000"/>
                    <a:lumOff val="5000"/>
                  </a:schemeClr>
                </a:solidFill>
                <a:latin typeface="Calibri" panose="020F0502020204030204" pitchFamily="34" charset="0"/>
              </a:rPr>
              <a:t>Physik 7/I – Realschule </a:t>
            </a:r>
            <a:r>
              <a:rPr lang="de-DE" altLang="de-DE" sz="1000" dirty="0" smtClean="0">
                <a:solidFill>
                  <a:schemeClr val="tx1">
                    <a:lumMod val="95000"/>
                    <a:lumOff val="5000"/>
                  </a:schemeClr>
                </a:solidFill>
                <a:latin typeface="Calibri" panose="020F0502020204030204" pitchFamily="34" charset="0"/>
              </a:rPr>
              <a:t>Bayern</a:t>
            </a:r>
            <a:endParaRPr lang="de-DE" altLang="de-DE" sz="1000" dirty="0">
              <a:solidFill>
                <a:schemeClr val="tx1">
                  <a:lumMod val="95000"/>
                  <a:lumOff val="5000"/>
                </a:schemeClr>
              </a:solidFill>
              <a:latin typeface="Calibri" panose="020F0502020204030204" pitchFamily="34" charset="0"/>
            </a:endParaRPr>
          </a:p>
        </p:txBody>
      </p:sp>
      <p:cxnSp>
        <p:nvCxnSpPr>
          <p:cNvPr id="9" name="Gerade Verbindung 8"/>
          <p:cNvCxnSpPr/>
          <p:nvPr/>
        </p:nvCxnSpPr>
        <p:spPr>
          <a:xfrm>
            <a:off x="8555038" y="0"/>
            <a:ext cx="0" cy="703263"/>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0" y="703263"/>
            <a:ext cx="9144000" cy="0"/>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pic>
        <p:nvPicPr>
          <p:cNvPr id="14343" name="Bild 22" descr="CCBLogo4c48mm.jpg"/>
          <p:cNvPicPr>
            <a:picLocks noChangeAspect="1"/>
          </p:cNvPicPr>
          <p:nvPr/>
        </p:nvPicPr>
        <p:blipFill>
          <a:blip r:embed="rId3"/>
          <a:srcRect/>
          <a:stretch>
            <a:fillRect/>
          </a:stretch>
        </p:blipFill>
        <p:spPr bwMode="auto">
          <a:xfrm>
            <a:off x="7154863" y="4821238"/>
            <a:ext cx="284162" cy="284162"/>
          </a:xfrm>
          <a:prstGeom prst="rect">
            <a:avLst/>
          </a:prstGeom>
          <a:noFill/>
          <a:ln w="9525">
            <a:noFill/>
            <a:miter lim="800000"/>
            <a:headEnd/>
            <a:tailEnd/>
          </a:ln>
        </p:spPr>
      </p:pic>
      <p:sp>
        <p:nvSpPr>
          <p:cNvPr id="18" name="Rechteck 17"/>
          <p:cNvSpPr/>
          <p:nvPr/>
        </p:nvSpPr>
        <p:spPr>
          <a:xfrm>
            <a:off x="7569200" y="4764088"/>
            <a:ext cx="1574800" cy="3841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4350" name="Rechteck 19"/>
          <p:cNvSpPr>
            <a:spLocks noChangeArrowheads="1"/>
          </p:cNvSpPr>
          <p:nvPr/>
        </p:nvSpPr>
        <p:spPr bwMode="auto">
          <a:xfrm>
            <a:off x="7569200" y="4808538"/>
            <a:ext cx="1574800" cy="246221"/>
          </a:xfrm>
          <a:prstGeom prst="rect">
            <a:avLst/>
          </a:prstGeom>
          <a:noFill/>
          <a:ln w="9525">
            <a:noFill/>
            <a:miter lim="800000"/>
            <a:headEnd/>
            <a:tailEnd/>
          </a:ln>
        </p:spPr>
        <p:txBody>
          <a:bodyPr>
            <a:spAutoFit/>
          </a:bodyPr>
          <a:lstStyle/>
          <a:p>
            <a:pPr algn="ctr"/>
            <a:r>
              <a:rPr lang="de-DE" sz="1000" dirty="0" smtClean="0">
                <a:latin typeface="Calibri" pitchFamily="34" charset="0"/>
              </a:rPr>
              <a:t>Standardseite 56–57 </a:t>
            </a:r>
            <a:endParaRPr lang="de-DE" sz="1000" dirty="0">
              <a:latin typeface="Calibri" pitchFamily="34" charset="0"/>
            </a:endParaRPr>
          </a:p>
        </p:txBody>
      </p:sp>
      <p:pic>
        <p:nvPicPr>
          <p:cNvPr id="19" name="Grafik 18"/>
          <p:cNvPicPr>
            <a:picLocks noChangeAspect="1"/>
          </p:cNvPicPr>
          <p:nvPr/>
        </p:nvPicPr>
        <p:blipFill>
          <a:blip r:embed="rId4"/>
          <a:stretch>
            <a:fillRect/>
          </a:stretch>
        </p:blipFill>
        <p:spPr>
          <a:xfrm>
            <a:off x="7332453" y="123826"/>
            <a:ext cx="1159913" cy="522868"/>
          </a:xfrm>
          <a:prstGeom prst="rect">
            <a:avLst/>
          </a:prstGeom>
        </p:spPr>
      </p:pic>
      <p:sp>
        <p:nvSpPr>
          <p:cNvPr id="14" name="Rechteck 15"/>
          <p:cNvSpPr>
            <a:spLocks noChangeArrowheads="1"/>
          </p:cNvSpPr>
          <p:nvPr/>
        </p:nvSpPr>
        <p:spPr bwMode="auto">
          <a:xfrm>
            <a:off x="436563" y="284163"/>
            <a:ext cx="6399212" cy="338554"/>
          </a:xfrm>
          <a:prstGeom prst="rect">
            <a:avLst/>
          </a:prstGeom>
          <a:noFill/>
          <a:ln w="9525">
            <a:noFill/>
            <a:miter lim="800000"/>
            <a:headEnd/>
            <a:tailEnd/>
          </a:ln>
        </p:spPr>
        <p:txBody>
          <a:bodyPr>
            <a:spAutoFit/>
          </a:bodyPr>
          <a:lstStyle/>
          <a:p>
            <a:r>
              <a:rPr lang="de-DE" sz="1600" b="1" dirty="0">
                <a:latin typeface="Calibri Light" charset="0"/>
                <a:ea typeface="Calibri Light" charset="0"/>
                <a:cs typeface="Calibri Light" charset="0"/>
              </a:rPr>
              <a:t>Konzeption des Buches</a:t>
            </a:r>
            <a:endParaRPr lang="de-DE" sz="1600" b="1" dirty="0">
              <a:solidFill>
                <a:srgbClr val="72A403"/>
              </a:solidFill>
            </a:endParaRPr>
          </a:p>
        </p:txBody>
      </p:sp>
      <p:pic>
        <p:nvPicPr>
          <p:cNvPr id="2" name="Grafik 1"/>
          <p:cNvPicPr>
            <a:picLocks noChangeAspect="1"/>
          </p:cNvPicPr>
          <p:nvPr/>
        </p:nvPicPr>
        <p:blipFill>
          <a:blip r:embed="rId5"/>
          <a:stretch>
            <a:fillRect/>
          </a:stretch>
        </p:blipFill>
        <p:spPr>
          <a:xfrm>
            <a:off x="632967" y="873521"/>
            <a:ext cx="2840630" cy="3780000"/>
          </a:xfrm>
          <a:prstGeom prst="rect">
            <a:avLst/>
          </a:prstGeom>
          <a:noFill/>
          <a:ln>
            <a:solidFill>
              <a:schemeClr val="bg1">
                <a:lumMod val="65000"/>
              </a:schemeClr>
            </a:solidFill>
          </a:ln>
          <a:effectLst>
            <a:outerShdw blurRad="50800" dist="50800" sx="1000" sy="1000" algn="ctr" rotWithShape="0">
              <a:schemeClr val="bg1">
                <a:lumMod val="75000"/>
              </a:schemeClr>
            </a:outerShdw>
            <a:softEdge rad="0"/>
          </a:effectLst>
        </p:spPr>
      </p:pic>
      <p:pic>
        <p:nvPicPr>
          <p:cNvPr id="4" name="Grafik 3"/>
          <p:cNvPicPr>
            <a:picLocks noChangeAspect="1"/>
          </p:cNvPicPr>
          <p:nvPr/>
        </p:nvPicPr>
        <p:blipFill>
          <a:blip r:embed="rId6"/>
          <a:stretch>
            <a:fillRect/>
          </a:stretch>
        </p:blipFill>
        <p:spPr>
          <a:xfrm>
            <a:off x="3473597" y="876619"/>
            <a:ext cx="2841893" cy="3780000"/>
          </a:xfrm>
          <a:prstGeom prst="rect">
            <a:avLst/>
          </a:prstGeom>
          <a:noFill/>
          <a:ln>
            <a:solidFill>
              <a:schemeClr val="bg1">
                <a:lumMod val="65000"/>
              </a:schemeClr>
            </a:solidFill>
          </a:ln>
          <a:effectLst>
            <a:outerShdw blurRad="50800" dist="50800" sx="1000" sy="1000" algn="ctr" rotWithShape="0">
              <a:schemeClr val="bg1">
                <a:lumMod val="75000"/>
              </a:schemeClr>
            </a:outerShdw>
            <a:softEdge rad="0"/>
          </a:effectLst>
        </p:spPr>
      </p:pic>
      <p:sp>
        <p:nvSpPr>
          <p:cNvPr id="6" name="Foliennummernplatzhalter 5"/>
          <p:cNvSpPr>
            <a:spLocks noGrp="1"/>
          </p:cNvSpPr>
          <p:nvPr>
            <p:ph type="sldNum" sz="quarter" idx="12"/>
          </p:nvPr>
        </p:nvSpPr>
        <p:spPr/>
        <p:txBody>
          <a:bodyPr/>
          <a:lstStyle/>
          <a:p>
            <a:pPr>
              <a:defRPr/>
            </a:pPr>
            <a:fld id="{0C3C2537-8062-41C3-B66C-C633D96FF7D7}" type="slidenum">
              <a:rPr lang="de-DE" smtClean="0"/>
              <a:pPr>
                <a:defRPr/>
              </a:pPr>
              <a:t>12</a:t>
            </a:fld>
            <a:endParaRPr lang="de-DE" dirty="0"/>
          </a:p>
        </p:txBody>
      </p:sp>
    </p:spTree>
    <p:extLst>
      <p:ext uri="{BB962C8B-B14F-4D97-AF65-F5344CB8AC3E}">
        <p14:creationId xmlns:p14="http://schemas.microsoft.com/office/powerpoint/2010/main" val="22880416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4764088"/>
            <a:ext cx="7502525" cy="37941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5" name="Rechteck 4"/>
          <p:cNvSpPr/>
          <p:nvPr/>
        </p:nvSpPr>
        <p:spPr>
          <a:xfrm>
            <a:off x="436563" y="4849813"/>
            <a:ext cx="6027737" cy="218521"/>
          </a:xfrm>
          <a:prstGeom prst="rect">
            <a:avLst/>
          </a:prstGeom>
        </p:spPr>
        <p:txBody>
          <a:bodyPr>
            <a:spAutoFit/>
          </a:bodyPr>
          <a:lstStyle/>
          <a:p>
            <a:pPr fontAlgn="auto">
              <a:lnSpc>
                <a:spcPct val="80000"/>
              </a:lnSpc>
              <a:spcBef>
                <a:spcPts val="0"/>
              </a:spcBef>
              <a:spcAft>
                <a:spcPts val="0"/>
              </a:spcAft>
              <a:defRPr/>
            </a:pPr>
            <a:r>
              <a:rPr lang="de-DE" altLang="de-DE" sz="1000" dirty="0">
                <a:solidFill>
                  <a:schemeClr val="tx1">
                    <a:lumMod val="95000"/>
                    <a:lumOff val="5000"/>
                  </a:schemeClr>
                </a:solidFill>
                <a:latin typeface="Calibri" panose="020F0502020204030204" pitchFamily="34" charset="0"/>
              </a:rPr>
              <a:t>Physik 7/I – Realschule </a:t>
            </a:r>
            <a:r>
              <a:rPr lang="de-DE" altLang="de-DE" sz="1000" dirty="0" smtClean="0">
                <a:solidFill>
                  <a:schemeClr val="tx1">
                    <a:lumMod val="95000"/>
                    <a:lumOff val="5000"/>
                  </a:schemeClr>
                </a:solidFill>
                <a:latin typeface="Calibri" panose="020F0502020204030204" pitchFamily="34" charset="0"/>
              </a:rPr>
              <a:t>Bayern</a:t>
            </a:r>
            <a:endParaRPr lang="de-DE" altLang="de-DE" sz="1000" dirty="0">
              <a:solidFill>
                <a:schemeClr val="tx1">
                  <a:lumMod val="95000"/>
                  <a:lumOff val="5000"/>
                </a:schemeClr>
              </a:solidFill>
              <a:latin typeface="Calibri" panose="020F0502020204030204" pitchFamily="34" charset="0"/>
            </a:endParaRPr>
          </a:p>
        </p:txBody>
      </p:sp>
      <p:cxnSp>
        <p:nvCxnSpPr>
          <p:cNvPr id="9" name="Gerade Verbindung 8"/>
          <p:cNvCxnSpPr/>
          <p:nvPr/>
        </p:nvCxnSpPr>
        <p:spPr>
          <a:xfrm>
            <a:off x="8555038" y="0"/>
            <a:ext cx="0" cy="703263"/>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0" y="703263"/>
            <a:ext cx="9144000" cy="0"/>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pic>
        <p:nvPicPr>
          <p:cNvPr id="14343" name="Bild 22" descr="CCBLogo4c48mm.jpg"/>
          <p:cNvPicPr>
            <a:picLocks noChangeAspect="1"/>
          </p:cNvPicPr>
          <p:nvPr/>
        </p:nvPicPr>
        <p:blipFill>
          <a:blip r:embed="rId3"/>
          <a:srcRect/>
          <a:stretch>
            <a:fillRect/>
          </a:stretch>
        </p:blipFill>
        <p:spPr bwMode="auto">
          <a:xfrm>
            <a:off x="7154863" y="4821238"/>
            <a:ext cx="284162" cy="284162"/>
          </a:xfrm>
          <a:prstGeom prst="rect">
            <a:avLst/>
          </a:prstGeom>
          <a:noFill/>
          <a:ln w="9525">
            <a:noFill/>
            <a:miter lim="800000"/>
            <a:headEnd/>
            <a:tailEnd/>
          </a:ln>
        </p:spPr>
      </p:pic>
      <p:sp>
        <p:nvSpPr>
          <p:cNvPr id="18" name="Rechteck 17"/>
          <p:cNvSpPr/>
          <p:nvPr/>
        </p:nvSpPr>
        <p:spPr>
          <a:xfrm>
            <a:off x="7569200" y="4764088"/>
            <a:ext cx="1574800" cy="3841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4350" name="Rechteck 19"/>
          <p:cNvSpPr>
            <a:spLocks noChangeArrowheads="1"/>
          </p:cNvSpPr>
          <p:nvPr/>
        </p:nvSpPr>
        <p:spPr bwMode="auto">
          <a:xfrm>
            <a:off x="7569200" y="4808538"/>
            <a:ext cx="1574800" cy="246221"/>
          </a:xfrm>
          <a:prstGeom prst="rect">
            <a:avLst/>
          </a:prstGeom>
          <a:noFill/>
          <a:ln w="9525">
            <a:noFill/>
            <a:miter lim="800000"/>
            <a:headEnd/>
            <a:tailEnd/>
          </a:ln>
        </p:spPr>
        <p:txBody>
          <a:bodyPr>
            <a:spAutoFit/>
          </a:bodyPr>
          <a:lstStyle/>
          <a:p>
            <a:pPr algn="ctr"/>
            <a:r>
              <a:rPr lang="de-DE" sz="1000" dirty="0">
                <a:latin typeface="Calibri" pitchFamily="34" charset="0"/>
              </a:rPr>
              <a:t>Standardseite </a:t>
            </a:r>
            <a:r>
              <a:rPr lang="de-DE" sz="1000" dirty="0" smtClean="0">
                <a:latin typeface="Calibri" pitchFamily="34" charset="0"/>
              </a:rPr>
              <a:t>60–61 </a:t>
            </a:r>
            <a:endParaRPr lang="de-DE" sz="1000" dirty="0">
              <a:latin typeface="Calibri" pitchFamily="34" charset="0"/>
            </a:endParaRPr>
          </a:p>
        </p:txBody>
      </p:sp>
      <p:pic>
        <p:nvPicPr>
          <p:cNvPr id="19" name="Grafik 18"/>
          <p:cNvPicPr>
            <a:picLocks noChangeAspect="1"/>
          </p:cNvPicPr>
          <p:nvPr/>
        </p:nvPicPr>
        <p:blipFill>
          <a:blip r:embed="rId4"/>
          <a:stretch>
            <a:fillRect/>
          </a:stretch>
        </p:blipFill>
        <p:spPr>
          <a:xfrm>
            <a:off x="7332453" y="123826"/>
            <a:ext cx="1159913" cy="522868"/>
          </a:xfrm>
          <a:prstGeom prst="rect">
            <a:avLst/>
          </a:prstGeom>
        </p:spPr>
      </p:pic>
      <p:sp>
        <p:nvSpPr>
          <p:cNvPr id="14" name="Rechteck 15"/>
          <p:cNvSpPr>
            <a:spLocks noChangeArrowheads="1"/>
          </p:cNvSpPr>
          <p:nvPr/>
        </p:nvSpPr>
        <p:spPr bwMode="auto">
          <a:xfrm>
            <a:off x="436563" y="284163"/>
            <a:ext cx="6399212" cy="338554"/>
          </a:xfrm>
          <a:prstGeom prst="rect">
            <a:avLst/>
          </a:prstGeom>
          <a:noFill/>
          <a:ln w="9525">
            <a:noFill/>
            <a:miter lim="800000"/>
            <a:headEnd/>
            <a:tailEnd/>
          </a:ln>
        </p:spPr>
        <p:txBody>
          <a:bodyPr>
            <a:spAutoFit/>
          </a:bodyPr>
          <a:lstStyle/>
          <a:p>
            <a:r>
              <a:rPr lang="de-DE" sz="1600" b="1" dirty="0">
                <a:latin typeface="Calibri Light" charset="0"/>
                <a:ea typeface="Calibri Light" charset="0"/>
                <a:cs typeface="Calibri Light" charset="0"/>
              </a:rPr>
              <a:t>Konzeption des Buches</a:t>
            </a:r>
            <a:endParaRPr lang="de-DE" sz="1600" b="1" dirty="0">
              <a:solidFill>
                <a:srgbClr val="72A403"/>
              </a:solidFill>
            </a:endParaRPr>
          </a:p>
        </p:txBody>
      </p:sp>
      <p:pic>
        <p:nvPicPr>
          <p:cNvPr id="2" name="Grafik 1"/>
          <p:cNvPicPr>
            <a:picLocks noChangeAspect="1"/>
          </p:cNvPicPr>
          <p:nvPr/>
        </p:nvPicPr>
        <p:blipFill>
          <a:blip r:embed="rId5"/>
          <a:stretch>
            <a:fillRect/>
          </a:stretch>
        </p:blipFill>
        <p:spPr>
          <a:xfrm>
            <a:off x="640757" y="878823"/>
            <a:ext cx="2840630" cy="3780000"/>
          </a:xfrm>
          <a:prstGeom prst="rect">
            <a:avLst/>
          </a:prstGeom>
          <a:noFill/>
          <a:ln>
            <a:solidFill>
              <a:schemeClr val="bg1">
                <a:lumMod val="65000"/>
              </a:schemeClr>
            </a:solidFill>
          </a:ln>
          <a:effectLst>
            <a:outerShdw blurRad="50800" dist="50800" sx="1000" sy="1000" algn="ctr" rotWithShape="0">
              <a:schemeClr val="bg1">
                <a:lumMod val="75000"/>
              </a:schemeClr>
            </a:outerShdw>
            <a:softEdge rad="0"/>
          </a:effectLst>
        </p:spPr>
      </p:pic>
      <p:pic>
        <p:nvPicPr>
          <p:cNvPr id="4" name="Grafik 3"/>
          <p:cNvPicPr>
            <a:picLocks noChangeAspect="1"/>
          </p:cNvPicPr>
          <p:nvPr/>
        </p:nvPicPr>
        <p:blipFill>
          <a:blip r:embed="rId6"/>
          <a:stretch>
            <a:fillRect/>
          </a:stretch>
        </p:blipFill>
        <p:spPr>
          <a:xfrm>
            <a:off x="3481387" y="875426"/>
            <a:ext cx="2841893" cy="3780000"/>
          </a:xfrm>
          <a:prstGeom prst="rect">
            <a:avLst/>
          </a:prstGeom>
          <a:noFill/>
          <a:ln>
            <a:solidFill>
              <a:schemeClr val="bg1">
                <a:lumMod val="65000"/>
              </a:schemeClr>
            </a:solidFill>
          </a:ln>
          <a:effectLst>
            <a:outerShdw blurRad="50800" dist="50800" sx="1000" sy="1000" algn="ctr" rotWithShape="0">
              <a:schemeClr val="bg1">
                <a:lumMod val="75000"/>
              </a:schemeClr>
            </a:outerShdw>
            <a:softEdge rad="0"/>
          </a:effectLst>
        </p:spPr>
      </p:pic>
      <p:sp>
        <p:nvSpPr>
          <p:cNvPr id="6" name="Foliennummernplatzhalter 5"/>
          <p:cNvSpPr>
            <a:spLocks noGrp="1"/>
          </p:cNvSpPr>
          <p:nvPr>
            <p:ph type="sldNum" sz="quarter" idx="12"/>
          </p:nvPr>
        </p:nvSpPr>
        <p:spPr/>
        <p:txBody>
          <a:bodyPr/>
          <a:lstStyle/>
          <a:p>
            <a:pPr>
              <a:defRPr/>
            </a:pPr>
            <a:fld id="{0C3C2537-8062-41C3-B66C-C633D96FF7D7}" type="slidenum">
              <a:rPr lang="de-DE" smtClean="0"/>
              <a:pPr>
                <a:defRPr/>
              </a:pPr>
              <a:t>13</a:t>
            </a:fld>
            <a:endParaRPr lang="de-DE" dirty="0"/>
          </a:p>
        </p:txBody>
      </p:sp>
    </p:spTree>
    <p:extLst>
      <p:ext uri="{BB962C8B-B14F-4D97-AF65-F5344CB8AC3E}">
        <p14:creationId xmlns:p14="http://schemas.microsoft.com/office/powerpoint/2010/main" val="22958719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p:cNvPicPr>
            <a:picLocks noChangeAspect="1"/>
          </p:cNvPicPr>
          <p:nvPr/>
        </p:nvPicPr>
        <p:blipFill>
          <a:blip r:embed="rId3">
            <a:grayscl/>
          </a:blip>
          <a:stretch>
            <a:fillRect/>
          </a:stretch>
        </p:blipFill>
        <p:spPr>
          <a:xfrm>
            <a:off x="640757" y="878823"/>
            <a:ext cx="2840630" cy="3780000"/>
          </a:xfrm>
          <a:prstGeom prst="rect">
            <a:avLst/>
          </a:prstGeom>
          <a:noFill/>
          <a:ln>
            <a:solidFill>
              <a:schemeClr val="bg1">
                <a:lumMod val="65000"/>
              </a:schemeClr>
            </a:solidFill>
          </a:ln>
          <a:effectLst>
            <a:outerShdw blurRad="50800" dist="50800" sx="1000" sy="1000" algn="ctr" rotWithShape="0">
              <a:schemeClr val="bg1">
                <a:lumMod val="75000"/>
              </a:schemeClr>
            </a:outerShdw>
            <a:softEdge rad="0"/>
          </a:effectLst>
        </p:spPr>
      </p:pic>
      <p:pic>
        <p:nvPicPr>
          <p:cNvPr id="20" name="Grafik 19"/>
          <p:cNvPicPr>
            <a:picLocks noChangeAspect="1"/>
          </p:cNvPicPr>
          <p:nvPr/>
        </p:nvPicPr>
        <p:blipFill>
          <a:blip r:embed="rId4">
            <a:grayscl/>
          </a:blip>
          <a:stretch>
            <a:fillRect/>
          </a:stretch>
        </p:blipFill>
        <p:spPr>
          <a:xfrm>
            <a:off x="3481387" y="875426"/>
            <a:ext cx="2841893" cy="3780000"/>
          </a:xfrm>
          <a:prstGeom prst="rect">
            <a:avLst/>
          </a:prstGeom>
          <a:noFill/>
          <a:ln>
            <a:solidFill>
              <a:schemeClr val="bg1">
                <a:lumMod val="65000"/>
              </a:schemeClr>
            </a:solidFill>
          </a:ln>
          <a:effectLst>
            <a:outerShdw blurRad="50800" dist="50800" sx="1000" sy="1000" algn="ctr" rotWithShape="0">
              <a:schemeClr val="bg1">
                <a:lumMod val="75000"/>
              </a:schemeClr>
            </a:outerShdw>
            <a:softEdge rad="0"/>
          </a:effectLst>
        </p:spPr>
      </p:pic>
      <p:sp>
        <p:nvSpPr>
          <p:cNvPr id="3" name="Rechteck 2"/>
          <p:cNvSpPr/>
          <p:nvPr/>
        </p:nvSpPr>
        <p:spPr>
          <a:xfrm>
            <a:off x="0" y="4764088"/>
            <a:ext cx="7502525" cy="37941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5" name="Rechteck 4"/>
          <p:cNvSpPr/>
          <p:nvPr/>
        </p:nvSpPr>
        <p:spPr>
          <a:xfrm>
            <a:off x="436563" y="4849813"/>
            <a:ext cx="6027737" cy="218521"/>
          </a:xfrm>
          <a:prstGeom prst="rect">
            <a:avLst/>
          </a:prstGeom>
        </p:spPr>
        <p:txBody>
          <a:bodyPr>
            <a:spAutoFit/>
          </a:bodyPr>
          <a:lstStyle/>
          <a:p>
            <a:pPr fontAlgn="auto">
              <a:lnSpc>
                <a:spcPct val="80000"/>
              </a:lnSpc>
              <a:spcBef>
                <a:spcPts val="0"/>
              </a:spcBef>
              <a:spcAft>
                <a:spcPts val="0"/>
              </a:spcAft>
              <a:defRPr/>
            </a:pPr>
            <a:r>
              <a:rPr lang="de-DE" altLang="de-DE" sz="1000" dirty="0">
                <a:solidFill>
                  <a:schemeClr val="tx1">
                    <a:lumMod val="95000"/>
                    <a:lumOff val="5000"/>
                  </a:schemeClr>
                </a:solidFill>
                <a:latin typeface="Calibri" panose="020F0502020204030204" pitchFamily="34" charset="0"/>
              </a:rPr>
              <a:t>Physik 7/I – Realschule </a:t>
            </a:r>
            <a:r>
              <a:rPr lang="de-DE" altLang="de-DE" sz="1000" dirty="0" smtClean="0">
                <a:solidFill>
                  <a:schemeClr val="tx1">
                    <a:lumMod val="95000"/>
                    <a:lumOff val="5000"/>
                  </a:schemeClr>
                </a:solidFill>
                <a:latin typeface="Calibri" panose="020F0502020204030204" pitchFamily="34" charset="0"/>
              </a:rPr>
              <a:t>Bayern</a:t>
            </a:r>
            <a:endParaRPr lang="de-DE" altLang="de-DE" sz="1000" dirty="0">
              <a:solidFill>
                <a:schemeClr val="tx1">
                  <a:lumMod val="95000"/>
                  <a:lumOff val="5000"/>
                </a:schemeClr>
              </a:solidFill>
              <a:latin typeface="Calibri" panose="020F0502020204030204" pitchFamily="34" charset="0"/>
            </a:endParaRPr>
          </a:p>
        </p:txBody>
      </p:sp>
      <p:cxnSp>
        <p:nvCxnSpPr>
          <p:cNvPr id="9" name="Gerade Verbindung 8"/>
          <p:cNvCxnSpPr/>
          <p:nvPr/>
        </p:nvCxnSpPr>
        <p:spPr>
          <a:xfrm>
            <a:off x="8555038" y="0"/>
            <a:ext cx="0" cy="703263"/>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0" y="703263"/>
            <a:ext cx="9144000" cy="0"/>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pic>
        <p:nvPicPr>
          <p:cNvPr id="14343" name="Bild 22" descr="CCBLogo4c48mm.jpg"/>
          <p:cNvPicPr>
            <a:picLocks noChangeAspect="1"/>
          </p:cNvPicPr>
          <p:nvPr/>
        </p:nvPicPr>
        <p:blipFill>
          <a:blip r:embed="rId5"/>
          <a:srcRect/>
          <a:stretch>
            <a:fillRect/>
          </a:stretch>
        </p:blipFill>
        <p:spPr bwMode="auto">
          <a:xfrm>
            <a:off x="7154863" y="4821238"/>
            <a:ext cx="284162" cy="284162"/>
          </a:xfrm>
          <a:prstGeom prst="rect">
            <a:avLst/>
          </a:prstGeom>
          <a:noFill/>
          <a:ln w="9525">
            <a:noFill/>
            <a:miter lim="800000"/>
            <a:headEnd/>
            <a:tailEnd/>
          </a:ln>
        </p:spPr>
      </p:pic>
      <p:sp>
        <p:nvSpPr>
          <p:cNvPr id="18" name="Rechteck 17"/>
          <p:cNvSpPr/>
          <p:nvPr/>
        </p:nvSpPr>
        <p:spPr>
          <a:xfrm>
            <a:off x="7569200" y="4764088"/>
            <a:ext cx="1574800" cy="3841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4350" name="Rechteck 19"/>
          <p:cNvSpPr>
            <a:spLocks noChangeArrowheads="1"/>
          </p:cNvSpPr>
          <p:nvPr/>
        </p:nvSpPr>
        <p:spPr bwMode="auto">
          <a:xfrm>
            <a:off x="7569200" y="4808538"/>
            <a:ext cx="1574800" cy="246221"/>
          </a:xfrm>
          <a:prstGeom prst="rect">
            <a:avLst/>
          </a:prstGeom>
          <a:noFill/>
          <a:ln w="9525">
            <a:noFill/>
            <a:miter lim="800000"/>
            <a:headEnd/>
            <a:tailEnd/>
          </a:ln>
        </p:spPr>
        <p:txBody>
          <a:bodyPr>
            <a:spAutoFit/>
          </a:bodyPr>
          <a:lstStyle/>
          <a:p>
            <a:pPr algn="ctr"/>
            <a:r>
              <a:rPr lang="de-DE" sz="1000" dirty="0">
                <a:latin typeface="Calibri" pitchFamily="34" charset="0"/>
              </a:rPr>
              <a:t>Standardseite </a:t>
            </a:r>
            <a:r>
              <a:rPr lang="de-DE" sz="1000" dirty="0" smtClean="0">
                <a:latin typeface="Calibri" pitchFamily="34" charset="0"/>
              </a:rPr>
              <a:t>60–61 </a:t>
            </a:r>
            <a:endParaRPr lang="de-DE" sz="1000" dirty="0">
              <a:latin typeface="Calibri" pitchFamily="34" charset="0"/>
            </a:endParaRPr>
          </a:p>
        </p:txBody>
      </p:sp>
      <p:pic>
        <p:nvPicPr>
          <p:cNvPr id="19" name="Grafik 18"/>
          <p:cNvPicPr>
            <a:picLocks noChangeAspect="1"/>
          </p:cNvPicPr>
          <p:nvPr/>
        </p:nvPicPr>
        <p:blipFill>
          <a:blip r:embed="rId6"/>
          <a:stretch>
            <a:fillRect/>
          </a:stretch>
        </p:blipFill>
        <p:spPr>
          <a:xfrm>
            <a:off x="7332453" y="123826"/>
            <a:ext cx="1159913" cy="522868"/>
          </a:xfrm>
          <a:prstGeom prst="rect">
            <a:avLst/>
          </a:prstGeom>
        </p:spPr>
      </p:pic>
      <p:sp>
        <p:nvSpPr>
          <p:cNvPr id="14" name="Rechteck 15"/>
          <p:cNvSpPr>
            <a:spLocks noChangeArrowheads="1"/>
          </p:cNvSpPr>
          <p:nvPr/>
        </p:nvSpPr>
        <p:spPr bwMode="auto">
          <a:xfrm>
            <a:off x="436563" y="284163"/>
            <a:ext cx="6399212" cy="338554"/>
          </a:xfrm>
          <a:prstGeom prst="rect">
            <a:avLst/>
          </a:prstGeom>
          <a:noFill/>
          <a:ln w="9525">
            <a:noFill/>
            <a:miter lim="800000"/>
            <a:headEnd/>
            <a:tailEnd/>
          </a:ln>
        </p:spPr>
        <p:txBody>
          <a:bodyPr>
            <a:spAutoFit/>
          </a:bodyPr>
          <a:lstStyle/>
          <a:p>
            <a:r>
              <a:rPr lang="de-DE" sz="1600" b="1" dirty="0">
                <a:latin typeface="Calibri Light" charset="0"/>
                <a:ea typeface="Calibri Light" charset="0"/>
                <a:cs typeface="Calibri Light" charset="0"/>
              </a:rPr>
              <a:t>Konzeption des Buches</a:t>
            </a:r>
            <a:endParaRPr lang="de-DE" sz="1600" b="1" dirty="0">
              <a:solidFill>
                <a:srgbClr val="72A403"/>
              </a:solidFill>
            </a:endParaRPr>
          </a:p>
        </p:txBody>
      </p:sp>
      <p:pic>
        <p:nvPicPr>
          <p:cNvPr id="17" name="Grafik 16">
            <a:hlinkClick r:id="rId7" action="ppaction://hlinkfile"/>
          </p:cNvPr>
          <p:cNvPicPr>
            <a:picLocks noChangeAspect="1"/>
          </p:cNvPicPr>
          <p:nvPr/>
        </p:nvPicPr>
        <p:blipFill>
          <a:blip r:embed="rId8"/>
          <a:stretch>
            <a:fillRect/>
          </a:stretch>
        </p:blipFill>
        <p:spPr>
          <a:xfrm>
            <a:off x="621594" y="2294971"/>
            <a:ext cx="1427338" cy="646525"/>
          </a:xfrm>
          <a:prstGeom prst="rect">
            <a:avLst/>
          </a:prstGeom>
        </p:spPr>
      </p:pic>
      <p:sp>
        <p:nvSpPr>
          <p:cNvPr id="2" name="Foliennummernplatzhalter 1"/>
          <p:cNvSpPr>
            <a:spLocks noGrp="1"/>
          </p:cNvSpPr>
          <p:nvPr>
            <p:ph type="sldNum" sz="quarter" idx="12"/>
          </p:nvPr>
        </p:nvSpPr>
        <p:spPr/>
        <p:txBody>
          <a:bodyPr/>
          <a:lstStyle/>
          <a:p>
            <a:pPr>
              <a:defRPr/>
            </a:pPr>
            <a:fld id="{0C3C2537-8062-41C3-B66C-C633D96FF7D7}" type="slidenum">
              <a:rPr lang="de-DE" smtClean="0"/>
              <a:pPr>
                <a:defRPr/>
              </a:pPr>
              <a:t>14</a:t>
            </a:fld>
            <a:endParaRPr lang="de-DE" dirty="0"/>
          </a:p>
        </p:txBody>
      </p:sp>
    </p:spTree>
    <p:extLst>
      <p:ext uri="{BB962C8B-B14F-4D97-AF65-F5344CB8AC3E}">
        <p14:creationId xmlns:p14="http://schemas.microsoft.com/office/powerpoint/2010/main" val="102130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4764088"/>
            <a:ext cx="7502525" cy="37941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5" name="Rechteck 4"/>
          <p:cNvSpPr/>
          <p:nvPr/>
        </p:nvSpPr>
        <p:spPr>
          <a:xfrm>
            <a:off x="436563" y="4849813"/>
            <a:ext cx="6027737" cy="218521"/>
          </a:xfrm>
          <a:prstGeom prst="rect">
            <a:avLst/>
          </a:prstGeom>
        </p:spPr>
        <p:txBody>
          <a:bodyPr>
            <a:spAutoFit/>
          </a:bodyPr>
          <a:lstStyle/>
          <a:p>
            <a:pPr fontAlgn="auto">
              <a:lnSpc>
                <a:spcPct val="80000"/>
              </a:lnSpc>
              <a:spcBef>
                <a:spcPts val="0"/>
              </a:spcBef>
              <a:spcAft>
                <a:spcPts val="0"/>
              </a:spcAft>
              <a:defRPr/>
            </a:pPr>
            <a:r>
              <a:rPr lang="de-DE" altLang="de-DE" sz="1000" dirty="0">
                <a:solidFill>
                  <a:schemeClr val="tx1">
                    <a:lumMod val="95000"/>
                    <a:lumOff val="5000"/>
                  </a:schemeClr>
                </a:solidFill>
                <a:latin typeface="Calibri" panose="020F0502020204030204" pitchFamily="34" charset="0"/>
              </a:rPr>
              <a:t>Physik 7/I – Realschule </a:t>
            </a:r>
            <a:r>
              <a:rPr lang="de-DE" altLang="de-DE" sz="1000" dirty="0" smtClean="0">
                <a:solidFill>
                  <a:schemeClr val="tx1">
                    <a:lumMod val="95000"/>
                    <a:lumOff val="5000"/>
                  </a:schemeClr>
                </a:solidFill>
                <a:latin typeface="Calibri" panose="020F0502020204030204" pitchFamily="34" charset="0"/>
              </a:rPr>
              <a:t>Bayern</a:t>
            </a:r>
            <a:endParaRPr lang="de-DE" altLang="de-DE" sz="1000" dirty="0">
              <a:solidFill>
                <a:schemeClr val="tx1">
                  <a:lumMod val="95000"/>
                  <a:lumOff val="5000"/>
                </a:schemeClr>
              </a:solidFill>
              <a:latin typeface="Calibri" panose="020F0502020204030204" pitchFamily="34" charset="0"/>
            </a:endParaRPr>
          </a:p>
        </p:txBody>
      </p:sp>
      <p:cxnSp>
        <p:nvCxnSpPr>
          <p:cNvPr id="9" name="Gerade Verbindung 8"/>
          <p:cNvCxnSpPr/>
          <p:nvPr/>
        </p:nvCxnSpPr>
        <p:spPr>
          <a:xfrm>
            <a:off x="8555038" y="0"/>
            <a:ext cx="0" cy="703263"/>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0" y="703263"/>
            <a:ext cx="9144000" cy="0"/>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pic>
        <p:nvPicPr>
          <p:cNvPr id="14343" name="Bild 22" descr="CCBLogo4c48mm.jpg"/>
          <p:cNvPicPr>
            <a:picLocks noChangeAspect="1"/>
          </p:cNvPicPr>
          <p:nvPr/>
        </p:nvPicPr>
        <p:blipFill>
          <a:blip r:embed="rId3"/>
          <a:srcRect/>
          <a:stretch>
            <a:fillRect/>
          </a:stretch>
        </p:blipFill>
        <p:spPr bwMode="auto">
          <a:xfrm>
            <a:off x="7154863" y="4821238"/>
            <a:ext cx="284162" cy="284162"/>
          </a:xfrm>
          <a:prstGeom prst="rect">
            <a:avLst/>
          </a:prstGeom>
          <a:noFill/>
          <a:ln w="9525">
            <a:noFill/>
            <a:miter lim="800000"/>
            <a:headEnd/>
            <a:tailEnd/>
          </a:ln>
        </p:spPr>
      </p:pic>
      <p:sp>
        <p:nvSpPr>
          <p:cNvPr id="18" name="Rechteck 17"/>
          <p:cNvSpPr/>
          <p:nvPr/>
        </p:nvSpPr>
        <p:spPr>
          <a:xfrm>
            <a:off x="7569200" y="4764088"/>
            <a:ext cx="1574800" cy="3841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4350" name="Rechteck 19"/>
          <p:cNvSpPr>
            <a:spLocks noChangeArrowheads="1"/>
          </p:cNvSpPr>
          <p:nvPr/>
        </p:nvSpPr>
        <p:spPr bwMode="auto">
          <a:xfrm>
            <a:off x="7569200" y="4808538"/>
            <a:ext cx="1574800" cy="246221"/>
          </a:xfrm>
          <a:prstGeom prst="rect">
            <a:avLst/>
          </a:prstGeom>
          <a:noFill/>
          <a:ln w="9525">
            <a:noFill/>
            <a:miter lim="800000"/>
            <a:headEnd/>
            <a:tailEnd/>
          </a:ln>
        </p:spPr>
        <p:txBody>
          <a:bodyPr>
            <a:spAutoFit/>
          </a:bodyPr>
          <a:lstStyle/>
          <a:p>
            <a:pPr algn="ctr"/>
            <a:r>
              <a:rPr lang="de-DE" sz="1000" dirty="0">
                <a:latin typeface="Calibri" pitchFamily="34" charset="0"/>
              </a:rPr>
              <a:t>Standardseite </a:t>
            </a:r>
            <a:r>
              <a:rPr lang="de-DE" sz="1000" dirty="0" smtClean="0">
                <a:latin typeface="Calibri" pitchFamily="34" charset="0"/>
              </a:rPr>
              <a:t>62–63</a:t>
            </a:r>
            <a:endParaRPr lang="de-DE" sz="1000" dirty="0">
              <a:latin typeface="Calibri" pitchFamily="34" charset="0"/>
            </a:endParaRPr>
          </a:p>
        </p:txBody>
      </p:sp>
      <p:pic>
        <p:nvPicPr>
          <p:cNvPr id="19" name="Grafik 18"/>
          <p:cNvPicPr>
            <a:picLocks noChangeAspect="1"/>
          </p:cNvPicPr>
          <p:nvPr/>
        </p:nvPicPr>
        <p:blipFill>
          <a:blip r:embed="rId4"/>
          <a:stretch>
            <a:fillRect/>
          </a:stretch>
        </p:blipFill>
        <p:spPr>
          <a:xfrm>
            <a:off x="7332453" y="123826"/>
            <a:ext cx="1159913" cy="522868"/>
          </a:xfrm>
          <a:prstGeom prst="rect">
            <a:avLst/>
          </a:prstGeom>
        </p:spPr>
      </p:pic>
      <p:sp>
        <p:nvSpPr>
          <p:cNvPr id="14" name="Rechteck 15"/>
          <p:cNvSpPr>
            <a:spLocks noChangeArrowheads="1"/>
          </p:cNvSpPr>
          <p:nvPr/>
        </p:nvSpPr>
        <p:spPr bwMode="auto">
          <a:xfrm>
            <a:off x="436563" y="284163"/>
            <a:ext cx="6399212" cy="338554"/>
          </a:xfrm>
          <a:prstGeom prst="rect">
            <a:avLst/>
          </a:prstGeom>
          <a:noFill/>
          <a:ln w="9525">
            <a:noFill/>
            <a:miter lim="800000"/>
            <a:headEnd/>
            <a:tailEnd/>
          </a:ln>
        </p:spPr>
        <p:txBody>
          <a:bodyPr>
            <a:spAutoFit/>
          </a:bodyPr>
          <a:lstStyle/>
          <a:p>
            <a:r>
              <a:rPr lang="de-DE" sz="1600" b="1" dirty="0" smtClean="0">
                <a:latin typeface="Calibri Light" charset="0"/>
                <a:ea typeface="Calibri Light" charset="0"/>
                <a:cs typeface="Calibri Light" charset="0"/>
              </a:rPr>
              <a:t>Konzeption </a:t>
            </a:r>
            <a:r>
              <a:rPr lang="de-DE" sz="1600" b="1" dirty="0">
                <a:latin typeface="Calibri Light" charset="0"/>
                <a:ea typeface="Calibri Light" charset="0"/>
                <a:cs typeface="Calibri Light" charset="0"/>
              </a:rPr>
              <a:t>des </a:t>
            </a:r>
            <a:r>
              <a:rPr lang="de-DE" sz="1600" b="1" dirty="0" smtClean="0">
                <a:latin typeface="Calibri Light" charset="0"/>
                <a:ea typeface="Calibri Light" charset="0"/>
                <a:cs typeface="Calibri Light" charset="0"/>
              </a:rPr>
              <a:t>Buches</a:t>
            </a:r>
            <a:endParaRPr lang="de-DE" sz="1600" b="1" dirty="0">
              <a:solidFill>
                <a:srgbClr val="72A403"/>
              </a:solidFill>
            </a:endParaRPr>
          </a:p>
        </p:txBody>
      </p:sp>
      <p:pic>
        <p:nvPicPr>
          <p:cNvPr id="16" name="Grafik 15"/>
          <p:cNvPicPr>
            <a:picLocks noChangeAspect="1"/>
          </p:cNvPicPr>
          <p:nvPr/>
        </p:nvPicPr>
        <p:blipFill>
          <a:blip r:embed="rId5"/>
          <a:stretch>
            <a:fillRect/>
          </a:stretch>
        </p:blipFill>
        <p:spPr>
          <a:xfrm>
            <a:off x="624268" y="878823"/>
            <a:ext cx="2843157" cy="3780000"/>
          </a:xfrm>
          <a:prstGeom prst="rect">
            <a:avLst/>
          </a:prstGeom>
          <a:noFill/>
          <a:ln>
            <a:solidFill>
              <a:schemeClr val="bg1">
                <a:lumMod val="65000"/>
              </a:schemeClr>
            </a:solidFill>
          </a:ln>
          <a:effectLst>
            <a:outerShdw blurRad="50800" dist="50800" sx="1000" sy="1000" algn="ctr" rotWithShape="0">
              <a:schemeClr val="bg1">
                <a:lumMod val="75000"/>
              </a:schemeClr>
            </a:outerShdw>
            <a:softEdge rad="0"/>
          </a:effectLst>
        </p:spPr>
      </p:pic>
      <p:pic>
        <p:nvPicPr>
          <p:cNvPr id="8" name="Grafik 7"/>
          <p:cNvPicPr>
            <a:picLocks noChangeAspect="1"/>
          </p:cNvPicPr>
          <p:nvPr/>
        </p:nvPicPr>
        <p:blipFill>
          <a:blip r:embed="rId6"/>
          <a:stretch>
            <a:fillRect/>
          </a:stretch>
        </p:blipFill>
        <p:spPr>
          <a:xfrm>
            <a:off x="3467425" y="878823"/>
            <a:ext cx="2840630" cy="3780000"/>
          </a:xfrm>
          <a:prstGeom prst="rect">
            <a:avLst/>
          </a:prstGeom>
          <a:noFill/>
          <a:ln>
            <a:solidFill>
              <a:schemeClr val="bg1">
                <a:lumMod val="65000"/>
              </a:schemeClr>
            </a:solidFill>
          </a:ln>
          <a:effectLst>
            <a:outerShdw blurRad="50800" dist="50800" sx="1000" sy="1000" algn="ctr" rotWithShape="0">
              <a:schemeClr val="bg1">
                <a:lumMod val="75000"/>
              </a:schemeClr>
            </a:outerShdw>
            <a:softEdge rad="0"/>
          </a:effectLst>
        </p:spPr>
      </p:pic>
      <p:sp>
        <p:nvSpPr>
          <p:cNvPr id="2" name="Foliennummernplatzhalter 1"/>
          <p:cNvSpPr>
            <a:spLocks noGrp="1"/>
          </p:cNvSpPr>
          <p:nvPr>
            <p:ph type="sldNum" sz="quarter" idx="12"/>
          </p:nvPr>
        </p:nvSpPr>
        <p:spPr/>
        <p:txBody>
          <a:bodyPr/>
          <a:lstStyle/>
          <a:p>
            <a:pPr>
              <a:defRPr/>
            </a:pPr>
            <a:fld id="{0C3C2537-8062-41C3-B66C-C633D96FF7D7}" type="slidenum">
              <a:rPr lang="de-DE" smtClean="0"/>
              <a:pPr>
                <a:defRPr/>
              </a:pPr>
              <a:t>15</a:t>
            </a:fld>
            <a:endParaRPr lang="de-DE" dirty="0"/>
          </a:p>
        </p:txBody>
      </p:sp>
    </p:spTree>
    <p:extLst>
      <p:ext uri="{BB962C8B-B14F-4D97-AF65-F5344CB8AC3E}">
        <p14:creationId xmlns:p14="http://schemas.microsoft.com/office/powerpoint/2010/main" val="805540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4764088"/>
            <a:ext cx="7502525" cy="37941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5" name="Rechteck 4"/>
          <p:cNvSpPr/>
          <p:nvPr/>
        </p:nvSpPr>
        <p:spPr>
          <a:xfrm>
            <a:off x="436563" y="4849813"/>
            <a:ext cx="6027737" cy="218521"/>
          </a:xfrm>
          <a:prstGeom prst="rect">
            <a:avLst/>
          </a:prstGeom>
        </p:spPr>
        <p:txBody>
          <a:bodyPr>
            <a:spAutoFit/>
          </a:bodyPr>
          <a:lstStyle/>
          <a:p>
            <a:pPr fontAlgn="auto">
              <a:lnSpc>
                <a:spcPct val="80000"/>
              </a:lnSpc>
              <a:spcBef>
                <a:spcPts val="0"/>
              </a:spcBef>
              <a:spcAft>
                <a:spcPts val="0"/>
              </a:spcAft>
              <a:defRPr/>
            </a:pPr>
            <a:r>
              <a:rPr lang="de-DE" altLang="de-DE" sz="1000" dirty="0">
                <a:solidFill>
                  <a:schemeClr val="tx1">
                    <a:lumMod val="95000"/>
                    <a:lumOff val="5000"/>
                  </a:schemeClr>
                </a:solidFill>
                <a:latin typeface="Calibri" panose="020F0502020204030204" pitchFamily="34" charset="0"/>
              </a:rPr>
              <a:t>Physik 7/I – Realschule </a:t>
            </a:r>
            <a:r>
              <a:rPr lang="de-DE" altLang="de-DE" sz="1000" dirty="0" smtClean="0">
                <a:solidFill>
                  <a:schemeClr val="tx1">
                    <a:lumMod val="95000"/>
                    <a:lumOff val="5000"/>
                  </a:schemeClr>
                </a:solidFill>
                <a:latin typeface="Calibri" panose="020F0502020204030204" pitchFamily="34" charset="0"/>
              </a:rPr>
              <a:t>Bayern</a:t>
            </a:r>
            <a:endParaRPr lang="de-DE" altLang="de-DE" sz="1000" dirty="0">
              <a:solidFill>
                <a:schemeClr val="tx1">
                  <a:lumMod val="95000"/>
                  <a:lumOff val="5000"/>
                </a:schemeClr>
              </a:solidFill>
              <a:latin typeface="Calibri" panose="020F0502020204030204" pitchFamily="34" charset="0"/>
            </a:endParaRPr>
          </a:p>
        </p:txBody>
      </p:sp>
      <p:cxnSp>
        <p:nvCxnSpPr>
          <p:cNvPr id="9" name="Gerade Verbindung 8"/>
          <p:cNvCxnSpPr/>
          <p:nvPr/>
        </p:nvCxnSpPr>
        <p:spPr>
          <a:xfrm>
            <a:off x="8555038" y="0"/>
            <a:ext cx="0" cy="703263"/>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0" y="703263"/>
            <a:ext cx="9144000" cy="0"/>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pic>
        <p:nvPicPr>
          <p:cNvPr id="14343" name="Bild 22" descr="CCBLogo4c48mm.jpg"/>
          <p:cNvPicPr>
            <a:picLocks noChangeAspect="1"/>
          </p:cNvPicPr>
          <p:nvPr/>
        </p:nvPicPr>
        <p:blipFill>
          <a:blip r:embed="rId3"/>
          <a:srcRect/>
          <a:stretch>
            <a:fillRect/>
          </a:stretch>
        </p:blipFill>
        <p:spPr bwMode="auto">
          <a:xfrm>
            <a:off x="7154863" y="4821238"/>
            <a:ext cx="284162" cy="284162"/>
          </a:xfrm>
          <a:prstGeom prst="rect">
            <a:avLst/>
          </a:prstGeom>
          <a:noFill/>
          <a:ln w="9525">
            <a:noFill/>
            <a:miter lim="800000"/>
            <a:headEnd/>
            <a:tailEnd/>
          </a:ln>
        </p:spPr>
      </p:pic>
      <p:sp>
        <p:nvSpPr>
          <p:cNvPr id="18" name="Rechteck 17"/>
          <p:cNvSpPr/>
          <p:nvPr/>
        </p:nvSpPr>
        <p:spPr>
          <a:xfrm>
            <a:off x="7569200" y="4764088"/>
            <a:ext cx="1574800" cy="3841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4350" name="Rechteck 19"/>
          <p:cNvSpPr>
            <a:spLocks noChangeArrowheads="1"/>
          </p:cNvSpPr>
          <p:nvPr/>
        </p:nvSpPr>
        <p:spPr bwMode="auto">
          <a:xfrm>
            <a:off x="7569200" y="4808538"/>
            <a:ext cx="1574800" cy="246221"/>
          </a:xfrm>
          <a:prstGeom prst="rect">
            <a:avLst/>
          </a:prstGeom>
          <a:noFill/>
          <a:ln w="9525">
            <a:noFill/>
            <a:miter lim="800000"/>
            <a:headEnd/>
            <a:tailEnd/>
          </a:ln>
        </p:spPr>
        <p:txBody>
          <a:bodyPr>
            <a:spAutoFit/>
          </a:bodyPr>
          <a:lstStyle/>
          <a:p>
            <a:pPr algn="ctr"/>
            <a:r>
              <a:rPr lang="de-DE" sz="1000" dirty="0">
                <a:latin typeface="Calibri" pitchFamily="34" charset="0"/>
              </a:rPr>
              <a:t>Standardseite </a:t>
            </a:r>
            <a:r>
              <a:rPr lang="de-DE" sz="1000" dirty="0" smtClean="0">
                <a:latin typeface="Calibri" pitchFamily="34" charset="0"/>
              </a:rPr>
              <a:t>62–63</a:t>
            </a:r>
            <a:endParaRPr lang="de-DE" sz="1000" dirty="0">
              <a:latin typeface="Calibri" pitchFamily="34" charset="0"/>
            </a:endParaRPr>
          </a:p>
        </p:txBody>
      </p:sp>
      <p:pic>
        <p:nvPicPr>
          <p:cNvPr id="19" name="Grafik 18"/>
          <p:cNvPicPr>
            <a:picLocks noChangeAspect="1"/>
          </p:cNvPicPr>
          <p:nvPr/>
        </p:nvPicPr>
        <p:blipFill>
          <a:blip r:embed="rId4"/>
          <a:stretch>
            <a:fillRect/>
          </a:stretch>
        </p:blipFill>
        <p:spPr>
          <a:xfrm>
            <a:off x="7332453" y="123826"/>
            <a:ext cx="1159913" cy="522868"/>
          </a:xfrm>
          <a:prstGeom prst="rect">
            <a:avLst/>
          </a:prstGeom>
        </p:spPr>
      </p:pic>
      <p:sp>
        <p:nvSpPr>
          <p:cNvPr id="14" name="Rechteck 15"/>
          <p:cNvSpPr>
            <a:spLocks noChangeArrowheads="1"/>
          </p:cNvSpPr>
          <p:nvPr/>
        </p:nvSpPr>
        <p:spPr bwMode="auto">
          <a:xfrm>
            <a:off x="436563" y="284163"/>
            <a:ext cx="6399212" cy="338554"/>
          </a:xfrm>
          <a:prstGeom prst="rect">
            <a:avLst/>
          </a:prstGeom>
          <a:noFill/>
          <a:ln w="9525">
            <a:noFill/>
            <a:miter lim="800000"/>
            <a:headEnd/>
            <a:tailEnd/>
          </a:ln>
        </p:spPr>
        <p:txBody>
          <a:bodyPr>
            <a:spAutoFit/>
          </a:bodyPr>
          <a:lstStyle/>
          <a:p>
            <a:r>
              <a:rPr lang="de-DE" sz="1600" b="1" dirty="0">
                <a:latin typeface="Calibri Light" charset="0"/>
                <a:ea typeface="Calibri Light" charset="0"/>
                <a:cs typeface="Calibri Light" charset="0"/>
              </a:rPr>
              <a:t>Konzeption des Buches</a:t>
            </a:r>
            <a:endParaRPr lang="de-DE" sz="1600" b="1" dirty="0">
              <a:solidFill>
                <a:srgbClr val="72A403"/>
              </a:solidFill>
            </a:endParaRPr>
          </a:p>
        </p:txBody>
      </p:sp>
      <p:pic>
        <p:nvPicPr>
          <p:cNvPr id="16" name="Grafik 15"/>
          <p:cNvPicPr>
            <a:picLocks noChangeAspect="1"/>
          </p:cNvPicPr>
          <p:nvPr/>
        </p:nvPicPr>
        <p:blipFill>
          <a:blip r:embed="rId5">
            <a:grayscl/>
            <a:lum/>
          </a:blip>
          <a:stretch>
            <a:fillRect/>
          </a:stretch>
        </p:blipFill>
        <p:spPr>
          <a:xfrm>
            <a:off x="624268" y="878823"/>
            <a:ext cx="2843157" cy="3780000"/>
          </a:xfrm>
          <a:prstGeom prst="rect">
            <a:avLst/>
          </a:prstGeom>
          <a:noFill/>
          <a:ln>
            <a:solidFill>
              <a:schemeClr val="bg1">
                <a:lumMod val="65000"/>
              </a:schemeClr>
            </a:solidFill>
          </a:ln>
          <a:effectLst>
            <a:outerShdw blurRad="50800" dist="50800" sx="1000" sy="1000" algn="ctr" rotWithShape="0">
              <a:schemeClr val="bg1">
                <a:lumMod val="75000"/>
              </a:schemeClr>
            </a:outerShdw>
            <a:softEdge rad="0"/>
          </a:effectLst>
        </p:spPr>
      </p:pic>
      <p:pic>
        <p:nvPicPr>
          <p:cNvPr id="8" name="Grafik 7"/>
          <p:cNvPicPr>
            <a:picLocks noChangeAspect="1"/>
          </p:cNvPicPr>
          <p:nvPr/>
        </p:nvPicPr>
        <p:blipFill>
          <a:blip r:embed="rId6">
            <a:grayscl/>
            <a:lum/>
          </a:blip>
          <a:stretch>
            <a:fillRect/>
          </a:stretch>
        </p:blipFill>
        <p:spPr>
          <a:xfrm>
            <a:off x="3467425" y="878823"/>
            <a:ext cx="2840630" cy="3780000"/>
          </a:xfrm>
          <a:prstGeom prst="rect">
            <a:avLst/>
          </a:prstGeom>
          <a:noFill/>
          <a:ln>
            <a:solidFill>
              <a:schemeClr val="bg1">
                <a:lumMod val="65000"/>
              </a:schemeClr>
            </a:solidFill>
          </a:ln>
          <a:effectLst>
            <a:outerShdw blurRad="50800" dist="50800" sx="1000" sy="1000" algn="ctr" rotWithShape="0">
              <a:schemeClr val="bg1">
                <a:lumMod val="75000"/>
              </a:schemeClr>
            </a:outerShdw>
            <a:softEdge rad="0"/>
          </a:effectLst>
        </p:spPr>
      </p:pic>
      <p:pic>
        <p:nvPicPr>
          <p:cNvPr id="15" name="Grafik 14"/>
          <p:cNvPicPr>
            <a:picLocks noChangeAspect="1"/>
          </p:cNvPicPr>
          <p:nvPr/>
        </p:nvPicPr>
        <p:blipFill>
          <a:blip r:embed="rId7"/>
          <a:stretch>
            <a:fillRect/>
          </a:stretch>
        </p:blipFill>
        <p:spPr>
          <a:xfrm>
            <a:off x="626649" y="1283757"/>
            <a:ext cx="1080000" cy="179696"/>
          </a:xfrm>
          <a:prstGeom prst="rect">
            <a:avLst/>
          </a:prstGeom>
        </p:spPr>
      </p:pic>
      <p:sp>
        <p:nvSpPr>
          <p:cNvPr id="2" name="Foliennummernplatzhalter 1"/>
          <p:cNvSpPr>
            <a:spLocks noGrp="1"/>
          </p:cNvSpPr>
          <p:nvPr>
            <p:ph type="sldNum" sz="quarter" idx="12"/>
          </p:nvPr>
        </p:nvSpPr>
        <p:spPr/>
        <p:txBody>
          <a:bodyPr/>
          <a:lstStyle/>
          <a:p>
            <a:pPr>
              <a:defRPr/>
            </a:pPr>
            <a:fld id="{0C3C2537-8062-41C3-B66C-C633D96FF7D7}" type="slidenum">
              <a:rPr lang="de-DE" smtClean="0"/>
              <a:pPr>
                <a:defRPr/>
              </a:pPr>
              <a:t>16</a:t>
            </a:fld>
            <a:endParaRPr lang="de-DE" dirty="0"/>
          </a:p>
        </p:txBody>
      </p:sp>
    </p:spTree>
    <p:extLst>
      <p:ext uri="{BB962C8B-B14F-4D97-AF65-F5344CB8AC3E}">
        <p14:creationId xmlns:p14="http://schemas.microsoft.com/office/powerpoint/2010/main" val="178038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4764088"/>
            <a:ext cx="7502525" cy="37941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5" name="Rechteck 4"/>
          <p:cNvSpPr/>
          <p:nvPr/>
        </p:nvSpPr>
        <p:spPr>
          <a:xfrm>
            <a:off x="436563" y="4849813"/>
            <a:ext cx="6027737" cy="218521"/>
          </a:xfrm>
          <a:prstGeom prst="rect">
            <a:avLst/>
          </a:prstGeom>
        </p:spPr>
        <p:txBody>
          <a:bodyPr>
            <a:spAutoFit/>
          </a:bodyPr>
          <a:lstStyle/>
          <a:p>
            <a:pPr fontAlgn="auto">
              <a:lnSpc>
                <a:spcPct val="80000"/>
              </a:lnSpc>
              <a:spcBef>
                <a:spcPts val="0"/>
              </a:spcBef>
              <a:spcAft>
                <a:spcPts val="0"/>
              </a:spcAft>
              <a:defRPr/>
            </a:pPr>
            <a:r>
              <a:rPr lang="de-DE" altLang="de-DE" sz="1000" dirty="0">
                <a:solidFill>
                  <a:schemeClr val="tx1">
                    <a:lumMod val="95000"/>
                    <a:lumOff val="5000"/>
                  </a:schemeClr>
                </a:solidFill>
                <a:latin typeface="Calibri" panose="020F0502020204030204" pitchFamily="34" charset="0"/>
              </a:rPr>
              <a:t>Physik 7/I – Realschule </a:t>
            </a:r>
            <a:r>
              <a:rPr lang="de-DE" altLang="de-DE" sz="1000" dirty="0" smtClean="0">
                <a:solidFill>
                  <a:schemeClr val="tx1">
                    <a:lumMod val="95000"/>
                    <a:lumOff val="5000"/>
                  </a:schemeClr>
                </a:solidFill>
                <a:latin typeface="Calibri" panose="020F0502020204030204" pitchFamily="34" charset="0"/>
              </a:rPr>
              <a:t>Bayern</a:t>
            </a:r>
            <a:endParaRPr lang="de-DE" altLang="de-DE" sz="1000" dirty="0">
              <a:solidFill>
                <a:schemeClr val="tx1">
                  <a:lumMod val="95000"/>
                  <a:lumOff val="5000"/>
                </a:schemeClr>
              </a:solidFill>
              <a:latin typeface="Calibri" panose="020F0502020204030204" pitchFamily="34" charset="0"/>
            </a:endParaRPr>
          </a:p>
        </p:txBody>
      </p:sp>
      <p:cxnSp>
        <p:nvCxnSpPr>
          <p:cNvPr id="9" name="Gerade Verbindung 8"/>
          <p:cNvCxnSpPr/>
          <p:nvPr/>
        </p:nvCxnSpPr>
        <p:spPr>
          <a:xfrm>
            <a:off x="8555038" y="0"/>
            <a:ext cx="0" cy="703263"/>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0" y="703263"/>
            <a:ext cx="9144000" cy="0"/>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pic>
        <p:nvPicPr>
          <p:cNvPr id="14343" name="Bild 22" descr="CCBLogo4c48mm.jpg"/>
          <p:cNvPicPr>
            <a:picLocks noChangeAspect="1"/>
          </p:cNvPicPr>
          <p:nvPr/>
        </p:nvPicPr>
        <p:blipFill>
          <a:blip r:embed="rId3"/>
          <a:srcRect/>
          <a:stretch>
            <a:fillRect/>
          </a:stretch>
        </p:blipFill>
        <p:spPr bwMode="auto">
          <a:xfrm>
            <a:off x="7154863" y="4821238"/>
            <a:ext cx="284162" cy="284162"/>
          </a:xfrm>
          <a:prstGeom prst="rect">
            <a:avLst/>
          </a:prstGeom>
          <a:noFill/>
          <a:ln w="9525">
            <a:noFill/>
            <a:miter lim="800000"/>
            <a:headEnd/>
            <a:tailEnd/>
          </a:ln>
        </p:spPr>
      </p:pic>
      <p:sp>
        <p:nvSpPr>
          <p:cNvPr id="18" name="Rechteck 17"/>
          <p:cNvSpPr/>
          <p:nvPr/>
        </p:nvSpPr>
        <p:spPr>
          <a:xfrm>
            <a:off x="7569200" y="4764088"/>
            <a:ext cx="1574800" cy="3841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4350" name="Rechteck 19"/>
          <p:cNvSpPr>
            <a:spLocks noChangeArrowheads="1"/>
          </p:cNvSpPr>
          <p:nvPr/>
        </p:nvSpPr>
        <p:spPr bwMode="auto">
          <a:xfrm>
            <a:off x="7569200" y="4808538"/>
            <a:ext cx="1574800" cy="246221"/>
          </a:xfrm>
          <a:prstGeom prst="rect">
            <a:avLst/>
          </a:prstGeom>
          <a:noFill/>
          <a:ln w="9525">
            <a:noFill/>
            <a:miter lim="800000"/>
            <a:headEnd/>
            <a:tailEnd/>
          </a:ln>
        </p:spPr>
        <p:txBody>
          <a:bodyPr>
            <a:spAutoFit/>
          </a:bodyPr>
          <a:lstStyle/>
          <a:p>
            <a:pPr algn="ctr"/>
            <a:r>
              <a:rPr lang="de-DE" sz="1000" dirty="0" smtClean="0">
                <a:latin typeface="Calibri" pitchFamily="34" charset="0"/>
              </a:rPr>
              <a:t>Methodenseite 22–23</a:t>
            </a:r>
            <a:endParaRPr lang="de-DE" sz="1000" dirty="0">
              <a:latin typeface="Calibri" pitchFamily="34" charset="0"/>
            </a:endParaRPr>
          </a:p>
        </p:txBody>
      </p:sp>
      <p:pic>
        <p:nvPicPr>
          <p:cNvPr id="19" name="Grafik 18"/>
          <p:cNvPicPr>
            <a:picLocks noChangeAspect="1"/>
          </p:cNvPicPr>
          <p:nvPr/>
        </p:nvPicPr>
        <p:blipFill>
          <a:blip r:embed="rId4"/>
          <a:stretch>
            <a:fillRect/>
          </a:stretch>
        </p:blipFill>
        <p:spPr>
          <a:xfrm>
            <a:off x="7332453" y="123826"/>
            <a:ext cx="1159913" cy="522868"/>
          </a:xfrm>
          <a:prstGeom prst="rect">
            <a:avLst/>
          </a:prstGeom>
        </p:spPr>
      </p:pic>
      <p:sp>
        <p:nvSpPr>
          <p:cNvPr id="14" name="Rechteck 15"/>
          <p:cNvSpPr>
            <a:spLocks noChangeArrowheads="1"/>
          </p:cNvSpPr>
          <p:nvPr/>
        </p:nvSpPr>
        <p:spPr bwMode="auto">
          <a:xfrm>
            <a:off x="436563" y="284163"/>
            <a:ext cx="6399212" cy="338554"/>
          </a:xfrm>
          <a:prstGeom prst="rect">
            <a:avLst/>
          </a:prstGeom>
          <a:noFill/>
          <a:ln w="9525">
            <a:noFill/>
            <a:miter lim="800000"/>
            <a:headEnd/>
            <a:tailEnd/>
          </a:ln>
        </p:spPr>
        <p:txBody>
          <a:bodyPr>
            <a:spAutoFit/>
          </a:bodyPr>
          <a:lstStyle/>
          <a:p>
            <a:r>
              <a:rPr lang="de-DE" sz="1600" b="1" dirty="0" smtClean="0">
                <a:latin typeface="Calibri Light" charset="0"/>
                <a:ea typeface="Calibri Light" charset="0"/>
                <a:cs typeface="Calibri Light" charset="0"/>
              </a:rPr>
              <a:t>Konzeption des Buches</a:t>
            </a:r>
            <a:endParaRPr lang="de-DE" sz="1600" b="1" dirty="0">
              <a:solidFill>
                <a:srgbClr val="72A403"/>
              </a:solidFill>
            </a:endParaRPr>
          </a:p>
        </p:txBody>
      </p:sp>
      <p:pic>
        <p:nvPicPr>
          <p:cNvPr id="2" name="Grafik 1"/>
          <p:cNvPicPr>
            <a:picLocks noChangeAspect="1"/>
          </p:cNvPicPr>
          <p:nvPr/>
        </p:nvPicPr>
        <p:blipFill>
          <a:blip r:embed="rId5"/>
          <a:stretch>
            <a:fillRect/>
          </a:stretch>
        </p:blipFill>
        <p:spPr>
          <a:xfrm>
            <a:off x="639965" y="880706"/>
            <a:ext cx="2843157" cy="3780000"/>
          </a:xfrm>
          <a:prstGeom prst="rect">
            <a:avLst/>
          </a:prstGeom>
          <a:noFill/>
          <a:ln>
            <a:solidFill>
              <a:schemeClr val="bg1">
                <a:lumMod val="65000"/>
              </a:schemeClr>
            </a:solidFill>
          </a:ln>
          <a:effectLst>
            <a:outerShdw blurRad="50800" dist="50800" sx="1000" sy="1000" algn="ctr" rotWithShape="0">
              <a:schemeClr val="bg1">
                <a:lumMod val="75000"/>
              </a:schemeClr>
            </a:outerShdw>
            <a:softEdge rad="0"/>
          </a:effectLst>
        </p:spPr>
      </p:pic>
      <p:pic>
        <p:nvPicPr>
          <p:cNvPr id="4" name="Grafik 3"/>
          <p:cNvPicPr>
            <a:picLocks noChangeAspect="1"/>
          </p:cNvPicPr>
          <p:nvPr/>
        </p:nvPicPr>
        <p:blipFill>
          <a:blip r:embed="rId6"/>
          <a:stretch>
            <a:fillRect/>
          </a:stretch>
        </p:blipFill>
        <p:spPr>
          <a:xfrm>
            <a:off x="3496362" y="880706"/>
            <a:ext cx="2847362" cy="3780000"/>
          </a:xfrm>
          <a:prstGeom prst="rect">
            <a:avLst/>
          </a:prstGeom>
          <a:noFill/>
          <a:ln>
            <a:solidFill>
              <a:schemeClr val="bg1">
                <a:lumMod val="65000"/>
              </a:schemeClr>
            </a:solidFill>
          </a:ln>
          <a:effectLst>
            <a:outerShdw blurRad="50800" dist="50800" sx="1000" sy="1000" algn="ctr" rotWithShape="0">
              <a:schemeClr val="bg1">
                <a:lumMod val="75000"/>
              </a:schemeClr>
            </a:outerShdw>
            <a:softEdge rad="0"/>
          </a:effectLst>
        </p:spPr>
      </p:pic>
      <p:sp>
        <p:nvSpPr>
          <p:cNvPr id="6" name="Foliennummernplatzhalter 5"/>
          <p:cNvSpPr>
            <a:spLocks noGrp="1"/>
          </p:cNvSpPr>
          <p:nvPr>
            <p:ph type="sldNum" sz="quarter" idx="12"/>
          </p:nvPr>
        </p:nvSpPr>
        <p:spPr/>
        <p:txBody>
          <a:bodyPr/>
          <a:lstStyle/>
          <a:p>
            <a:pPr>
              <a:defRPr/>
            </a:pPr>
            <a:fld id="{0C3C2537-8062-41C3-B66C-C633D96FF7D7}" type="slidenum">
              <a:rPr lang="de-DE" smtClean="0"/>
              <a:pPr>
                <a:defRPr/>
              </a:pPr>
              <a:t>17</a:t>
            </a:fld>
            <a:endParaRPr lang="de-DE" dirty="0"/>
          </a:p>
        </p:txBody>
      </p:sp>
    </p:spTree>
    <p:extLst>
      <p:ext uri="{BB962C8B-B14F-4D97-AF65-F5344CB8AC3E}">
        <p14:creationId xmlns:p14="http://schemas.microsoft.com/office/powerpoint/2010/main" val="33935639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4764088"/>
            <a:ext cx="7502525" cy="37941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5" name="Rechteck 4"/>
          <p:cNvSpPr/>
          <p:nvPr/>
        </p:nvSpPr>
        <p:spPr>
          <a:xfrm>
            <a:off x="436563" y="4849813"/>
            <a:ext cx="6027737" cy="218521"/>
          </a:xfrm>
          <a:prstGeom prst="rect">
            <a:avLst/>
          </a:prstGeom>
        </p:spPr>
        <p:txBody>
          <a:bodyPr>
            <a:spAutoFit/>
          </a:bodyPr>
          <a:lstStyle/>
          <a:p>
            <a:pPr fontAlgn="auto">
              <a:lnSpc>
                <a:spcPct val="80000"/>
              </a:lnSpc>
              <a:spcBef>
                <a:spcPts val="0"/>
              </a:spcBef>
              <a:spcAft>
                <a:spcPts val="0"/>
              </a:spcAft>
              <a:defRPr/>
            </a:pPr>
            <a:r>
              <a:rPr lang="de-DE" altLang="de-DE" sz="1000" dirty="0">
                <a:solidFill>
                  <a:schemeClr val="tx1">
                    <a:lumMod val="95000"/>
                    <a:lumOff val="5000"/>
                  </a:schemeClr>
                </a:solidFill>
                <a:latin typeface="Calibri" panose="020F0502020204030204" pitchFamily="34" charset="0"/>
              </a:rPr>
              <a:t>Physik 7/I – Realschule </a:t>
            </a:r>
            <a:r>
              <a:rPr lang="de-DE" altLang="de-DE" sz="1000" dirty="0" smtClean="0">
                <a:solidFill>
                  <a:schemeClr val="tx1">
                    <a:lumMod val="95000"/>
                    <a:lumOff val="5000"/>
                  </a:schemeClr>
                </a:solidFill>
                <a:latin typeface="Calibri" panose="020F0502020204030204" pitchFamily="34" charset="0"/>
              </a:rPr>
              <a:t>Bayern</a:t>
            </a:r>
            <a:endParaRPr lang="de-DE" altLang="de-DE" sz="1000" dirty="0">
              <a:solidFill>
                <a:schemeClr val="tx1">
                  <a:lumMod val="95000"/>
                  <a:lumOff val="5000"/>
                </a:schemeClr>
              </a:solidFill>
              <a:latin typeface="Calibri" panose="020F0502020204030204" pitchFamily="34" charset="0"/>
            </a:endParaRPr>
          </a:p>
        </p:txBody>
      </p:sp>
      <p:cxnSp>
        <p:nvCxnSpPr>
          <p:cNvPr id="9" name="Gerade Verbindung 8"/>
          <p:cNvCxnSpPr/>
          <p:nvPr/>
        </p:nvCxnSpPr>
        <p:spPr>
          <a:xfrm>
            <a:off x="8555038" y="0"/>
            <a:ext cx="0" cy="703263"/>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0" y="703263"/>
            <a:ext cx="9144000" cy="0"/>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pic>
        <p:nvPicPr>
          <p:cNvPr id="14343" name="Bild 22" descr="CCBLogo4c48mm.jpg"/>
          <p:cNvPicPr>
            <a:picLocks noChangeAspect="1"/>
          </p:cNvPicPr>
          <p:nvPr/>
        </p:nvPicPr>
        <p:blipFill>
          <a:blip r:embed="rId3"/>
          <a:srcRect/>
          <a:stretch>
            <a:fillRect/>
          </a:stretch>
        </p:blipFill>
        <p:spPr bwMode="auto">
          <a:xfrm>
            <a:off x="7154863" y="4821238"/>
            <a:ext cx="284162" cy="284162"/>
          </a:xfrm>
          <a:prstGeom prst="rect">
            <a:avLst/>
          </a:prstGeom>
          <a:noFill/>
          <a:ln w="9525">
            <a:noFill/>
            <a:miter lim="800000"/>
            <a:headEnd/>
            <a:tailEnd/>
          </a:ln>
        </p:spPr>
      </p:pic>
      <p:sp>
        <p:nvSpPr>
          <p:cNvPr id="18" name="Rechteck 17"/>
          <p:cNvSpPr/>
          <p:nvPr/>
        </p:nvSpPr>
        <p:spPr>
          <a:xfrm>
            <a:off x="7569200" y="4764088"/>
            <a:ext cx="1574800" cy="3841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4350" name="Rechteck 19"/>
          <p:cNvSpPr>
            <a:spLocks noChangeArrowheads="1"/>
          </p:cNvSpPr>
          <p:nvPr/>
        </p:nvSpPr>
        <p:spPr bwMode="auto">
          <a:xfrm>
            <a:off x="7569200" y="4808538"/>
            <a:ext cx="1574800" cy="246221"/>
          </a:xfrm>
          <a:prstGeom prst="rect">
            <a:avLst/>
          </a:prstGeom>
          <a:noFill/>
          <a:ln w="9525">
            <a:noFill/>
            <a:miter lim="800000"/>
            <a:headEnd/>
            <a:tailEnd/>
          </a:ln>
        </p:spPr>
        <p:txBody>
          <a:bodyPr>
            <a:spAutoFit/>
          </a:bodyPr>
          <a:lstStyle/>
          <a:p>
            <a:pPr algn="ctr"/>
            <a:r>
              <a:rPr lang="de-DE" sz="1000" dirty="0" smtClean="0">
                <a:latin typeface="Calibri" pitchFamily="34" charset="0"/>
              </a:rPr>
              <a:t>Themenseite 52–53</a:t>
            </a:r>
            <a:endParaRPr lang="de-DE" sz="1000" dirty="0">
              <a:latin typeface="Calibri" pitchFamily="34" charset="0"/>
            </a:endParaRPr>
          </a:p>
        </p:txBody>
      </p:sp>
      <p:pic>
        <p:nvPicPr>
          <p:cNvPr id="19" name="Grafik 18"/>
          <p:cNvPicPr>
            <a:picLocks noChangeAspect="1"/>
          </p:cNvPicPr>
          <p:nvPr/>
        </p:nvPicPr>
        <p:blipFill>
          <a:blip r:embed="rId4"/>
          <a:stretch>
            <a:fillRect/>
          </a:stretch>
        </p:blipFill>
        <p:spPr>
          <a:xfrm>
            <a:off x="7332453" y="123826"/>
            <a:ext cx="1159913" cy="522868"/>
          </a:xfrm>
          <a:prstGeom prst="rect">
            <a:avLst/>
          </a:prstGeom>
        </p:spPr>
      </p:pic>
      <p:sp>
        <p:nvSpPr>
          <p:cNvPr id="14" name="Rechteck 15"/>
          <p:cNvSpPr>
            <a:spLocks noChangeArrowheads="1"/>
          </p:cNvSpPr>
          <p:nvPr/>
        </p:nvSpPr>
        <p:spPr bwMode="auto">
          <a:xfrm>
            <a:off x="436563" y="284163"/>
            <a:ext cx="6399212" cy="338554"/>
          </a:xfrm>
          <a:prstGeom prst="rect">
            <a:avLst/>
          </a:prstGeom>
          <a:noFill/>
          <a:ln w="9525">
            <a:noFill/>
            <a:miter lim="800000"/>
            <a:headEnd/>
            <a:tailEnd/>
          </a:ln>
        </p:spPr>
        <p:txBody>
          <a:bodyPr>
            <a:spAutoFit/>
          </a:bodyPr>
          <a:lstStyle/>
          <a:p>
            <a:r>
              <a:rPr lang="de-DE" sz="1600" b="1" dirty="0" smtClean="0">
                <a:latin typeface="Calibri Light" charset="0"/>
                <a:ea typeface="Calibri Light" charset="0"/>
                <a:cs typeface="Calibri Light" charset="0"/>
              </a:rPr>
              <a:t>Konzeption des Buches</a:t>
            </a:r>
            <a:endParaRPr lang="de-DE" sz="1600" b="1" dirty="0">
              <a:solidFill>
                <a:srgbClr val="72A403"/>
              </a:solidFill>
            </a:endParaRPr>
          </a:p>
        </p:txBody>
      </p:sp>
      <p:pic>
        <p:nvPicPr>
          <p:cNvPr id="6" name="Grafik 5"/>
          <p:cNvPicPr>
            <a:picLocks noChangeAspect="1"/>
          </p:cNvPicPr>
          <p:nvPr/>
        </p:nvPicPr>
        <p:blipFill>
          <a:blip r:embed="rId5"/>
          <a:stretch>
            <a:fillRect/>
          </a:stretch>
        </p:blipFill>
        <p:spPr>
          <a:xfrm>
            <a:off x="655732" y="880706"/>
            <a:ext cx="2840630" cy="3780000"/>
          </a:xfrm>
          <a:prstGeom prst="rect">
            <a:avLst/>
          </a:prstGeom>
          <a:noFill/>
          <a:ln>
            <a:solidFill>
              <a:schemeClr val="bg1">
                <a:lumMod val="65000"/>
              </a:schemeClr>
            </a:solidFill>
          </a:ln>
          <a:effectLst>
            <a:outerShdw blurRad="50800" dist="50800" sx="1000" sy="1000" algn="ctr" rotWithShape="0">
              <a:schemeClr val="bg1">
                <a:lumMod val="75000"/>
              </a:schemeClr>
            </a:outerShdw>
            <a:softEdge rad="0"/>
          </a:effectLst>
        </p:spPr>
      </p:pic>
      <p:pic>
        <p:nvPicPr>
          <p:cNvPr id="7" name="Grafik 6"/>
          <p:cNvPicPr>
            <a:picLocks noChangeAspect="1"/>
          </p:cNvPicPr>
          <p:nvPr/>
        </p:nvPicPr>
        <p:blipFill>
          <a:blip r:embed="rId6"/>
          <a:stretch>
            <a:fillRect/>
          </a:stretch>
        </p:blipFill>
        <p:spPr>
          <a:xfrm>
            <a:off x="3496362" y="880706"/>
            <a:ext cx="2840630" cy="3780000"/>
          </a:xfrm>
          <a:prstGeom prst="rect">
            <a:avLst/>
          </a:prstGeom>
          <a:noFill/>
          <a:ln>
            <a:solidFill>
              <a:schemeClr val="bg1">
                <a:lumMod val="65000"/>
              </a:schemeClr>
            </a:solidFill>
          </a:ln>
          <a:effectLst>
            <a:outerShdw blurRad="50800" dist="50800" sx="1000" sy="1000" algn="ctr" rotWithShape="0">
              <a:schemeClr val="bg1">
                <a:lumMod val="75000"/>
              </a:schemeClr>
            </a:outerShdw>
            <a:softEdge rad="0"/>
          </a:effectLst>
        </p:spPr>
      </p:pic>
      <p:sp>
        <p:nvSpPr>
          <p:cNvPr id="2" name="Foliennummernplatzhalter 1"/>
          <p:cNvSpPr>
            <a:spLocks noGrp="1"/>
          </p:cNvSpPr>
          <p:nvPr>
            <p:ph type="sldNum" sz="quarter" idx="12"/>
          </p:nvPr>
        </p:nvSpPr>
        <p:spPr/>
        <p:txBody>
          <a:bodyPr/>
          <a:lstStyle/>
          <a:p>
            <a:pPr>
              <a:defRPr/>
            </a:pPr>
            <a:fld id="{0C3C2537-8062-41C3-B66C-C633D96FF7D7}" type="slidenum">
              <a:rPr lang="de-DE" smtClean="0"/>
              <a:pPr>
                <a:defRPr/>
              </a:pPr>
              <a:t>18</a:t>
            </a:fld>
            <a:endParaRPr lang="de-DE" dirty="0"/>
          </a:p>
        </p:txBody>
      </p:sp>
    </p:spTree>
    <p:extLst>
      <p:ext uri="{BB962C8B-B14F-4D97-AF65-F5344CB8AC3E}">
        <p14:creationId xmlns:p14="http://schemas.microsoft.com/office/powerpoint/2010/main" val="21606975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4764088"/>
            <a:ext cx="7502525" cy="37941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5" name="Rechteck 4"/>
          <p:cNvSpPr/>
          <p:nvPr/>
        </p:nvSpPr>
        <p:spPr>
          <a:xfrm>
            <a:off x="436563" y="4849813"/>
            <a:ext cx="6027737" cy="218521"/>
          </a:xfrm>
          <a:prstGeom prst="rect">
            <a:avLst/>
          </a:prstGeom>
        </p:spPr>
        <p:txBody>
          <a:bodyPr>
            <a:spAutoFit/>
          </a:bodyPr>
          <a:lstStyle/>
          <a:p>
            <a:pPr fontAlgn="auto">
              <a:lnSpc>
                <a:spcPct val="80000"/>
              </a:lnSpc>
              <a:spcBef>
                <a:spcPts val="0"/>
              </a:spcBef>
              <a:spcAft>
                <a:spcPts val="0"/>
              </a:spcAft>
              <a:defRPr/>
            </a:pPr>
            <a:r>
              <a:rPr lang="de-DE" altLang="de-DE" sz="1000" dirty="0">
                <a:solidFill>
                  <a:schemeClr val="tx1">
                    <a:lumMod val="95000"/>
                    <a:lumOff val="5000"/>
                  </a:schemeClr>
                </a:solidFill>
                <a:latin typeface="Calibri" panose="020F0502020204030204" pitchFamily="34" charset="0"/>
              </a:rPr>
              <a:t>Physik 7/I – Realschule </a:t>
            </a:r>
            <a:r>
              <a:rPr lang="de-DE" altLang="de-DE" sz="1000" dirty="0" smtClean="0">
                <a:solidFill>
                  <a:schemeClr val="tx1">
                    <a:lumMod val="95000"/>
                    <a:lumOff val="5000"/>
                  </a:schemeClr>
                </a:solidFill>
                <a:latin typeface="Calibri" panose="020F0502020204030204" pitchFamily="34" charset="0"/>
              </a:rPr>
              <a:t>Bayern</a:t>
            </a:r>
            <a:endParaRPr lang="de-DE" altLang="de-DE" sz="1000" dirty="0">
              <a:solidFill>
                <a:schemeClr val="tx1">
                  <a:lumMod val="95000"/>
                  <a:lumOff val="5000"/>
                </a:schemeClr>
              </a:solidFill>
              <a:latin typeface="Calibri" panose="020F0502020204030204" pitchFamily="34" charset="0"/>
            </a:endParaRPr>
          </a:p>
        </p:txBody>
      </p:sp>
      <p:cxnSp>
        <p:nvCxnSpPr>
          <p:cNvPr id="9" name="Gerade Verbindung 8"/>
          <p:cNvCxnSpPr/>
          <p:nvPr/>
        </p:nvCxnSpPr>
        <p:spPr>
          <a:xfrm>
            <a:off x="8555038" y="0"/>
            <a:ext cx="0" cy="703263"/>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0" y="703263"/>
            <a:ext cx="9144000" cy="0"/>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pic>
        <p:nvPicPr>
          <p:cNvPr id="14343" name="Bild 22" descr="CCBLogo4c48mm.jpg"/>
          <p:cNvPicPr>
            <a:picLocks noChangeAspect="1"/>
          </p:cNvPicPr>
          <p:nvPr/>
        </p:nvPicPr>
        <p:blipFill>
          <a:blip r:embed="rId3"/>
          <a:srcRect/>
          <a:stretch>
            <a:fillRect/>
          </a:stretch>
        </p:blipFill>
        <p:spPr bwMode="auto">
          <a:xfrm>
            <a:off x="7154863" y="4821238"/>
            <a:ext cx="284162" cy="284162"/>
          </a:xfrm>
          <a:prstGeom prst="rect">
            <a:avLst/>
          </a:prstGeom>
          <a:noFill/>
          <a:ln w="9525">
            <a:noFill/>
            <a:miter lim="800000"/>
            <a:headEnd/>
            <a:tailEnd/>
          </a:ln>
        </p:spPr>
      </p:pic>
      <p:sp>
        <p:nvSpPr>
          <p:cNvPr id="18" name="Rechteck 17"/>
          <p:cNvSpPr/>
          <p:nvPr/>
        </p:nvSpPr>
        <p:spPr>
          <a:xfrm>
            <a:off x="7569200" y="4764088"/>
            <a:ext cx="1574800" cy="3841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4350" name="Rechteck 19"/>
          <p:cNvSpPr>
            <a:spLocks noChangeArrowheads="1"/>
          </p:cNvSpPr>
          <p:nvPr/>
        </p:nvSpPr>
        <p:spPr bwMode="auto">
          <a:xfrm>
            <a:off x="7569200" y="4808538"/>
            <a:ext cx="1574800" cy="246221"/>
          </a:xfrm>
          <a:prstGeom prst="rect">
            <a:avLst/>
          </a:prstGeom>
          <a:noFill/>
          <a:ln w="9525">
            <a:noFill/>
            <a:miter lim="800000"/>
            <a:headEnd/>
            <a:tailEnd/>
          </a:ln>
        </p:spPr>
        <p:txBody>
          <a:bodyPr>
            <a:spAutoFit/>
          </a:bodyPr>
          <a:lstStyle/>
          <a:p>
            <a:pPr algn="ctr"/>
            <a:r>
              <a:rPr lang="de-DE" sz="1000" dirty="0">
                <a:latin typeface="Calibri" pitchFamily="34" charset="0"/>
              </a:rPr>
              <a:t>www.ccbuchner.de</a:t>
            </a:r>
          </a:p>
        </p:txBody>
      </p:sp>
      <p:pic>
        <p:nvPicPr>
          <p:cNvPr id="19" name="Grafik 18"/>
          <p:cNvPicPr>
            <a:picLocks noChangeAspect="1"/>
          </p:cNvPicPr>
          <p:nvPr/>
        </p:nvPicPr>
        <p:blipFill>
          <a:blip r:embed="rId4"/>
          <a:stretch>
            <a:fillRect/>
          </a:stretch>
        </p:blipFill>
        <p:spPr>
          <a:xfrm>
            <a:off x="7332453" y="123826"/>
            <a:ext cx="1159913" cy="522868"/>
          </a:xfrm>
          <a:prstGeom prst="rect">
            <a:avLst/>
          </a:prstGeom>
        </p:spPr>
      </p:pic>
      <p:sp>
        <p:nvSpPr>
          <p:cNvPr id="23" name="Textfeld 22"/>
          <p:cNvSpPr txBox="1"/>
          <p:nvPr/>
        </p:nvSpPr>
        <p:spPr>
          <a:xfrm>
            <a:off x="525462" y="1139825"/>
            <a:ext cx="6977063" cy="2246769"/>
          </a:xfrm>
          <a:prstGeom prst="rect">
            <a:avLst/>
          </a:prstGeom>
          <a:noFill/>
        </p:spPr>
        <p:txBody>
          <a:bodyPr wrap="square" rtlCol="0">
            <a:spAutoFit/>
          </a:bodyPr>
          <a:lstStyle/>
          <a:p>
            <a:pPr defTabSz="914400" fontAlgn="auto">
              <a:spcBef>
                <a:spcPts val="0"/>
              </a:spcBef>
              <a:spcAft>
                <a:spcPts val="0"/>
              </a:spcAft>
              <a:defRPr/>
            </a:pPr>
            <a:r>
              <a:rPr lang="de-DE" sz="2000" b="1" dirty="0" smtClean="0">
                <a:latin typeface="+mj-lt"/>
              </a:rPr>
              <a:t>Nachhaltiges Lernen</a:t>
            </a:r>
          </a:p>
          <a:p>
            <a:pPr defTabSz="914400" fontAlgn="auto">
              <a:spcBef>
                <a:spcPts val="0"/>
              </a:spcBef>
              <a:spcAft>
                <a:spcPts val="0"/>
              </a:spcAft>
              <a:defRPr/>
            </a:pPr>
            <a:r>
              <a:rPr lang="de-DE" sz="2000" dirty="0" smtClean="0">
                <a:latin typeface="+mj-lt"/>
              </a:rPr>
              <a:t>Um </a:t>
            </a:r>
            <a:r>
              <a:rPr lang="de-DE" sz="2000" dirty="0">
                <a:latin typeface="+mj-lt"/>
              </a:rPr>
              <a:t>Wissensstrukturen nachhaltig zu festigen und Kompetenzen auszubauen, wird auf </a:t>
            </a:r>
            <a:r>
              <a:rPr lang="de-DE" sz="2000" b="1" dirty="0">
                <a:latin typeface="+mj-lt"/>
              </a:rPr>
              <a:t>konsequente Sicherung des Erlernten </a:t>
            </a:r>
            <a:r>
              <a:rPr lang="de-DE" sz="2000" dirty="0">
                <a:latin typeface="+mj-lt"/>
              </a:rPr>
              <a:t>geachtet – intensive Phasen des </a:t>
            </a:r>
            <a:r>
              <a:rPr lang="de-DE" sz="2000" b="1" dirty="0">
                <a:latin typeface="+mj-lt"/>
              </a:rPr>
              <a:t>Zusammenfassens</a:t>
            </a:r>
            <a:r>
              <a:rPr lang="de-DE" sz="2000" dirty="0">
                <a:latin typeface="+mj-lt"/>
              </a:rPr>
              <a:t>, </a:t>
            </a:r>
            <a:r>
              <a:rPr lang="de-DE" sz="2000" b="1" dirty="0">
                <a:latin typeface="+mj-lt"/>
              </a:rPr>
              <a:t>Wiederholens</a:t>
            </a:r>
            <a:r>
              <a:rPr lang="de-DE" sz="2000" dirty="0">
                <a:latin typeface="+mj-lt"/>
              </a:rPr>
              <a:t> und des </a:t>
            </a:r>
            <a:r>
              <a:rPr lang="de-DE" sz="2000" b="1" dirty="0">
                <a:latin typeface="+mj-lt"/>
              </a:rPr>
              <a:t>Übens in neuen Zusammenhängen </a:t>
            </a:r>
            <a:r>
              <a:rPr lang="de-DE" sz="2000" dirty="0">
                <a:latin typeface="+mj-lt"/>
              </a:rPr>
              <a:t>sind sowohl im Unterricht als auch in der häuslichen Vor- und Nachbereitung unabdingbar.</a:t>
            </a:r>
          </a:p>
        </p:txBody>
      </p:sp>
      <p:sp>
        <p:nvSpPr>
          <p:cNvPr id="15" name="Rechteck 15"/>
          <p:cNvSpPr>
            <a:spLocks noChangeArrowheads="1"/>
          </p:cNvSpPr>
          <p:nvPr/>
        </p:nvSpPr>
        <p:spPr bwMode="auto">
          <a:xfrm>
            <a:off x="436563" y="284163"/>
            <a:ext cx="6399212" cy="338554"/>
          </a:xfrm>
          <a:prstGeom prst="rect">
            <a:avLst/>
          </a:prstGeom>
          <a:noFill/>
          <a:ln w="9525">
            <a:noFill/>
            <a:miter lim="800000"/>
            <a:headEnd/>
            <a:tailEnd/>
          </a:ln>
        </p:spPr>
        <p:txBody>
          <a:bodyPr>
            <a:spAutoFit/>
          </a:bodyPr>
          <a:lstStyle/>
          <a:p>
            <a:r>
              <a:rPr lang="de-DE" sz="1600" b="1" dirty="0" err="1" smtClean="0">
                <a:latin typeface="Calibri Light" charset="0"/>
                <a:ea typeface="Calibri Light" charset="0"/>
                <a:cs typeface="Calibri Light" charset="0"/>
              </a:rPr>
              <a:t>Lehrplan</a:t>
            </a:r>
            <a:r>
              <a:rPr lang="de-DE" sz="1600" b="1" dirty="0" err="1" smtClean="0">
                <a:solidFill>
                  <a:srgbClr val="72A403"/>
                </a:solidFill>
              </a:rPr>
              <a:t>PLUS</a:t>
            </a:r>
            <a:endParaRPr lang="de-DE" sz="1600" b="1" dirty="0">
              <a:solidFill>
                <a:srgbClr val="72A403"/>
              </a:solidFill>
            </a:endParaRPr>
          </a:p>
        </p:txBody>
      </p:sp>
      <p:sp>
        <p:nvSpPr>
          <p:cNvPr id="2" name="Foliennummernplatzhalter 1"/>
          <p:cNvSpPr>
            <a:spLocks noGrp="1"/>
          </p:cNvSpPr>
          <p:nvPr>
            <p:ph type="sldNum" sz="quarter" idx="12"/>
          </p:nvPr>
        </p:nvSpPr>
        <p:spPr/>
        <p:txBody>
          <a:bodyPr/>
          <a:lstStyle/>
          <a:p>
            <a:pPr>
              <a:defRPr/>
            </a:pPr>
            <a:fld id="{0C3C2537-8062-41C3-B66C-C633D96FF7D7}" type="slidenum">
              <a:rPr lang="de-DE" smtClean="0"/>
              <a:pPr>
                <a:defRPr/>
              </a:pPr>
              <a:t>19</a:t>
            </a:fld>
            <a:endParaRPr lang="de-DE" dirty="0"/>
          </a:p>
        </p:txBody>
      </p:sp>
    </p:spTree>
    <p:extLst>
      <p:ext uri="{BB962C8B-B14F-4D97-AF65-F5344CB8AC3E}">
        <p14:creationId xmlns:p14="http://schemas.microsoft.com/office/powerpoint/2010/main" val="168260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4764088"/>
            <a:ext cx="7502525" cy="37941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5" name="Rechteck 4"/>
          <p:cNvSpPr/>
          <p:nvPr/>
        </p:nvSpPr>
        <p:spPr>
          <a:xfrm>
            <a:off x="436563" y="4849813"/>
            <a:ext cx="6027737" cy="218521"/>
          </a:xfrm>
          <a:prstGeom prst="rect">
            <a:avLst/>
          </a:prstGeom>
        </p:spPr>
        <p:txBody>
          <a:bodyPr>
            <a:spAutoFit/>
          </a:bodyPr>
          <a:lstStyle/>
          <a:p>
            <a:pPr fontAlgn="auto">
              <a:lnSpc>
                <a:spcPct val="80000"/>
              </a:lnSpc>
              <a:spcBef>
                <a:spcPts val="0"/>
              </a:spcBef>
              <a:spcAft>
                <a:spcPts val="0"/>
              </a:spcAft>
              <a:defRPr/>
            </a:pPr>
            <a:r>
              <a:rPr lang="de-DE" altLang="de-DE" sz="1000" dirty="0">
                <a:solidFill>
                  <a:schemeClr val="tx1">
                    <a:lumMod val="95000"/>
                    <a:lumOff val="5000"/>
                  </a:schemeClr>
                </a:solidFill>
                <a:latin typeface="Calibri" panose="020F0502020204030204" pitchFamily="34" charset="0"/>
              </a:rPr>
              <a:t>Physik 7/I – Realschule </a:t>
            </a:r>
            <a:r>
              <a:rPr lang="de-DE" altLang="de-DE" sz="1000" dirty="0" smtClean="0">
                <a:solidFill>
                  <a:schemeClr val="tx1">
                    <a:lumMod val="95000"/>
                    <a:lumOff val="5000"/>
                  </a:schemeClr>
                </a:solidFill>
                <a:latin typeface="Calibri" panose="020F0502020204030204" pitchFamily="34" charset="0"/>
              </a:rPr>
              <a:t>Bayern</a:t>
            </a:r>
            <a:endParaRPr lang="de-DE" altLang="de-DE" sz="1000" dirty="0">
              <a:solidFill>
                <a:schemeClr val="tx1">
                  <a:lumMod val="95000"/>
                  <a:lumOff val="5000"/>
                </a:schemeClr>
              </a:solidFill>
              <a:latin typeface="Calibri" panose="020F0502020204030204" pitchFamily="34" charset="0"/>
            </a:endParaRPr>
          </a:p>
        </p:txBody>
      </p:sp>
      <p:cxnSp>
        <p:nvCxnSpPr>
          <p:cNvPr id="9" name="Gerade Verbindung 8"/>
          <p:cNvCxnSpPr/>
          <p:nvPr/>
        </p:nvCxnSpPr>
        <p:spPr>
          <a:xfrm>
            <a:off x="8555038" y="0"/>
            <a:ext cx="0" cy="703263"/>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0" y="703263"/>
            <a:ext cx="9144000" cy="0"/>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pic>
        <p:nvPicPr>
          <p:cNvPr id="14343" name="Bild 22" descr="CCBLogo4c48mm.jpg"/>
          <p:cNvPicPr>
            <a:picLocks noChangeAspect="1"/>
          </p:cNvPicPr>
          <p:nvPr/>
        </p:nvPicPr>
        <p:blipFill>
          <a:blip r:embed="rId3"/>
          <a:srcRect/>
          <a:stretch>
            <a:fillRect/>
          </a:stretch>
        </p:blipFill>
        <p:spPr bwMode="auto">
          <a:xfrm>
            <a:off x="7154863" y="4821238"/>
            <a:ext cx="284162" cy="284162"/>
          </a:xfrm>
          <a:prstGeom prst="rect">
            <a:avLst/>
          </a:prstGeom>
          <a:noFill/>
          <a:ln w="9525">
            <a:noFill/>
            <a:miter lim="800000"/>
            <a:headEnd/>
            <a:tailEnd/>
          </a:ln>
        </p:spPr>
      </p:pic>
      <p:sp>
        <p:nvSpPr>
          <p:cNvPr id="18" name="Rechteck 17"/>
          <p:cNvSpPr/>
          <p:nvPr/>
        </p:nvSpPr>
        <p:spPr>
          <a:xfrm>
            <a:off x="7569200" y="4764088"/>
            <a:ext cx="1574800" cy="3841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4350" name="Rechteck 19"/>
          <p:cNvSpPr>
            <a:spLocks noChangeArrowheads="1"/>
          </p:cNvSpPr>
          <p:nvPr/>
        </p:nvSpPr>
        <p:spPr bwMode="auto">
          <a:xfrm>
            <a:off x="7569200" y="4808538"/>
            <a:ext cx="1574800" cy="246221"/>
          </a:xfrm>
          <a:prstGeom prst="rect">
            <a:avLst/>
          </a:prstGeom>
          <a:noFill/>
          <a:ln w="9525">
            <a:noFill/>
            <a:miter lim="800000"/>
            <a:headEnd/>
            <a:tailEnd/>
          </a:ln>
        </p:spPr>
        <p:txBody>
          <a:bodyPr>
            <a:spAutoFit/>
          </a:bodyPr>
          <a:lstStyle/>
          <a:p>
            <a:pPr algn="ctr"/>
            <a:r>
              <a:rPr lang="de-DE" sz="1000" dirty="0">
                <a:latin typeface="Calibri" pitchFamily="34" charset="0"/>
              </a:rPr>
              <a:t>www.ccbuchner.de</a:t>
            </a:r>
          </a:p>
        </p:txBody>
      </p:sp>
      <p:pic>
        <p:nvPicPr>
          <p:cNvPr id="19" name="Grafik 18"/>
          <p:cNvPicPr>
            <a:picLocks noChangeAspect="1"/>
          </p:cNvPicPr>
          <p:nvPr/>
        </p:nvPicPr>
        <p:blipFill>
          <a:blip r:embed="rId4"/>
          <a:stretch>
            <a:fillRect/>
          </a:stretch>
        </p:blipFill>
        <p:spPr>
          <a:xfrm>
            <a:off x="7332453" y="123826"/>
            <a:ext cx="1159913" cy="522868"/>
          </a:xfrm>
          <a:prstGeom prst="rect">
            <a:avLst/>
          </a:prstGeom>
        </p:spPr>
      </p:pic>
      <p:sp>
        <p:nvSpPr>
          <p:cNvPr id="23" name="Textfeld 22"/>
          <p:cNvSpPr txBox="1"/>
          <p:nvPr/>
        </p:nvSpPr>
        <p:spPr>
          <a:xfrm>
            <a:off x="525462" y="1139825"/>
            <a:ext cx="6977063" cy="1938992"/>
          </a:xfrm>
          <a:prstGeom prst="rect">
            <a:avLst/>
          </a:prstGeom>
          <a:noFill/>
        </p:spPr>
        <p:txBody>
          <a:bodyPr wrap="square" rtlCol="0">
            <a:spAutoFit/>
          </a:bodyPr>
          <a:lstStyle/>
          <a:p>
            <a:pPr defTabSz="914400" fontAlgn="auto">
              <a:spcBef>
                <a:spcPts val="0"/>
              </a:spcBef>
              <a:spcAft>
                <a:spcPts val="0"/>
              </a:spcAft>
              <a:defRPr/>
            </a:pPr>
            <a:r>
              <a:rPr lang="de-DE" sz="2000" b="1" dirty="0" smtClean="0">
                <a:latin typeface="+mj-lt"/>
              </a:rPr>
              <a:t>Bayerischer Kompetenzbegriff</a:t>
            </a:r>
          </a:p>
          <a:p>
            <a:pPr defTabSz="914400" fontAlgn="auto">
              <a:spcBef>
                <a:spcPts val="0"/>
              </a:spcBef>
              <a:spcAft>
                <a:spcPts val="0"/>
              </a:spcAft>
              <a:defRPr/>
            </a:pPr>
            <a:r>
              <a:rPr lang="de-DE" sz="2000" dirty="0" smtClean="0">
                <a:latin typeface="+mj-lt"/>
              </a:rPr>
              <a:t>Kompetent </a:t>
            </a:r>
            <a:r>
              <a:rPr lang="de-DE" sz="2000" dirty="0">
                <a:latin typeface="+mj-lt"/>
              </a:rPr>
              <a:t>sind Schülerinnen und Schüler, wenn sie bereit sind, neue Aufgaben- oder Problemstellungen zu lösen und dieses auch können. Hierbei müssen sie Wissen bzw. Fähigkeiten erfolgreich abrufen, vor dem Hintergrund von Werthaltungen reflektieren sowie verantwortlich einsetzen</a:t>
            </a:r>
            <a:r>
              <a:rPr lang="de-DE" sz="2000" dirty="0" smtClean="0">
                <a:latin typeface="+mj-lt"/>
              </a:rPr>
              <a:t>.</a:t>
            </a:r>
            <a:endParaRPr lang="de-DE" sz="2000" dirty="0">
              <a:latin typeface="+mj-lt"/>
            </a:endParaRPr>
          </a:p>
        </p:txBody>
      </p:sp>
      <p:sp>
        <p:nvSpPr>
          <p:cNvPr id="15" name="Rechteck 15"/>
          <p:cNvSpPr>
            <a:spLocks noChangeArrowheads="1"/>
          </p:cNvSpPr>
          <p:nvPr/>
        </p:nvSpPr>
        <p:spPr bwMode="auto">
          <a:xfrm>
            <a:off x="436563" y="284163"/>
            <a:ext cx="6399212" cy="338554"/>
          </a:xfrm>
          <a:prstGeom prst="rect">
            <a:avLst/>
          </a:prstGeom>
          <a:noFill/>
          <a:ln w="9525">
            <a:noFill/>
            <a:miter lim="800000"/>
            <a:headEnd/>
            <a:tailEnd/>
          </a:ln>
        </p:spPr>
        <p:txBody>
          <a:bodyPr>
            <a:spAutoFit/>
          </a:bodyPr>
          <a:lstStyle/>
          <a:p>
            <a:r>
              <a:rPr lang="de-DE" sz="1600" b="1" dirty="0" err="1" smtClean="0">
                <a:latin typeface="Calibri Light" charset="0"/>
                <a:ea typeface="Calibri Light" charset="0"/>
                <a:cs typeface="Calibri Light" charset="0"/>
              </a:rPr>
              <a:t>Lehrplan</a:t>
            </a:r>
            <a:r>
              <a:rPr lang="de-DE" sz="1600" b="1" dirty="0" err="1" smtClean="0">
                <a:solidFill>
                  <a:srgbClr val="72A403"/>
                </a:solidFill>
              </a:rPr>
              <a:t>PLUS</a:t>
            </a:r>
            <a:endParaRPr lang="de-DE" sz="1600" b="1" dirty="0">
              <a:solidFill>
                <a:srgbClr val="72A403"/>
              </a:solidFill>
            </a:endParaRPr>
          </a:p>
        </p:txBody>
      </p:sp>
      <p:sp>
        <p:nvSpPr>
          <p:cNvPr id="2" name="Foliennummernplatzhalter 1"/>
          <p:cNvSpPr>
            <a:spLocks noGrp="1"/>
          </p:cNvSpPr>
          <p:nvPr>
            <p:ph type="sldNum" sz="quarter" idx="12"/>
          </p:nvPr>
        </p:nvSpPr>
        <p:spPr/>
        <p:txBody>
          <a:bodyPr/>
          <a:lstStyle/>
          <a:p>
            <a:pPr>
              <a:defRPr/>
            </a:pPr>
            <a:fld id="{0C3C2537-8062-41C3-B66C-C633D96FF7D7}" type="slidenum">
              <a:rPr lang="de-DE" smtClean="0"/>
              <a:pPr>
                <a:defRPr/>
              </a:pPr>
              <a:t>2</a:t>
            </a:fld>
            <a:endParaRPr lang="de-DE" dirty="0"/>
          </a:p>
        </p:txBody>
      </p:sp>
    </p:spTree>
    <p:extLst>
      <p:ext uri="{BB962C8B-B14F-4D97-AF65-F5344CB8AC3E}">
        <p14:creationId xmlns:p14="http://schemas.microsoft.com/office/powerpoint/2010/main" val="263788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4764088"/>
            <a:ext cx="7502525" cy="37941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5" name="Rechteck 4"/>
          <p:cNvSpPr/>
          <p:nvPr/>
        </p:nvSpPr>
        <p:spPr>
          <a:xfrm>
            <a:off x="436563" y="4849813"/>
            <a:ext cx="6027737" cy="218521"/>
          </a:xfrm>
          <a:prstGeom prst="rect">
            <a:avLst/>
          </a:prstGeom>
        </p:spPr>
        <p:txBody>
          <a:bodyPr>
            <a:spAutoFit/>
          </a:bodyPr>
          <a:lstStyle/>
          <a:p>
            <a:pPr fontAlgn="auto">
              <a:lnSpc>
                <a:spcPct val="80000"/>
              </a:lnSpc>
              <a:spcBef>
                <a:spcPts val="0"/>
              </a:spcBef>
              <a:spcAft>
                <a:spcPts val="0"/>
              </a:spcAft>
              <a:defRPr/>
            </a:pPr>
            <a:r>
              <a:rPr lang="de-DE" altLang="de-DE" sz="1000" dirty="0">
                <a:solidFill>
                  <a:schemeClr val="tx1">
                    <a:lumMod val="95000"/>
                    <a:lumOff val="5000"/>
                  </a:schemeClr>
                </a:solidFill>
                <a:latin typeface="Calibri" panose="020F0502020204030204" pitchFamily="34" charset="0"/>
              </a:rPr>
              <a:t>Physik 7/I – Realschule </a:t>
            </a:r>
            <a:r>
              <a:rPr lang="de-DE" altLang="de-DE" sz="1000" dirty="0" smtClean="0">
                <a:solidFill>
                  <a:schemeClr val="tx1">
                    <a:lumMod val="95000"/>
                    <a:lumOff val="5000"/>
                  </a:schemeClr>
                </a:solidFill>
                <a:latin typeface="Calibri" panose="020F0502020204030204" pitchFamily="34" charset="0"/>
              </a:rPr>
              <a:t>Bayern</a:t>
            </a:r>
            <a:endParaRPr lang="de-DE" altLang="de-DE" sz="1000" dirty="0">
              <a:solidFill>
                <a:schemeClr val="tx1">
                  <a:lumMod val="95000"/>
                  <a:lumOff val="5000"/>
                </a:schemeClr>
              </a:solidFill>
              <a:latin typeface="Calibri" panose="020F0502020204030204" pitchFamily="34" charset="0"/>
            </a:endParaRPr>
          </a:p>
        </p:txBody>
      </p:sp>
      <p:cxnSp>
        <p:nvCxnSpPr>
          <p:cNvPr id="9" name="Gerade Verbindung 8"/>
          <p:cNvCxnSpPr/>
          <p:nvPr/>
        </p:nvCxnSpPr>
        <p:spPr>
          <a:xfrm>
            <a:off x="8555038" y="0"/>
            <a:ext cx="0" cy="703263"/>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0" y="703263"/>
            <a:ext cx="9144000" cy="0"/>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pic>
        <p:nvPicPr>
          <p:cNvPr id="14343" name="Bild 22" descr="CCBLogo4c48mm.jpg"/>
          <p:cNvPicPr>
            <a:picLocks noChangeAspect="1"/>
          </p:cNvPicPr>
          <p:nvPr/>
        </p:nvPicPr>
        <p:blipFill>
          <a:blip r:embed="rId3"/>
          <a:srcRect/>
          <a:stretch>
            <a:fillRect/>
          </a:stretch>
        </p:blipFill>
        <p:spPr bwMode="auto">
          <a:xfrm>
            <a:off x="7154863" y="4821238"/>
            <a:ext cx="284162" cy="284162"/>
          </a:xfrm>
          <a:prstGeom prst="rect">
            <a:avLst/>
          </a:prstGeom>
          <a:noFill/>
          <a:ln w="9525">
            <a:noFill/>
            <a:miter lim="800000"/>
            <a:headEnd/>
            <a:tailEnd/>
          </a:ln>
        </p:spPr>
      </p:pic>
      <p:sp>
        <p:nvSpPr>
          <p:cNvPr id="18" name="Rechteck 17"/>
          <p:cNvSpPr/>
          <p:nvPr/>
        </p:nvSpPr>
        <p:spPr>
          <a:xfrm>
            <a:off x="7569200" y="4764088"/>
            <a:ext cx="1574800" cy="3841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4350" name="Rechteck 19"/>
          <p:cNvSpPr>
            <a:spLocks noChangeArrowheads="1"/>
          </p:cNvSpPr>
          <p:nvPr/>
        </p:nvSpPr>
        <p:spPr bwMode="auto">
          <a:xfrm>
            <a:off x="7569200" y="4808538"/>
            <a:ext cx="1574800" cy="246221"/>
          </a:xfrm>
          <a:prstGeom prst="rect">
            <a:avLst/>
          </a:prstGeom>
          <a:noFill/>
          <a:ln w="9525">
            <a:noFill/>
            <a:miter lim="800000"/>
            <a:headEnd/>
            <a:tailEnd/>
          </a:ln>
        </p:spPr>
        <p:txBody>
          <a:bodyPr>
            <a:spAutoFit/>
          </a:bodyPr>
          <a:lstStyle/>
          <a:p>
            <a:pPr algn="ctr"/>
            <a:r>
              <a:rPr lang="de-DE" sz="1000" dirty="0" smtClean="0">
                <a:latin typeface="Calibri" pitchFamily="34" charset="0"/>
              </a:rPr>
              <a:t>Teste dich 76–77</a:t>
            </a:r>
            <a:endParaRPr lang="de-DE" sz="1000" dirty="0">
              <a:latin typeface="Calibri" pitchFamily="34" charset="0"/>
            </a:endParaRPr>
          </a:p>
        </p:txBody>
      </p:sp>
      <p:pic>
        <p:nvPicPr>
          <p:cNvPr id="19" name="Grafik 18"/>
          <p:cNvPicPr>
            <a:picLocks noChangeAspect="1"/>
          </p:cNvPicPr>
          <p:nvPr/>
        </p:nvPicPr>
        <p:blipFill>
          <a:blip r:embed="rId4"/>
          <a:stretch>
            <a:fillRect/>
          </a:stretch>
        </p:blipFill>
        <p:spPr>
          <a:xfrm>
            <a:off x="7332453" y="123826"/>
            <a:ext cx="1159913" cy="522868"/>
          </a:xfrm>
          <a:prstGeom prst="rect">
            <a:avLst/>
          </a:prstGeom>
        </p:spPr>
      </p:pic>
      <p:sp>
        <p:nvSpPr>
          <p:cNvPr id="14" name="Rechteck 15"/>
          <p:cNvSpPr>
            <a:spLocks noChangeArrowheads="1"/>
          </p:cNvSpPr>
          <p:nvPr/>
        </p:nvSpPr>
        <p:spPr bwMode="auto">
          <a:xfrm>
            <a:off x="436563" y="284163"/>
            <a:ext cx="6399212" cy="338554"/>
          </a:xfrm>
          <a:prstGeom prst="rect">
            <a:avLst/>
          </a:prstGeom>
          <a:noFill/>
          <a:ln w="9525">
            <a:noFill/>
            <a:miter lim="800000"/>
            <a:headEnd/>
            <a:tailEnd/>
          </a:ln>
        </p:spPr>
        <p:txBody>
          <a:bodyPr>
            <a:spAutoFit/>
          </a:bodyPr>
          <a:lstStyle/>
          <a:p>
            <a:r>
              <a:rPr lang="de-DE" sz="1600" b="1" dirty="0" smtClean="0">
                <a:latin typeface="Calibri Light" charset="0"/>
                <a:ea typeface="Calibri Light" charset="0"/>
                <a:cs typeface="Calibri Light" charset="0"/>
              </a:rPr>
              <a:t>Konzeption des Buches</a:t>
            </a:r>
            <a:endParaRPr lang="de-DE" sz="1600" b="1" dirty="0">
              <a:solidFill>
                <a:srgbClr val="72A403"/>
              </a:solidFill>
            </a:endParaRPr>
          </a:p>
        </p:txBody>
      </p:sp>
      <p:pic>
        <p:nvPicPr>
          <p:cNvPr id="16" name="Grafik 15"/>
          <p:cNvPicPr>
            <a:picLocks noChangeAspect="1"/>
          </p:cNvPicPr>
          <p:nvPr/>
        </p:nvPicPr>
        <p:blipFill>
          <a:blip r:embed="rId5"/>
          <a:stretch>
            <a:fillRect/>
          </a:stretch>
        </p:blipFill>
        <p:spPr>
          <a:xfrm>
            <a:off x="632967" y="878823"/>
            <a:ext cx="2840630" cy="3780000"/>
          </a:xfrm>
          <a:prstGeom prst="rect">
            <a:avLst/>
          </a:prstGeom>
          <a:noFill/>
          <a:ln>
            <a:solidFill>
              <a:schemeClr val="bg1">
                <a:lumMod val="65000"/>
              </a:schemeClr>
            </a:solidFill>
          </a:ln>
          <a:effectLst>
            <a:outerShdw blurRad="50800" dist="50800" sx="1000" sy="1000" algn="ctr" rotWithShape="0">
              <a:schemeClr val="bg1">
                <a:lumMod val="75000"/>
              </a:schemeClr>
            </a:outerShdw>
            <a:softEdge rad="0"/>
          </a:effectLst>
        </p:spPr>
      </p:pic>
      <p:pic>
        <p:nvPicPr>
          <p:cNvPr id="6" name="Grafik 5"/>
          <p:cNvPicPr>
            <a:picLocks noChangeAspect="1"/>
          </p:cNvPicPr>
          <p:nvPr/>
        </p:nvPicPr>
        <p:blipFill>
          <a:blip r:embed="rId6"/>
          <a:stretch>
            <a:fillRect/>
          </a:stretch>
        </p:blipFill>
        <p:spPr>
          <a:xfrm>
            <a:off x="3483122" y="880706"/>
            <a:ext cx="2840630" cy="3780000"/>
          </a:xfrm>
          <a:prstGeom prst="rect">
            <a:avLst/>
          </a:prstGeom>
          <a:noFill/>
          <a:ln>
            <a:solidFill>
              <a:schemeClr val="bg1">
                <a:lumMod val="65000"/>
              </a:schemeClr>
            </a:solidFill>
          </a:ln>
          <a:effectLst>
            <a:outerShdw blurRad="50800" dist="50800" sx="1000" sy="1000" algn="ctr" rotWithShape="0">
              <a:schemeClr val="bg1">
                <a:lumMod val="75000"/>
              </a:schemeClr>
            </a:outerShdw>
            <a:softEdge rad="0"/>
          </a:effectLst>
        </p:spPr>
      </p:pic>
      <p:sp>
        <p:nvSpPr>
          <p:cNvPr id="2" name="Foliennummernplatzhalter 1"/>
          <p:cNvSpPr>
            <a:spLocks noGrp="1"/>
          </p:cNvSpPr>
          <p:nvPr>
            <p:ph type="sldNum" sz="quarter" idx="12"/>
          </p:nvPr>
        </p:nvSpPr>
        <p:spPr/>
        <p:txBody>
          <a:bodyPr/>
          <a:lstStyle/>
          <a:p>
            <a:pPr>
              <a:defRPr/>
            </a:pPr>
            <a:fld id="{0C3C2537-8062-41C3-B66C-C633D96FF7D7}" type="slidenum">
              <a:rPr lang="de-DE" smtClean="0"/>
              <a:pPr>
                <a:defRPr/>
              </a:pPr>
              <a:t>20</a:t>
            </a:fld>
            <a:endParaRPr lang="de-DE" dirty="0"/>
          </a:p>
        </p:txBody>
      </p:sp>
    </p:spTree>
    <p:extLst>
      <p:ext uri="{BB962C8B-B14F-4D97-AF65-F5344CB8AC3E}">
        <p14:creationId xmlns:p14="http://schemas.microsoft.com/office/powerpoint/2010/main" val="26733645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4764088"/>
            <a:ext cx="7502525" cy="37941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5" name="Rechteck 4"/>
          <p:cNvSpPr/>
          <p:nvPr/>
        </p:nvSpPr>
        <p:spPr>
          <a:xfrm>
            <a:off x="436563" y="4849813"/>
            <a:ext cx="6027737" cy="218521"/>
          </a:xfrm>
          <a:prstGeom prst="rect">
            <a:avLst/>
          </a:prstGeom>
        </p:spPr>
        <p:txBody>
          <a:bodyPr>
            <a:spAutoFit/>
          </a:bodyPr>
          <a:lstStyle/>
          <a:p>
            <a:pPr fontAlgn="auto">
              <a:lnSpc>
                <a:spcPct val="80000"/>
              </a:lnSpc>
              <a:spcBef>
                <a:spcPts val="0"/>
              </a:spcBef>
              <a:spcAft>
                <a:spcPts val="0"/>
              </a:spcAft>
              <a:defRPr/>
            </a:pPr>
            <a:r>
              <a:rPr lang="de-DE" altLang="de-DE" sz="1000" dirty="0">
                <a:solidFill>
                  <a:schemeClr val="tx1">
                    <a:lumMod val="95000"/>
                    <a:lumOff val="5000"/>
                  </a:schemeClr>
                </a:solidFill>
                <a:latin typeface="Calibri" panose="020F0502020204030204" pitchFamily="34" charset="0"/>
              </a:rPr>
              <a:t>Physik 7/I – Realschule </a:t>
            </a:r>
            <a:r>
              <a:rPr lang="de-DE" altLang="de-DE" sz="1000" dirty="0" smtClean="0">
                <a:solidFill>
                  <a:schemeClr val="tx1">
                    <a:lumMod val="95000"/>
                    <a:lumOff val="5000"/>
                  </a:schemeClr>
                </a:solidFill>
                <a:latin typeface="Calibri" panose="020F0502020204030204" pitchFamily="34" charset="0"/>
              </a:rPr>
              <a:t>Bayern</a:t>
            </a:r>
            <a:endParaRPr lang="de-DE" altLang="de-DE" sz="1000" dirty="0">
              <a:solidFill>
                <a:schemeClr val="tx1">
                  <a:lumMod val="95000"/>
                  <a:lumOff val="5000"/>
                </a:schemeClr>
              </a:solidFill>
              <a:latin typeface="Calibri" panose="020F0502020204030204" pitchFamily="34" charset="0"/>
            </a:endParaRPr>
          </a:p>
        </p:txBody>
      </p:sp>
      <p:cxnSp>
        <p:nvCxnSpPr>
          <p:cNvPr id="9" name="Gerade Verbindung 8"/>
          <p:cNvCxnSpPr/>
          <p:nvPr/>
        </p:nvCxnSpPr>
        <p:spPr>
          <a:xfrm>
            <a:off x="8555038" y="0"/>
            <a:ext cx="0" cy="703263"/>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0" y="703263"/>
            <a:ext cx="9144000" cy="0"/>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pic>
        <p:nvPicPr>
          <p:cNvPr id="14343" name="Bild 22" descr="CCBLogo4c48mm.jpg"/>
          <p:cNvPicPr>
            <a:picLocks noChangeAspect="1"/>
          </p:cNvPicPr>
          <p:nvPr/>
        </p:nvPicPr>
        <p:blipFill>
          <a:blip r:embed="rId3"/>
          <a:srcRect/>
          <a:stretch>
            <a:fillRect/>
          </a:stretch>
        </p:blipFill>
        <p:spPr bwMode="auto">
          <a:xfrm>
            <a:off x="7154863" y="4821238"/>
            <a:ext cx="284162" cy="284162"/>
          </a:xfrm>
          <a:prstGeom prst="rect">
            <a:avLst/>
          </a:prstGeom>
          <a:noFill/>
          <a:ln w="9525">
            <a:noFill/>
            <a:miter lim="800000"/>
            <a:headEnd/>
            <a:tailEnd/>
          </a:ln>
        </p:spPr>
      </p:pic>
      <p:sp>
        <p:nvSpPr>
          <p:cNvPr id="18" name="Rechteck 17"/>
          <p:cNvSpPr/>
          <p:nvPr/>
        </p:nvSpPr>
        <p:spPr>
          <a:xfrm>
            <a:off x="7569200" y="4764088"/>
            <a:ext cx="1574800" cy="3841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4350" name="Rechteck 19"/>
          <p:cNvSpPr>
            <a:spLocks noChangeArrowheads="1"/>
          </p:cNvSpPr>
          <p:nvPr/>
        </p:nvSpPr>
        <p:spPr bwMode="auto">
          <a:xfrm>
            <a:off x="7569200" y="4808538"/>
            <a:ext cx="1574800" cy="246221"/>
          </a:xfrm>
          <a:prstGeom prst="rect">
            <a:avLst/>
          </a:prstGeom>
          <a:noFill/>
          <a:ln w="9525">
            <a:noFill/>
            <a:miter lim="800000"/>
            <a:headEnd/>
            <a:tailEnd/>
          </a:ln>
        </p:spPr>
        <p:txBody>
          <a:bodyPr>
            <a:spAutoFit/>
          </a:bodyPr>
          <a:lstStyle/>
          <a:p>
            <a:pPr algn="ctr"/>
            <a:r>
              <a:rPr lang="de-DE" sz="1000" dirty="0" smtClean="0">
                <a:latin typeface="Calibri" pitchFamily="34" charset="0"/>
              </a:rPr>
              <a:t>Teste dich 76–77</a:t>
            </a:r>
            <a:endParaRPr lang="de-DE" sz="1000" dirty="0">
              <a:latin typeface="Calibri" pitchFamily="34" charset="0"/>
            </a:endParaRPr>
          </a:p>
        </p:txBody>
      </p:sp>
      <p:pic>
        <p:nvPicPr>
          <p:cNvPr id="19" name="Grafik 18"/>
          <p:cNvPicPr>
            <a:picLocks noChangeAspect="1"/>
          </p:cNvPicPr>
          <p:nvPr/>
        </p:nvPicPr>
        <p:blipFill>
          <a:blip r:embed="rId4"/>
          <a:stretch>
            <a:fillRect/>
          </a:stretch>
        </p:blipFill>
        <p:spPr>
          <a:xfrm>
            <a:off x="7332453" y="123826"/>
            <a:ext cx="1159913" cy="522868"/>
          </a:xfrm>
          <a:prstGeom prst="rect">
            <a:avLst/>
          </a:prstGeom>
        </p:spPr>
      </p:pic>
      <p:sp>
        <p:nvSpPr>
          <p:cNvPr id="14" name="Rechteck 15"/>
          <p:cNvSpPr>
            <a:spLocks noChangeArrowheads="1"/>
          </p:cNvSpPr>
          <p:nvPr/>
        </p:nvSpPr>
        <p:spPr bwMode="auto">
          <a:xfrm>
            <a:off x="436563" y="284163"/>
            <a:ext cx="6399212" cy="338554"/>
          </a:xfrm>
          <a:prstGeom prst="rect">
            <a:avLst/>
          </a:prstGeom>
          <a:noFill/>
          <a:ln w="9525">
            <a:noFill/>
            <a:miter lim="800000"/>
            <a:headEnd/>
            <a:tailEnd/>
          </a:ln>
        </p:spPr>
        <p:txBody>
          <a:bodyPr>
            <a:spAutoFit/>
          </a:bodyPr>
          <a:lstStyle/>
          <a:p>
            <a:r>
              <a:rPr lang="de-DE" sz="1600" b="1" dirty="0" smtClean="0">
                <a:latin typeface="Calibri Light" charset="0"/>
                <a:ea typeface="Calibri Light" charset="0"/>
                <a:cs typeface="Calibri Light" charset="0"/>
              </a:rPr>
              <a:t>Konzeption des Buches</a:t>
            </a:r>
            <a:endParaRPr lang="de-DE" sz="1600" b="1" dirty="0">
              <a:solidFill>
                <a:srgbClr val="72A403"/>
              </a:solidFill>
            </a:endParaRPr>
          </a:p>
        </p:txBody>
      </p:sp>
      <p:pic>
        <p:nvPicPr>
          <p:cNvPr id="16" name="Grafik 15"/>
          <p:cNvPicPr>
            <a:picLocks noChangeAspect="1"/>
          </p:cNvPicPr>
          <p:nvPr/>
        </p:nvPicPr>
        <p:blipFill>
          <a:blip r:embed="rId5">
            <a:grayscl/>
          </a:blip>
          <a:stretch>
            <a:fillRect/>
          </a:stretch>
        </p:blipFill>
        <p:spPr>
          <a:xfrm>
            <a:off x="632967" y="878823"/>
            <a:ext cx="2840630" cy="3780000"/>
          </a:xfrm>
          <a:prstGeom prst="rect">
            <a:avLst/>
          </a:prstGeom>
          <a:noFill/>
          <a:ln>
            <a:solidFill>
              <a:schemeClr val="bg1">
                <a:lumMod val="65000"/>
              </a:schemeClr>
            </a:solidFill>
          </a:ln>
          <a:effectLst>
            <a:outerShdw blurRad="50800" dist="50800" sx="1000" sy="1000" algn="ctr" rotWithShape="0">
              <a:schemeClr val="bg1">
                <a:lumMod val="75000"/>
              </a:schemeClr>
            </a:outerShdw>
            <a:softEdge rad="0"/>
          </a:effectLst>
        </p:spPr>
      </p:pic>
      <p:pic>
        <p:nvPicPr>
          <p:cNvPr id="6" name="Grafik 5"/>
          <p:cNvPicPr>
            <a:picLocks noChangeAspect="1"/>
          </p:cNvPicPr>
          <p:nvPr/>
        </p:nvPicPr>
        <p:blipFill>
          <a:blip r:embed="rId6">
            <a:grayscl/>
          </a:blip>
          <a:stretch>
            <a:fillRect/>
          </a:stretch>
        </p:blipFill>
        <p:spPr>
          <a:xfrm>
            <a:off x="3483122" y="880706"/>
            <a:ext cx="2840630" cy="3780000"/>
          </a:xfrm>
          <a:prstGeom prst="rect">
            <a:avLst/>
          </a:prstGeom>
          <a:noFill/>
          <a:ln>
            <a:solidFill>
              <a:schemeClr val="bg1">
                <a:lumMod val="65000"/>
              </a:schemeClr>
            </a:solidFill>
          </a:ln>
          <a:effectLst>
            <a:outerShdw blurRad="50800" dist="50800" sx="1000" sy="1000" algn="ctr" rotWithShape="0">
              <a:schemeClr val="bg1">
                <a:lumMod val="75000"/>
              </a:schemeClr>
            </a:outerShdw>
            <a:softEdge rad="0"/>
          </a:effectLst>
        </p:spPr>
      </p:pic>
      <p:pic>
        <p:nvPicPr>
          <p:cNvPr id="2" name="Grafik 1"/>
          <p:cNvPicPr>
            <a:picLocks noChangeAspect="1"/>
          </p:cNvPicPr>
          <p:nvPr/>
        </p:nvPicPr>
        <p:blipFill rotWithShape="1">
          <a:blip r:embed="rId7"/>
          <a:srcRect r="465" b="2947"/>
          <a:stretch/>
        </p:blipFill>
        <p:spPr>
          <a:xfrm>
            <a:off x="632967" y="1244698"/>
            <a:ext cx="1964430" cy="250727"/>
          </a:xfrm>
          <a:prstGeom prst="rect">
            <a:avLst/>
          </a:prstGeom>
        </p:spPr>
      </p:pic>
      <p:pic>
        <p:nvPicPr>
          <p:cNvPr id="4" name="Grafik 3"/>
          <p:cNvPicPr>
            <a:picLocks noChangeAspect="1"/>
          </p:cNvPicPr>
          <p:nvPr/>
        </p:nvPicPr>
        <p:blipFill rotWithShape="1">
          <a:blip r:embed="rId8"/>
          <a:srcRect r="953"/>
          <a:stretch/>
        </p:blipFill>
        <p:spPr>
          <a:xfrm>
            <a:off x="3483122" y="2486176"/>
            <a:ext cx="1964429" cy="247499"/>
          </a:xfrm>
          <a:prstGeom prst="rect">
            <a:avLst/>
          </a:prstGeom>
        </p:spPr>
      </p:pic>
      <p:pic>
        <p:nvPicPr>
          <p:cNvPr id="8" name="Grafik 7"/>
          <p:cNvPicPr>
            <a:picLocks noChangeAspect="1"/>
          </p:cNvPicPr>
          <p:nvPr/>
        </p:nvPicPr>
        <p:blipFill>
          <a:blip r:embed="rId9"/>
          <a:stretch>
            <a:fillRect/>
          </a:stretch>
        </p:blipFill>
        <p:spPr>
          <a:xfrm>
            <a:off x="4119013" y="3702448"/>
            <a:ext cx="2039510" cy="209061"/>
          </a:xfrm>
          <a:prstGeom prst="rect">
            <a:avLst/>
          </a:prstGeom>
        </p:spPr>
      </p:pic>
      <p:sp>
        <p:nvSpPr>
          <p:cNvPr id="7" name="Foliennummernplatzhalter 6"/>
          <p:cNvSpPr>
            <a:spLocks noGrp="1"/>
          </p:cNvSpPr>
          <p:nvPr>
            <p:ph type="sldNum" sz="quarter" idx="12"/>
          </p:nvPr>
        </p:nvSpPr>
        <p:spPr/>
        <p:txBody>
          <a:bodyPr/>
          <a:lstStyle/>
          <a:p>
            <a:pPr>
              <a:defRPr/>
            </a:pPr>
            <a:fld id="{0C3C2537-8062-41C3-B66C-C633D96FF7D7}" type="slidenum">
              <a:rPr lang="de-DE" smtClean="0"/>
              <a:pPr>
                <a:defRPr/>
              </a:pPr>
              <a:t>21</a:t>
            </a:fld>
            <a:endParaRPr lang="de-DE" dirty="0"/>
          </a:p>
        </p:txBody>
      </p:sp>
    </p:spTree>
    <p:extLst>
      <p:ext uri="{BB962C8B-B14F-4D97-AF65-F5344CB8AC3E}">
        <p14:creationId xmlns:p14="http://schemas.microsoft.com/office/powerpoint/2010/main" val="41085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75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1750"/>
                            </p:stCondLst>
                            <p:childTnLst>
                              <p:par>
                                <p:cTn id="15" presetID="2" presetClass="entr" presetSubtype="2" fill="hold" nodeType="afterEffect">
                                  <p:stCondLst>
                                    <p:cond delay="75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1+#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4764088"/>
            <a:ext cx="7502525" cy="37941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5" name="Rechteck 4"/>
          <p:cNvSpPr/>
          <p:nvPr/>
        </p:nvSpPr>
        <p:spPr>
          <a:xfrm>
            <a:off x="436563" y="4849813"/>
            <a:ext cx="6027737" cy="218521"/>
          </a:xfrm>
          <a:prstGeom prst="rect">
            <a:avLst/>
          </a:prstGeom>
        </p:spPr>
        <p:txBody>
          <a:bodyPr>
            <a:spAutoFit/>
          </a:bodyPr>
          <a:lstStyle/>
          <a:p>
            <a:pPr fontAlgn="auto">
              <a:lnSpc>
                <a:spcPct val="80000"/>
              </a:lnSpc>
              <a:spcBef>
                <a:spcPts val="0"/>
              </a:spcBef>
              <a:spcAft>
                <a:spcPts val="0"/>
              </a:spcAft>
              <a:defRPr/>
            </a:pPr>
            <a:r>
              <a:rPr lang="de-DE" altLang="de-DE" sz="1000" dirty="0">
                <a:solidFill>
                  <a:schemeClr val="tx1">
                    <a:lumMod val="95000"/>
                    <a:lumOff val="5000"/>
                  </a:schemeClr>
                </a:solidFill>
                <a:latin typeface="Calibri" panose="020F0502020204030204" pitchFamily="34" charset="0"/>
              </a:rPr>
              <a:t>Physik 7/I – Realschule </a:t>
            </a:r>
            <a:r>
              <a:rPr lang="de-DE" altLang="de-DE" sz="1000" dirty="0" smtClean="0">
                <a:solidFill>
                  <a:schemeClr val="tx1">
                    <a:lumMod val="95000"/>
                    <a:lumOff val="5000"/>
                  </a:schemeClr>
                </a:solidFill>
                <a:latin typeface="Calibri" panose="020F0502020204030204" pitchFamily="34" charset="0"/>
              </a:rPr>
              <a:t>Bayern</a:t>
            </a:r>
            <a:endParaRPr lang="de-DE" altLang="de-DE" sz="1000" dirty="0">
              <a:solidFill>
                <a:schemeClr val="tx1">
                  <a:lumMod val="95000"/>
                  <a:lumOff val="5000"/>
                </a:schemeClr>
              </a:solidFill>
              <a:latin typeface="Calibri" panose="020F0502020204030204" pitchFamily="34" charset="0"/>
            </a:endParaRPr>
          </a:p>
        </p:txBody>
      </p:sp>
      <p:cxnSp>
        <p:nvCxnSpPr>
          <p:cNvPr id="9" name="Gerade Verbindung 8"/>
          <p:cNvCxnSpPr/>
          <p:nvPr/>
        </p:nvCxnSpPr>
        <p:spPr>
          <a:xfrm>
            <a:off x="8555038" y="0"/>
            <a:ext cx="0" cy="703263"/>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0" y="703263"/>
            <a:ext cx="9144000" cy="0"/>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pic>
        <p:nvPicPr>
          <p:cNvPr id="14343" name="Bild 22" descr="CCBLogo4c48mm.jpg"/>
          <p:cNvPicPr>
            <a:picLocks noChangeAspect="1"/>
          </p:cNvPicPr>
          <p:nvPr/>
        </p:nvPicPr>
        <p:blipFill>
          <a:blip r:embed="rId3"/>
          <a:srcRect/>
          <a:stretch>
            <a:fillRect/>
          </a:stretch>
        </p:blipFill>
        <p:spPr bwMode="auto">
          <a:xfrm>
            <a:off x="7154863" y="4821238"/>
            <a:ext cx="284162" cy="284162"/>
          </a:xfrm>
          <a:prstGeom prst="rect">
            <a:avLst/>
          </a:prstGeom>
          <a:noFill/>
          <a:ln w="9525">
            <a:noFill/>
            <a:miter lim="800000"/>
            <a:headEnd/>
            <a:tailEnd/>
          </a:ln>
        </p:spPr>
      </p:pic>
      <p:sp>
        <p:nvSpPr>
          <p:cNvPr id="18" name="Rechteck 17"/>
          <p:cNvSpPr/>
          <p:nvPr/>
        </p:nvSpPr>
        <p:spPr>
          <a:xfrm>
            <a:off x="7569200" y="4764088"/>
            <a:ext cx="1574800" cy="3841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4350" name="Rechteck 19"/>
          <p:cNvSpPr>
            <a:spLocks noChangeArrowheads="1"/>
          </p:cNvSpPr>
          <p:nvPr/>
        </p:nvSpPr>
        <p:spPr bwMode="auto">
          <a:xfrm>
            <a:off x="7569200" y="4808538"/>
            <a:ext cx="1574800" cy="246221"/>
          </a:xfrm>
          <a:prstGeom prst="rect">
            <a:avLst/>
          </a:prstGeom>
          <a:noFill/>
          <a:ln w="9525">
            <a:noFill/>
            <a:miter lim="800000"/>
            <a:headEnd/>
            <a:tailEnd/>
          </a:ln>
        </p:spPr>
        <p:txBody>
          <a:bodyPr>
            <a:spAutoFit/>
          </a:bodyPr>
          <a:lstStyle/>
          <a:p>
            <a:pPr algn="ctr"/>
            <a:r>
              <a:rPr lang="de-DE" sz="1000" dirty="0" smtClean="0">
                <a:latin typeface="Calibri" pitchFamily="34" charset="0"/>
              </a:rPr>
              <a:t>Teste dich 76–77</a:t>
            </a:r>
            <a:endParaRPr lang="de-DE" sz="1000" dirty="0">
              <a:latin typeface="Calibri" pitchFamily="34" charset="0"/>
            </a:endParaRPr>
          </a:p>
        </p:txBody>
      </p:sp>
      <p:pic>
        <p:nvPicPr>
          <p:cNvPr id="19" name="Grafik 18"/>
          <p:cNvPicPr>
            <a:picLocks noChangeAspect="1"/>
          </p:cNvPicPr>
          <p:nvPr/>
        </p:nvPicPr>
        <p:blipFill>
          <a:blip r:embed="rId4"/>
          <a:stretch>
            <a:fillRect/>
          </a:stretch>
        </p:blipFill>
        <p:spPr>
          <a:xfrm>
            <a:off x="7332453" y="123826"/>
            <a:ext cx="1159913" cy="522868"/>
          </a:xfrm>
          <a:prstGeom prst="rect">
            <a:avLst/>
          </a:prstGeom>
        </p:spPr>
      </p:pic>
      <p:sp>
        <p:nvSpPr>
          <p:cNvPr id="14" name="Rechteck 15"/>
          <p:cNvSpPr>
            <a:spLocks noChangeArrowheads="1"/>
          </p:cNvSpPr>
          <p:nvPr/>
        </p:nvSpPr>
        <p:spPr bwMode="auto">
          <a:xfrm>
            <a:off x="436563" y="284163"/>
            <a:ext cx="6399212" cy="338554"/>
          </a:xfrm>
          <a:prstGeom prst="rect">
            <a:avLst/>
          </a:prstGeom>
          <a:noFill/>
          <a:ln w="9525">
            <a:noFill/>
            <a:miter lim="800000"/>
            <a:headEnd/>
            <a:tailEnd/>
          </a:ln>
        </p:spPr>
        <p:txBody>
          <a:bodyPr>
            <a:spAutoFit/>
          </a:bodyPr>
          <a:lstStyle/>
          <a:p>
            <a:r>
              <a:rPr lang="de-DE" sz="1600" b="1" dirty="0" smtClean="0">
                <a:latin typeface="Calibri Light" charset="0"/>
                <a:ea typeface="Calibri Light" charset="0"/>
                <a:cs typeface="Calibri Light" charset="0"/>
              </a:rPr>
              <a:t>Konzeption des Buches</a:t>
            </a:r>
            <a:endParaRPr lang="de-DE" sz="1600" b="1" dirty="0">
              <a:solidFill>
                <a:srgbClr val="72A403"/>
              </a:solidFill>
            </a:endParaRPr>
          </a:p>
        </p:txBody>
      </p:sp>
      <p:pic>
        <p:nvPicPr>
          <p:cNvPr id="16" name="Grafik 15"/>
          <p:cNvPicPr>
            <a:picLocks noChangeAspect="1"/>
          </p:cNvPicPr>
          <p:nvPr/>
        </p:nvPicPr>
        <p:blipFill>
          <a:blip r:embed="rId5"/>
          <a:stretch>
            <a:fillRect/>
          </a:stretch>
        </p:blipFill>
        <p:spPr>
          <a:xfrm>
            <a:off x="632967" y="878823"/>
            <a:ext cx="2840630" cy="3780000"/>
          </a:xfrm>
          <a:prstGeom prst="rect">
            <a:avLst/>
          </a:prstGeom>
          <a:noFill/>
          <a:ln>
            <a:solidFill>
              <a:schemeClr val="bg1">
                <a:lumMod val="65000"/>
              </a:schemeClr>
            </a:solidFill>
          </a:ln>
          <a:effectLst>
            <a:outerShdw blurRad="50800" dist="50800" sx="1000" sy="1000" algn="ctr" rotWithShape="0">
              <a:schemeClr val="bg1">
                <a:lumMod val="75000"/>
              </a:schemeClr>
            </a:outerShdw>
            <a:softEdge rad="0"/>
          </a:effectLst>
        </p:spPr>
      </p:pic>
      <p:pic>
        <p:nvPicPr>
          <p:cNvPr id="6" name="Grafik 5"/>
          <p:cNvPicPr>
            <a:picLocks noChangeAspect="1"/>
          </p:cNvPicPr>
          <p:nvPr/>
        </p:nvPicPr>
        <p:blipFill>
          <a:blip r:embed="rId6"/>
          <a:stretch>
            <a:fillRect/>
          </a:stretch>
        </p:blipFill>
        <p:spPr>
          <a:xfrm>
            <a:off x="3483122" y="880706"/>
            <a:ext cx="2840630" cy="3780000"/>
          </a:xfrm>
          <a:prstGeom prst="rect">
            <a:avLst/>
          </a:prstGeom>
          <a:noFill/>
          <a:ln>
            <a:solidFill>
              <a:schemeClr val="bg1">
                <a:lumMod val="65000"/>
              </a:schemeClr>
            </a:solidFill>
          </a:ln>
          <a:effectLst>
            <a:outerShdw blurRad="50800" dist="50800" sx="1000" sy="1000" algn="ctr" rotWithShape="0">
              <a:schemeClr val="bg1">
                <a:lumMod val="75000"/>
              </a:schemeClr>
            </a:outerShdw>
            <a:softEdge rad="0"/>
          </a:effectLst>
        </p:spPr>
      </p:pic>
      <p:sp>
        <p:nvSpPr>
          <p:cNvPr id="2" name="Foliennummernplatzhalter 1"/>
          <p:cNvSpPr>
            <a:spLocks noGrp="1"/>
          </p:cNvSpPr>
          <p:nvPr>
            <p:ph type="sldNum" sz="quarter" idx="12"/>
          </p:nvPr>
        </p:nvSpPr>
        <p:spPr/>
        <p:txBody>
          <a:bodyPr/>
          <a:lstStyle/>
          <a:p>
            <a:pPr>
              <a:defRPr/>
            </a:pPr>
            <a:fld id="{0C3C2537-8062-41C3-B66C-C633D96FF7D7}" type="slidenum">
              <a:rPr lang="de-DE" smtClean="0"/>
              <a:pPr>
                <a:defRPr/>
              </a:pPr>
              <a:t>22</a:t>
            </a:fld>
            <a:endParaRPr lang="de-DE" dirty="0"/>
          </a:p>
        </p:txBody>
      </p:sp>
    </p:spTree>
    <p:extLst>
      <p:ext uri="{BB962C8B-B14F-4D97-AF65-F5344CB8AC3E}">
        <p14:creationId xmlns:p14="http://schemas.microsoft.com/office/powerpoint/2010/main" val="34403907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4764088"/>
            <a:ext cx="7502525" cy="37941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5" name="Rechteck 4"/>
          <p:cNvSpPr/>
          <p:nvPr/>
        </p:nvSpPr>
        <p:spPr>
          <a:xfrm>
            <a:off x="436563" y="4849813"/>
            <a:ext cx="6027737" cy="218521"/>
          </a:xfrm>
          <a:prstGeom prst="rect">
            <a:avLst/>
          </a:prstGeom>
        </p:spPr>
        <p:txBody>
          <a:bodyPr>
            <a:spAutoFit/>
          </a:bodyPr>
          <a:lstStyle/>
          <a:p>
            <a:pPr fontAlgn="auto">
              <a:lnSpc>
                <a:spcPct val="80000"/>
              </a:lnSpc>
              <a:spcBef>
                <a:spcPts val="0"/>
              </a:spcBef>
              <a:spcAft>
                <a:spcPts val="0"/>
              </a:spcAft>
              <a:defRPr/>
            </a:pPr>
            <a:r>
              <a:rPr lang="de-DE" altLang="de-DE" sz="1000" dirty="0">
                <a:solidFill>
                  <a:schemeClr val="tx1">
                    <a:lumMod val="95000"/>
                    <a:lumOff val="5000"/>
                  </a:schemeClr>
                </a:solidFill>
                <a:latin typeface="Calibri" panose="020F0502020204030204" pitchFamily="34" charset="0"/>
              </a:rPr>
              <a:t>Physik 7/I – Realschule </a:t>
            </a:r>
            <a:r>
              <a:rPr lang="de-DE" altLang="de-DE" sz="1000" dirty="0" smtClean="0">
                <a:solidFill>
                  <a:schemeClr val="tx1">
                    <a:lumMod val="95000"/>
                    <a:lumOff val="5000"/>
                  </a:schemeClr>
                </a:solidFill>
                <a:latin typeface="Calibri" panose="020F0502020204030204" pitchFamily="34" charset="0"/>
              </a:rPr>
              <a:t>Bayern</a:t>
            </a:r>
            <a:endParaRPr lang="de-DE" altLang="de-DE" sz="1000" dirty="0">
              <a:solidFill>
                <a:schemeClr val="tx1">
                  <a:lumMod val="95000"/>
                  <a:lumOff val="5000"/>
                </a:schemeClr>
              </a:solidFill>
              <a:latin typeface="Calibri" panose="020F0502020204030204" pitchFamily="34" charset="0"/>
            </a:endParaRPr>
          </a:p>
        </p:txBody>
      </p:sp>
      <p:cxnSp>
        <p:nvCxnSpPr>
          <p:cNvPr id="9" name="Gerade Verbindung 8"/>
          <p:cNvCxnSpPr/>
          <p:nvPr/>
        </p:nvCxnSpPr>
        <p:spPr>
          <a:xfrm>
            <a:off x="8555038" y="0"/>
            <a:ext cx="0" cy="703263"/>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0" y="703263"/>
            <a:ext cx="9144000" cy="0"/>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pic>
        <p:nvPicPr>
          <p:cNvPr id="14343" name="Bild 22" descr="CCBLogo4c48mm.jpg"/>
          <p:cNvPicPr>
            <a:picLocks noChangeAspect="1"/>
          </p:cNvPicPr>
          <p:nvPr/>
        </p:nvPicPr>
        <p:blipFill>
          <a:blip r:embed="rId3"/>
          <a:srcRect/>
          <a:stretch>
            <a:fillRect/>
          </a:stretch>
        </p:blipFill>
        <p:spPr bwMode="auto">
          <a:xfrm>
            <a:off x="7154863" y="4821238"/>
            <a:ext cx="284162" cy="284162"/>
          </a:xfrm>
          <a:prstGeom prst="rect">
            <a:avLst/>
          </a:prstGeom>
          <a:noFill/>
          <a:ln w="9525">
            <a:noFill/>
            <a:miter lim="800000"/>
            <a:headEnd/>
            <a:tailEnd/>
          </a:ln>
        </p:spPr>
      </p:pic>
      <p:sp>
        <p:nvSpPr>
          <p:cNvPr id="18" name="Rechteck 17"/>
          <p:cNvSpPr/>
          <p:nvPr/>
        </p:nvSpPr>
        <p:spPr>
          <a:xfrm>
            <a:off x="7569200" y="4764088"/>
            <a:ext cx="1574800" cy="3841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4350" name="Rechteck 19"/>
          <p:cNvSpPr>
            <a:spLocks noChangeArrowheads="1"/>
          </p:cNvSpPr>
          <p:nvPr/>
        </p:nvSpPr>
        <p:spPr bwMode="auto">
          <a:xfrm>
            <a:off x="7569200" y="4808538"/>
            <a:ext cx="1574800" cy="246221"/>
          </a:xfrm>
          <a:prstGeom prst="rect">
            <a:avLst/>
          </a:prstGeom>
          <a:noFill/>
          <a:ln w="9525">
            <a:noFill/>
            <a:miter lim="800000"/>
            <a:headEnd/>
            <a:tailEnd/>
          </a:ln>
        </p:spPr>
        <p:txBody>
          <a:bodyPr>
            <a:spAutoFit/>
          </a:bodyPr>
          <a:lstStyle/>
          <a:p>
            <a:pPr algn="ctr"/>
            <a:r>
              <a:rPr lang="de-DE" sz="1000" dirty="0" smtClean="0">
                <a:latin typeface="Calibri" pitchFamily="34" charset="0"/>
              </a:rPr>
              <a:t>Grundwissen 78–79</a:t>
            </a:r>
            <a:endParaRPr lang="de-DE" sz="1000" dirty="0">
              <a:latin typeface="Calibri" pitchFamily="34" charset="0"/>
            </a:endParaRPr>
          </a:p>
        </p:txBody>
      </p:sp>
      <p:pic>
        <p:nvPicPr>
          <p:cNvPr id="19" name="Grafik 18"/>
          <p:cNvPicPr>
            <a:picLocks noChangeAspect="1"/>
          </p:cNvPicPr>
          <p:nvPr/>
        </p:nvPicPr>
        <p:blipFill>
          <a:blip r:embed="rId4"/>
          <a:stretch>
            <a:fillRect/>
          </a:stretch>
        </p:blipFill>
        <p:spPr>
          <a:xfrm>
            <a:off x="7332453" y="123826"/>
            <a:ext cx="1159913" cy="522868"/>
          </a:xfrm>
          <a:prstGeom prst="rect">
            <a:avLst/>
          </a:prstGeom>
        </p:spPr>
      </p:pic>
      <p:sp>
        <p:nvSpPr>
          <p:cNvPr id="14" name="Rechteck 15"/>
          <p:cNvSpPr>
            <a:spLocks noChangeArrowheads="1"/>
          </p:cNvSpPr>
          <p:nvPr/>
        </p:nvSpPr>
        <p:spPr bwMode="auto">
          <a:xfrm>
            <a:off x="436563" y="284163"/>
            <a:ext cx="6399212" cy="338554"/>
          </a:xfrm>
          <a:prstGeom prst="rect">
            <a:avLst/>
          </a:prstGeom>
          <a:noFill/>
          <a:ln w="9525">
            <a:noFill/>
            <a:miter lim="800000"/>
            <a:headEnd/>
            <a:tailEnd/>
          </a:ln>
        </p:spPr>
        <p:txBody>
          <a:bodyPr>
            <a:spAutoFit/>
          </a:bodyPr>
          <a:lstStyle/>
          <a:p>
            <a:r>
              <a:rPr lang="de-DE" sz="1600" b="1" dirty="0" smtClean="0">
                <a:latin typeface="Calibri Light" charset="0"/>
                <a:ea typeface="Calibri Light" charset="0"/>
                <a:cs typeface="Calibri Light" charset="0"/>
              </a:rPr>
              <a:t>Konzeption des Buches</a:t>
            </a:r>
            <a:endParaRPr lang="de-DE" sz="1600" b="1" dirty="0">
              <a:solidFill>
                <a:srgbClr val="72A403"/>
              </a:solidFill>
            </a:endParaRPr>
          </a:p>
        </p:txBody>
      </p:sp>
      <p:pic>
        <p:nvPicPr>
          <p:cNvPr id="2" name="Grafik 1"/>
          <p:cNvPicPr>
            <a:picLocks noChangeAspect="1"/>
          </p:cNvPicPr>
          <p:nvPr/>
        </p:nvPicPr>
        <p:blipFill>
          <a:blip r:embed="rId5"/>
          <a:stretch>
            <a:fillRect/>
          </a:stretch>
        </p:blipFill>
        <p:spPr>
          <a:xfrm>
            <a:off x="642492" y="880706"/>
            <a:ext cx="2840630" cy="3780000"/>
          </a:xfrm>
          <a:prstGeom prst="rect">
            <a:avLst/>
          </a:prstGeom>
          <a:noFill/>
          <a:ln>
            <a:solidFill>
              <a:schemeClr val="bg1">
                <a:lumMod val="65000"/>
              </a:schemeClr>
            </a:solidFill>
          </a:ln>
          <a:effectLst>
            <a:outerShdw blurRad="50800" dist="50800" sx="1000" sy="1000" algn="ctr" rotWithShape="0">
              <a:schemeClr val="bg1">
                <a:lumMod val="75000"/>
              </a:schemeClr>
            </a:outerShdw>
            <a:softEdge rad="0"/>
          </a:effectLst>
        </p:spPr>
      </p:pic>
      <p:pic>
        <p:nvPicPr>
          <p:cNvPr id="4" name="Grafik 3"/>
          <p:cNvPicPr>
            <a:picLocks noChangeAspect="1"/>
          </p:cNvPicPr>
          <p:nvPr/>
        </p:nvPicPr>
        <p:blipFill>
          <a:blip r:embed="rId6"/>
          <a:stretch>
            <a:fillRect/>
          </a:stretch>
        </p:blipFill>
        <p:spPr>
          <a:xfrm>
            <a:off x="3483122" y="880706"/>
            <a:ext cx="2840630" cy="3780000"/>
          </a:xfrm>
          <a:prstGeom prst="rect">
            <a:avLst/>
          </a:prstGeom>
          <a:noFill/>
          <a:ln>
            <a:solidFill>
              <a:schemeClr val="bg1">
                <a:lumMod val="65000"/>
              </a:schemeClr>
            </a:solidFill>
          </a:ln>
          <a:effectLst>
            <a:outerShdw blurRad="50800" dist="50800" sx="1000" sy="1000" algn="ctr" rotWithShape="0">
              <a:schemeClr val="bg1">
                <a:lumMod val="75000"/>
              </a:schemeClr>
            </a:outerShdw>
            <a:softEdge rad="0"/>
          </a:effectLst>
        </p:spPr>
      </p:pic>
      <p:sp>
        <p:nvSpPr>
          <p:cNvPr id="6" name="Foliennummernplatzhalter 5"/>
          <p:cNvSpPr>
            <a:spLocks noGrp="1"/>
          </p:cNvSpPr>
          <p:nvPr>
            <p:ph type="sldNum" sz="quarter" idx="12"/>
          </p:nvPr>
        </p:nvSpPr>
        <p:spPr/>
        <p:txBody>
          <a:bodyPr/>
          <a:lstStyle/>
          <a:p>
            <a:pPr>
              <a:defRPr/>
            </a:pPr>
            <a:fld id="{0C3C2537-8062-41C3-B66C-C633D96FF7D7}" type="slidenum">
              <a:rPr lang="de-DE" smtClean="0"/>
              <a:pPr>
                <a:defRPr/>
              </a:pPr>
              <a:t>23</a:t>
            </a:fld>
            <a:endParaRPr lang="de-DE" dirty="0"/>
          </a:p>
        </p:txBody>
      </p:sp>
    </p:spTree>
    <p:extLst>
      <p:ext uri="{BB962C8B-B14F-4D97-AF65-F5344CB8AC3E}">
        <p14:creationId xmlns:p14="http://schemas.microsoft.com/office/powerpoint/2010/main" val="33939248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4764088"/>
            <a:ext cx="7502525" cy="37941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5" name="Rechteck 4"/>
          <p:cNvSpPr/>
          <p:nvPr/>
        </p:nvSpPr>
        <p:spPr>
          <a:xfrm>
            <a:off x="436563" y="4849813"/>
            <a:ext cx="6027737" cy="218521"/>
          </a:xfrm>
          <a:prstGeom prst="rect">
            <a:avLst/>
          </a:prstGeom>
        </p:spPr>
        <p:txBody>
          <a:bodyPr>
            <a:spAutoFit/>
          </a:bodyPr>
          <a:lstStyle/>
          <a:p>
            <a:pPr fontAlgn="auto">
              <a:lnSpc>
                <a:spcPct val="80000"/>
              </a:lnSpc>
              <a:spcBef>
                <a:spcPts val="0"/>
              </a:spcBef>
              <a:spcAft>
                <a:spcPts val="0"/>
              </a:spcAft>
              <a:defRPr/>
            </a:pPr>
            <a:r>
              <a:rPr lang="de-DE" altLang="de-DE" sz="1000" dirty="0">
                <a:solidFill>
                  <a:schemeClr val="tx1">
                    <a:lumMod val="95000"/>
                    <a:lumOff val="5000"/>
                  </a:schemeClr>
                </a:solidFill>
                <a:latin typeface="Calibri" panose="020F0502020204030204" pitchFamily="34" charset="0"/>
              </a:rPr>
              <a:t>Physik 7/I – Realschule </a:t>
            </a:r>
            <a:r>
              <a:rPr lang="de-DE" altLang="de-DE" sz="1000" dirty="0" smtClean="0">
                <a:solidFill>
                  <a:schemeClr val="tx1">
                    <a:lumMod val="95000"/>
                    <a:lumOff val="5000"/>
                  </a:schemeClr>
                </a:solidFill>
                <a:latin typeface="Calibri" panose="020F0502020204030204" pitchFamily="34" charset="0"/>
              </a:rPr>
              <a:t>Bayern</a:t>
            </a:r>
            <a:endParaRPr lang="de-DE" altLang="de-DE" sz="1000" dirty="0">
              <a:solidFill>
                <a:schemeClr val="tx1">
                  <a:lumMod val="95000"/>
                  <a:lumOff val="5000"/>
                </a:schemeClr>
              </a:solidFill>
              <a:latin typeface="Calibri" panose="020F0502020204030204" pitchFamily="34" charset="0"/>
            </a:endParaRPr>
          </a:p>
        </p:txBody>
      </p:sp>
      <p:cxnSp>
        <p:nvCxnSpPr>
          <p:cNvPr id="9" name="Gerade Verbindung 8"/>
          <p:cNvCxnSpPr/>
          <p:nvPr/>
        </p:nvCxnSpPr>
        <p:spPr>
          <a:xfrm>
            <a:off x="8555038" y="0"/>
            <a:ext cx="0" cy="703263"/>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0" y="703263"/>
            <a:ext cx="9144000" cy="0"/>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pic>
        <p:nvPicPr>
          <p:cNvPr id="14343" name="Bild 22" descr="CCBLogo4c48mm.jpg"/>
          <p:cNvPicPr>
            <a:picLocks noChangeAspect="1"/>
          </p:cNvPicPr>
          <p:nvPr/>
        </p:nvPicPr>
        <p:blipFill>
          <a:blip r:embed="rId3"/>
          <a:srcRect/>
          <a:stretch>
            <a:fillRect/>
          </a:stretch>
        </p:blipFill>
        <p:spPr bwMode="auto">
          <a:xfrm>
            <a:off x="7154863" y="4821238"/>
            <a:ext cx="284162" cy="284162"/>
          </a:xfrm>
          <a:prstGeom prst="rect">
            <a:avLst/>
          </a:prstGeom>
          <a:noFill/>
          <a:ln w="9525">
            <a:noFill/>
            <a:miter lim="800000"/>
            <a:headEnd/>
            <a:tailEnd/>
          </a:ln>
        </p:spPr>
      </p:pic>
      <p:sp>
        <p:nvSpPr>
          <p:cNvPr id="18" name="Rechteck 17"/>
          <p:cNvSpPr/>
          <p:nvPr/>
        </p:nvSpPr>
        <p:spPr>
          <a:xfrm>
            <a:off x="7569200" y="4764088"/>
            <a:ext cx="1574800" cy="3841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4350" name="Rechteck 19"/>
          <p:cNvSpPr>
            <a:spLocks noChangeArrowheads="1"/>
          </p:cNvSpPr>
          <p:nvPr/>
        </p:nvSpPr>
        <p:spPr bwMode="auto">
          <a:xfrm>
            <a:off x="7569200" y="4808538"/>
            <a:ext cx="1574800" cy="246221"/>
          </a:xfrm>
          <a:prstGeom prst="rect">
            <a:avLst/>
          </a:prstGeom>
          <a:noFill/>
          <a:ln w="9525">
            <a:noFill/>
            <a:miter lim="800000"/>
            <a:headEnd/>
            <a:tailEnd/>
          </a:ln>
        </p:spPr>
        <p:txBody>
          <a:bodyPr wrap="square" lIns="0" rIns="0">
            <a:spAutoFit/>
          </a:bodyPr>
          <a:lstStyle/>
          <a:p>
            <a:pPr algn="ctr"/>
            <a:r>
              <a:rPr lang="de-DE" sz="1000" dirty="0" smtClean="0">
                <a:latin typeface="Calibri" pitchFamily="34" charset="0"/>
              </a:rPr>
              <a:t>Vermischte Aufgaben 80–81</a:t>
            </a:r>
            <a:endParaRPr lang="de-DE" sz="1000" dirty="0">
              <a:latin typeface="Calibri" pitchFamily="34" charset="0"/>
            </a:endParaRPr>
          </a:p>
        </p:txBody>
      </p:sp>
      <p:pic>
        <p:nvPicPr>
          <p:cNvPr id="19" name="Grafik 18"/>
          <p:cNvPicPr>
            <a:picLocks noChangeAspect="1"/>
          </p:cNvPicPr>
          <p:nvPr/>
        </p:nvPicPr>
        <p:blipFill>
          <a:blip r:embed="rId4"/>
          <a:stretch>
            <a:fillRect/>
          </a:stretch>
        </p:blipFill>
        <p:spPr>
          <a:xfrm>
            <a:off x="7332453" y="123826"/>
            <a:ext cx="1159913" cy="522868"/>
          </a:xfrm>
          <a:prstGeom prst="rect">
            <a:avLst/>
          </a:prstGeom>
        </p:spPr>
      </p:pic>
      <p:sp>
        <p:nvSpPr>
          <p:cNvPr id="14" name="Rechteck 15"/>
          <p:cNvSpPr>
            <a:spLocks noChangeArrowheads="1"/>
          </p:cNvSpPr>
          <p:nvPr/>
        </p:nvSpPr>
        <p:spPr bwMode="auto">
          <a:xfrm>
            <a:off x="436563" y="284163"/>
            <a:ext cx="6399212" cy="338554"/>
          </a:xfrm>
          <a:prstGeom prst="rect">
            <a:avLst/>
          </a:prstGeom>
          <a:noFill/>
          <a:ln w="9525">
            <a:noFill/>
            <a:miter lim="800000"/>
            <a:headEnd/>
            <a:tailEnd/>
          </a:ln>
        </p:spPr>
        <p:txBody>
          <a:bodyPr>
            <a:spAutoFit/>
          </a:bodyPr>
          <a:lstStyle/>
          <a:p>
            <a:r>
              <a:rPr lang="de-DE" sz="1600" b="1" dirty="0" smtClean="0">
                <a:latin typeface="Calibri Light" charset="0"/>
                <a:ea typeface="Calibri Light" charset="0"/>
                <a:cs typeface="Calibri Light" charset="0"/>
              </a:rPr>
              <a:t>Konzeption des Buches</a:t>
            </a:r>
            <a:endParaRPr lang="de-DE" sz="1600" b="1" dirty="0">
              <a:solidFill>
                <a:srgbClr val="72A403"/>
              </a:solidFill>
            </a:endParaRPr>
          </a:p>
        </p:txBody>
      </p:sp>
      <p:pic>
        <p:nvPicPr>
          <p:cNvPr id="6" name="Grafik 5"/>
          <p:cNvPicPr>
            <a:picLocks noChangeAspect="1"/>
          </p:cNvPicPr>
          <p:nvPr/>
        </p:nvPicPr>
        <p:blipFill>
          <a:blip r:embed="rId5"/>
          <a:stretch>
            <a:fillRect/>
          </a:stretch>
        </p:blipFill>
        <p:spPr>
          <a:xfrm>
            <a:off x="642492" y="880706"/>
            <a:ext cx="2840630" cy="3780000"/>
          </a:xfrm>
          <a:prstGeom prst="rect">
            <a:avLst/>
          </a:prstGeom>
          <a:noFill/>
          <a:ln>
            <a:solidFill>
              <a:schemeClr val="bg1">
                <a:lumMod val="65000"/>
              </a:schemeClr>
            </a:solidFill>
          </a:ln>
          <a:effectLst>
            <a:outerShdw blurRad="50800" dist="50800" sx="1000" sy="1000" algn="ctr" rotWithShape="0">
              <a:schemeClr val="bg1">
                <a:lumMod val="75000"/>
              </a:schemeClr>
            </a:outerShdw>
            <a:softEdge rad="0"/>
          </a:effectLst>
        </p:spPr>
      </p:pic>
      <p:pic>
        <p:nvPicPr>
          <p:cNvPr id="7" name="Grafik 6"/>
          <p:cNvPicPr>
            <a:picLocks noChangeAspect="1"/>
          </p:cNvPicPr>
          <p:nvPr/>
        </p:nvPicPr>
        <p:blipFill>
          <a:blip r:embed="rId6"/>
          <a:stretch>
            <a:fillRect/>
          </a:stretch>
        </p:blipFill>
        <p:spPr>
          <a:xfrm>
            <a:off x="3483462" y="880706"/>
            <a:ext cx="2840630" cy="3780000"/>
          </a:xfrm>
          <a:prstGeom prst="rect">
            <a:avLst/>
          </a:prstGeom>
          <a:noFill/>
          <a:ln>
            <a:solidFill>
              <a:schemeClr val="bg1">
                <a:lumMod val="65000"/>
              </a:schemeClr>
            </a:solidFill>
          </a:ln>
          <a:effectLst>
            <a:outerShdw blurRad="50800" dist="50800" sx="1000" sy="1000" algn="ctr" rotWithShape="0">
              <a:schemeClr val="bg1">
                <a:lumMod val="75000"/>
              </a:schemeClr>
            </a:outerShdw>
            <a:softEdge rad="0"/>
          </a:effectLst>
        </p:spPr>
      </p:pic>
      <p:sp>
        <p:nvSpPr>
          <p:cNvPr id="2" name="Foliennummernplatzhalter 1"/>
          <p:cNvSpPr>
            <a:spLocks noGrp="1"/>
          </p:cNvSpPr>
          <p:nvPr>
            <p:ph type="sldNum" sz="quarter" idx="12"/>
          </p:nvPr>
        </p:nvSpPr>
        <p:spPr/>
        <p:txBody>
          <a:bodyPr/>
          <a:lstStyle/>
          <a:p>
            <a:pPr>
              <a:defRPr/>
            </a:pPr>
            <a:fld id="{0C3C2537-8062-41C3-B66C-C633D96FF7D7}" type="slidenum">
              <a:rPr lang="de-DE" smtClean="0"/>
              <a:pPr>
                <a:defRPr/>
              </a:pPr>
              <a:t>24</a:t>
            </a:fld>
            <a:endParaRPr lang="de-DE" dirty="0"/>
          </a:p>
        </p:txBody>
      </p:sp>
    </p:spTree>
    <p:extLst>
      <p:ext uri="{BB962C8B-B14F-4D97-AF65-F5344CB8AC3E}">
        <p14:creationId xmlns:p14="http://schemas.microsoft.com/office/powerpoint/2010/main" val="8162651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erade Verbindung 2"/>
          <p:cNvCxnSpPr/>
          <p:nvPr/>
        </p:nvCxnSpPr>
        <p:spPr>
          <a:xfrm>
            <a:off x="8555038" y="0"/>
            <a:ext cx="0" cy="703263"/>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cxnSp>
        <p:nvCxnSpPr>
          <p:cNvPr id="4" name="Gerade Verbindung 3"/>
          <p:cNvCxnSpPr/>
          <p:nvPr/>
        </p:nvCxnSpPr>
        <p:spPr>
          <a:xfrm>
            <a:off x="0" y="703263"/>
            <a:ext cx="9144000" cy="0"/>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sp>
        <p:nvSpPr>
          <p:cNvPr id="7" name="Rechteck 6"/>
          <p:cNvSpPr/>
          <p:nvPr/>
        </p:nvSpPr>
        <p:spPr>
          <a:xfrm>
            <a:off x="0" y="4764088"/>
            <a:ext cx="7502525" cy="37941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pic>
        <p:nvPicPr>
          <p:cNvPr id="15365" name="Bild 9" descr="CCBLogo4c48mm.jpg"/>
          <p:cNvPicPr>
            <a:picLocks noChangeAspect="1"/>
          </p:cNvPicPr>
          <p:nvPr/>
        </p:nvPicPr>
        <p:blipFill>
          <a:blip r:embed="rId3"/>
          <a:srcRect/>
          <a:stretch>
            <a:fillRect/>
          </a:stretch>
        </p:blipFill>
        <p:spPr bwMode="auto">
          <a:xfrm>
            <a:off x="7154863" y="4821238"/>
            <a:ext cx="284162" cy="284162"/>
          </a:xfrm>
          <a:prstGeom prst="rect">
            <a:avLst/>
          </a:prstGeom>
          <a:noFill/>
          <a:ln w="9525">
            <a:noFill/>
            <a:miter lim="800000"/>
            <a:headEnd/>
            <a:tailEnd/>
          </a:ln>
        </p:spPr>
      </p:pic>
      <p:sp>
        <p:nvSpPr>
          <p:cNvPr id="23" name="Rechteck 22"/>
          <p:cNvSpPr/>
          <p:nvPr/>
        </p:nvSpPr>
        <p:spPr>
          <a:xfrm>
            <a:off x="436563" y="4849813"/>
            <a:ext cx="6027737" cy="218521"/>
          </a:xfrm>
          <a:prstGeom prst="rect">
            <a:avLst/>
          </a:prstGeom>
        </p:spPr>
        <p:txBody>
          <a:bodyPr>
            <a:spAutoFit/>
          </a:bodyPr>
          <a:lstStyle/>
          <a:p>
            <a:pPr fontAlgn="auto">
              <a:lnSpc>
                <a:spcPct val="80000"/>
              </a:lnSpc>
              <a:spcBef>
                <a:spcPts val="0"/>
              </a:spcBef>
              <a:spcAft>
                <a:spcPts val="0"/>
              </a:spcAft>
              <a:defRPr/>
            </a:pPr>
            <a:r>
              <a:rPr lang="de-DE" altLang="de-DE" sz="1000" dirty="0">
                <a:solidFill>
                  <a:schemeClr val="tx1">
                    <a:lumMod val="95000"/>
                    <a:lumOff val="5000"/>
                  </a:schemeClr>
                </a:solidFill>
                <a:latin typeface="Calibri" panose="020F0502020204030204" pitchFamily="34" charset="0"/>
              </a:rPr>
              <a:t>Physik 7/I – Realschule </a:t>
            </a:r>
            <a:r>
              <a:rPr lang="de-DE" altLang="de-DE" sz="1000" dirty="0" smtClean="0">
                <a:solidFill>
                  <a:schemeClr val="tx1">
                    <a:lumMod val="95000"/>
                    <a:lumOff val="5000"/>
                  </a:schemeClr>
                </a:solidFill>
                <a:latin typeface="Calibri" panose="020F0502020204030204" pitchFamily="34" charset="0"/>
              </a:rPr>
              <a:t>Bayern</a:t>
            </a:r>
            <a:endParaRPr lang="de-DE" altLang="de-DE" sz="1000" dirty="0">
              <a:solidFill>
                <a:schemeClr val="tx1">
                  <a:lumMod val="95000"/>
                  <a:lumOff val="5000"/>
                </a:schemeClr>
              </a:solidFill>
              <a:latin typeface="Calibri" panose="020F0502020204030204" pitchFamily="34" charset="0"/>
            </a:endParaRPr>
          </a:p>
        </p:txBody>
      </p:sp>
      <p:sp>
        <p:nvSpPr>
          <p:cNvPr id="18" name="Rechteck 17"/>
          <p:cNvSpPr/>
          <p:nvPr/>
        </p:nvSpPr>
        <p:spPr>
          <a:xfrm>
            <a:off x="7569200" y="4764088"/>
            <a:ext cx="1574800" cy="3841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5373" name="Rechteck 18"/>
          <p:cNvSpPr>
            <a:spLocks noChangeArrowheads="1"/>
          </p:cNvSpPr>
          <p:nvPr/>
        </p:nvSpPr>
        <p:spPr bwMode="auto">
          <a:xfrm>
            <a:off x="7569200" y="4808538"/>
            <a:ext cx="1574800" cy="246221"/>
          </a:xfrm>
          <a:prstGeom prst="rect">
            <a:avLst/>
          </a:prstGeom>
          <a:noFill/>
          <a:ln w="9525">
            <a:noFill/>
            <a:miter lim="800000"/>
            <a:headEnd/>
            <a:tailEnd/>
          </a:ln>
        </p:spPr>
        <p:txBody>
          <a:bodyPr>
            <a:spAutoFit/>
          </a:bodyPr>
          <a:lstStyle/>
          <a:p>
            <a:pPr algn="ctr"/>
            <a:r>
              <a:rPr lang="de-DE" sz="1000" dirty="0">
                <a:latin typeface="Calibri" pitchFamily="34" charset="0"/>
              </a:rPr>
              <a:t>www.ccbuchner.de</a:t>
            </a:r>
          </a:p>
        </p:txBody>
      </p:sp>
      <p:pic>
        <p:nvPicPr>
          <p:cNvPr id="15" name="Grafik 14"/>
          <p:cNvPicPr>
            <a:picLocks noChangeAspect="1"/>
          </p:cNvPicPr>
          <p:nvPr/>
        </p:nvPicPr>
        <p:blipFill>
          <a:blip r:embed="rId4"/>
          <a:stretch>
            <a:fillRect/>
          </a:stretch>
        </p:blipFill>
        <p:spPr>
          <a:xfrm>
            <a:off x="7332453" y="123826"/>
            <a:ext cx="1159913" cy="522868"/>
          </a:xfrm>
          <a:prstGeom prst="rect">
            <a:avLst/>
          </a:prstGeom>
        </p:spPr>
      </p:pic>
      <p:sp>
        <p:nvSpPr>
          <p:cNvPr id="17" name="Rechteck 15"/>
          <p:cNvSpPr>
            <a:spLocks noChangeArrowheads="1"/>
          </p:cNvSpPr>
          <p:nvPr/>
        </p:nvSpPr>
        <p:spPr bwMode="auto">
          <a:xfrm>
            <a:off x="436563" y="284163"/>
            <a:ext cx="6399212" cy="338554"/>
          </a:xfrm>
          <a:prstGeom prst="rect">
            <a:avLst/>
          </a:prstGeom>
          <a:noFill/>
          <a:ln w="9525">
            <a:noFill/>
            <a:miter lim="800000"/>
            <a:headEnd/>
            <a:tailEnd/>
          </a:ln>
        </p:spPr>
        <p:txBody>
          <a:bodyPr>
            <a:spAutoFit/>
          </a:bodyPr>
          <a:lstStyle/>
          <a:p>
            <a:r>
              <a:rPr lang="de-DE" sz="1600" b="1" dirty="0" smtClean="0">
                <a:latin typeface="Calibri Light" charset="0"/>
                <a:ea typeface="Calibri Light" charset="0"/>
                <a:cs typeface="Calibri Light" charset="0"/>
              </a:rPr>
              <a:t>Kompetenzorientierung</a:t>
            </a:r>
            <a:endParaRPr lang="de-DE" sz="1600" b="1" dirty="0">
              <a:solidFill>
                <a:srgbClr val="72A403"/>
              </a:solidFill>
            </a:endParaRPr>
          </a:p>
        </p:txBody>
      </p:sp>
      <p:pic>
        <p:nvPicPr>
          <p:cNvPr id="24" name="Grafik 23"/>
          <p:cNvPicPr>
            <a:picLocks noChangeAspect="1"/>
          </p:cNvPicPr>
          <p:nvPr/>
        </p:nvPicPr>
        <p:blipFill>
          <a:blip r:embed="rId5"/>
          <a:stretch>
            <a:fillRect/>
          </a:stretch>
        </p:blipFill>
        <p:spPr>
          <a:xfrm>
            <a:off x="622291" y="1533747"/>
            <a:ext cx="6880234" cy="3006723"/>
          </a:xfrm>
          <a:prstGeom prst="rect">
            <a:avLst/>
          </a:prstGeom>
        </p:spPr>
      </p:pic>
      <p:sp>
        <p:nvSpPr>
          <p:cNvPr id="25" name="Textfeld 24"/>
          <p:cNvSpPr txBox="1"/>
          <p:nvPr/>
        </p:nvSpPr>
        <p:spPr>
          <a:xfrm>
            <a:off x="525462" y="1139825"/>
            <a:ext cx="697706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2000" b="1" dirty="0" smtClean="0">
                <a:latin typeface="+mj-lt"/>
              </a:rPr>
              <a:t>Das bayerische Kompetenzstrukturmodell in Physik</a:t>
            </a:r>
            <a:endParaRPr lang="de-DE" sz="2000" b="1" dirty="0">
              <a:latin typeface="+mj-lt"/>
            </a:endParaRPr>
          </a:p>
        </p:txBody>
      </p:sp>
      <p:sp>
        <p:nvSpPr>
          <p:cNvPr id="2" name="Foliennummernplatzhalter 1"/>
          <p:cNvSpPr>
            <a:spLocks noGrp="1"/>
          </p:cNvSpPr>
          <p:nvPr>
            <p:ph type="sldNum" sz="quarter" idx="12"/>
          </p:nvPr>
        </p:nvSpPr>
        <p:spPr/>
        <p:txBody>
          <a:bodyPr/>
          <a:lstStyle/>
          <a:p>
            <a:pPr>
              <a:defRPr/>
            </a:pPr>
            <a:fld id="{0C3C2537-8062-41C3-B66C-C633D96FF7D7}" type="slidenum">
              <a:rPr lang="de-DE" smtClean="0"/>
              <a:pPr>
                <a:defRPr/>
              </a:pPr>
              <a:t>25</a:t>
            </a:fld>
            <a:endParaRPr lang="de-DE" dirty="0"/>
          </a:p>
        </p:txBody>
      </p:sp>
    </p:spTree>
    <p:extLst>
      <p:ext uri="{BB962C8B-B14F-4D97-AF65-F5344CB8AC3E}">
        <p14:creationId xmlns:p14="http://schemas.microsoft.com/office/powerpoint/2010/main" val="3910749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4764088"/>
            <a:ext cx="7502525" cy="37941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5" name="Rechteck 4"/>
          <p:cNvSpPr/>
          <p:nvPr/>
        </p:nvSpPr>
        <p:spPr>
          <a:xfrm>
            <a:off x="436563" y="4849813"/>
            <a:ext cx="6027737" cy="218521"/>
          </a:xfrm>
          <a:prstGeom prst="rect">
            <a:avLst/>
          </a:prstGeom>
        </p:spPr>
        <p:txBody>
          <a:bodyPr>
            <a:spAutoFit/>
          </a:bodyPr>
          <a:lstStyle/>
          <a:p>
            <a:pPr fontAlgn="auto">
              <a:lnSpc>
                <a:spcPct val="80000"/>
              </a:lnSpc>
              <a:spcBef>
                <a:spcPts val="0"/>
              </a:spcBef>
              <a:spcAft>
                <a:spcPts val="0"/>
              </a:spcAft>
              <a:defRPr/>
            </a:pPr>
            <a:r>
              <a:rPr lang="de-DE" altLang="de-DE" sz="1000" dirty="0">
                <a:solidFill>
                  <a:schemeClr val="tx1">
                    <a:lumMod val="95000"/>
                    <a:lumOff val="5000"/>
                  </a:schemeClr>
                </a:solidFill>
                <a:latin typeface="Calibri" panose="020F0502020204030204" pitchFamily="34" charset="0"/>
              </a:rPr>
              <a:t>Physik 7/I – Realschule </a:t>
            </a:r>
            <a:r>
              <a:rPr lang="de-DE" altLang="de-DE" sz="1000" dirty="0" smtClean="0">
                <a:solidFill>
                  <a:schemeClr val="tx1">
                    <a:lumMod val="95000"/>
                    <a:lumOff val="5000"/>
                  </a:schemeClr>
                </a:solidFill>
                <a:latin typeface="Calibri" panose="020F0502020204030204" pitchFamily="34" charset="0"/>
              </a:rPr>
              <a:t>Bayern</a:t>
            </a:r>
            <a:endParaRPr lang="de-DE" altLang="de-DE" sz="1000" dirty="0">
              <a:solidFill>
                <a:schemeClr val="tx1">
                  <a:lumMod val="95000"/>
                  <a:lumOff val="5000"/>
                </a:schemeClr>
              </a:solidFill>
              <a:latin typeface="Calibri" panose="020F0502020204030204" pitchFamily="34" charset="0"/>
            </a:endParaRPr>
          </a:p>
        </p:txBody>
      </p:sp>
      <p:cxnSp>
        <p:nvCxnSpPr>
          <p:cNvPr id="9" name="Gerade Verbindung 8"/>
          <p:cNvCxnSpPr/>
          <p:nvPr/>
        </p:nvCxnSpPr>
        <p:spPr>
          <a:xfrm>
            <a:off x="8555038" y="0"/>
            <a:ext cx="0" cy="703263"/>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0" y="703263"/>
            <a:ext cx="9144000" cy="0"/>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pic>
        <p:nvPicPr>
          <p:cNvPr id="14343" name="Bild 22" descr="CCBLogo4c48mm.jpg">
            <a:hlinkClick r:id="rId3" action="ppaction://hlinksldjump"/>
          </p:cNvPr>
          <p:cNvPicPr>
            <a:picLocks noChangeAspect="1"/>
          </p:cNvPicPr>
          <p:nvPr/>
        </p:nvPicPr>
        <p:blipFill>
          <a:blip r:embed="rId4"/>
          <a:srcRect/>
          <a:stretch>
            <a:fillRect/>
          </a:stretch>
        </p:blipFill>
        <p:spPr bwMode="auto">
          <a:xfrm>
            <a:off x="7154863" y="4821238"/>
            <a:ext cx="284162" cy="284162"/>
          </a:xfrm>
          <a:prstGeom prst="rect">
            <a:avLst/>
          </a:prstGeom>
          <a:noFill/>
          <a:ln w="9525">
            <a:noFill/>
            <a:miter lim="800000"/>
            <a:headEnd/>
            <a:tailEnd/>
          </a:ln>
        </p:spPr>
      </p:pic>
      <p:sp>
        <p:nvSpPr>
          <p:cNvPr id="18" name="Rechteck 17"/>
          <p:cNvSpPr/>
          <p:nvPr/>
        </p:nvSpPr>
        <p:spPr>
          <a:xfrm>
            <a:off x="7569200" y="4764088"/>
            <a:ext cx="1574800" cy="3841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4350" name="Rechteck 19"/>
          <p:cNvSpPr>
            <a:spLocks noChangeArrowheads="1"/>
          </p:cNvSpPr>
          <p:nvPr/>
        </p:nvSpPr>
        <p:spPr bwMode="auto">
          <a:xfrm>
            <a:off x="7569200" y="4808538"/>
            <a:ext cx="1574800" cy="246221"/>
          </a:xfrm>
          <a:prstGeom prst="rect">
            <a:avLst/>
          </a:prstGeom>
          <a:noFill/>
          <a:ln w="9525">
            <a:noFill/>
            <a:miter lim="800000"/>
            <a:headEnd/>
            <a:tailEnd/>
          </a:ln>
        </p:spPr>
        <p:txBody>
          <a:bodyPr>
            <a:spAutoFit/>
          </a:bodyPr>
          <a:lstStyle/>
          <a:p>
            <a:pPr algn="ctr"/>
            <a:r>
              <a:rPr lang="de-DE" sz="1000" dirty="0">
                <a:latin typeface="Calibri" pitchFamily="34" charset="0"/>
              </a:rPr>
              <a:t>www.ccbuchner.de</a:t>
            </a:r>
          </a:p>
        </p:txBody>
      </p:sp>
      <p:pic>
        <p:nvPicPr>
          <p:cNvPr id="19" name="Grafik 18"/>
          <p:cNvPicPr>
            <a:picLocks noChangeAspect="1"/>
          </p:cNvPicPr>
          <p:nvPr/>
        </p:nvPicPr>
        <p:blipFill>
          <a:blip r:embed="rId5"/>
          <a:stretch>
            <a:fillRect/>
          </a:stretch>
        </p:blipFill>
        <p:spPr>
          <a:xfrm>
            <a:off x="7332453" y="123826"/>
            <a:ext cx="1159913" cy="522868"/>
          </a:xfrm>
          <a:prstGeom prst="rect">
            <a:avLst/>
          </a:prstGeom>
        </p:spPr>
      </p:pic>
      <p:sp>
        <p:nvSpPr>
          <p:cNvPr id="23" name="Textfeld 22"/>
          <p:cNvSpPr txBox="1"/>
          <p:nvPr/>
        </p:nvSpPr>
        <p:spPr>
          <a:xfrm>
            <a:off x="525462" y="1139825"/>
            <a:ext cx="6977063" cy="286232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2000" b="1" dirty="0" smtClean="0">
                <a:latin typeface="+mj-lt"/>
              </a:rPr>
              <a:t>Erkenntnisse gewinnen</a:t>
            </a:r>
            <a:endParaRPr lang="de-DE" sz="2000" b="1" dirty="0">
              <a:latin typeface="+mj-lt"/>
            </a:endParaRPr>
          </a:p>
          <a:p>
            <a:pPr marL="342900" indent="-342900">
              <a:lnSpc>
                <a:spcPct val="100000"/>
              </a:lnSpc>
              <a:spcBef>
                <a:spcPts val="0"/>
              </a:spcBef>
              <a:buFont typeface="Arial" panose="020B0604020202020204" pitchFamily="34" charset="0"/>
              <a:buChar char="•"/>
            </a:pPr>
            <a:r>
              <a:rPr lang="de-DE" sz="2000" dirty="0">
                <a:latin typeface="+mj-lt"/>
                <a:hlinkClick r:id="rId6" action="ppaction://hlinksldjump"/>
              </a:rPr>
              <a:t>Fragen </a:t>
            </a:r>
            <a:r>
              <a:rPr lang="de-DE" sz="2000" dirty="0" smtClean="0">
                <a:latin typeface="+mj-lt"/>
                <a:hlinkClick r:id="rId6" action="ppaction://hlinksldjump"/>
              </a:rPr>
              <a:t>stellen</a:t>
            </a:r>
            <a:endParaRPr lang="de-DE" sz="2000" dirty="0" smtClean="0">
              <a:latin typeface="+mj-lt"/>
            </a:endParaRPr>
          </a:p>
          <a:p>
            <a:pPr marL="342900" indent="-342900">
              <a:lnSpc>
                <a:spcPct val="100000"/>
              </a:lnSpc>
              <a:spcBef>
                <a:spcPts val="0"/>
              </a:spcBef>
              <a:buFont typeface="Arial" panose="020B0604020202020204" pitchFamily="34" charset="0"/>
              <a:buChar char="•"/>
            </a:pPr>
            <a:r>
              <a:rPr lang="de-DE" sz="2000" dirty="0" smtClean="0">
                <a:latin typeface="+mj-lt"/>
                <a:hlinkClick r:id="rId7" action="ppaction://hlinksldjump"/>
              </a:rPr>
              <a:t>Versuche </a:t>
            </a:r>
            <a:r>
              <a:rPr lang="de-DE" sz="2000" dirty="0">
                <a:latin typeface="+mj-lt"/>
                <a:hlinkClick r:id="rId7" action="ppaction://hlinksldjump"/>
              </a:rPr>
              <a:t>durchführen</a:t>
            </a:r>
            <a:endParaRPr lang="de-DE" sz="2000" dirty="0">
              <a:latin typeface="+mj-lt"/>
            </a:endParaRPr>
          </a:p>
          <a:p>
            <a:pPr marL="342900" indent="-342900">
              <a:lnSpc>
                <a:spcPct val="100000"/>
              </a:lnSpc>
              <a:spcBef>
                <a:spcPts val="0"/>
              </a:spcBef>
              <a:buFont typeface="Arial" panose="020B0604020202020204" pitchFamily="34" charset="0"/>
              <a:buChar char="•"/>
            </a:pPr>
            <a:r>
              <a:rPr lang="de-DE" sz="2000" dirty="0">
                <a:latin typeface="+mj-lt"/>
                <a:hlinkClick r:id="rId8" action="ppaction://hlinksldjump"/>
              </a:rPr>
              <a:t>Beobachtungen machen</a:t>
            </a:r>
            <a:endParaRPr lang="de-DE" sz="2000" dirty="0">
              <a:latin typeface="+mj-lt"/>
            </a:endParaRPr>
          </a:p>
          <a:p>
            <a:pPr marL="342900" indent="-342900">
              <a:lnSpc>
                <a:spcPct val="100000"/>
              </a:lnSpc>
              <a:spcBef>
                <a:spcPts val="0"/>
              </a:spcBef>
              <a:buFont typeface="Arial" panose="020B0604020202020204" pitchFamily="34" charset="0"/>
              <a:buChar char="•"/>
            </a:pPr>
            <a:r>
              <a:rPr lang="de-DE" sz="2000" dirty="0" smtClean="0">
                <a:latin typeface="+mj-lt"/>
                <a:hlinkClick r:id="rId9" action="ppaction://hlinksldjump"/>
              </a:rPr>
              <a:t>Versuche auswerten</a:t>
            </a:r>
            <a:endParaRPr lang="de-DE" sz="2000" dirty="0" smtClean="0">
              <a:latin typeface="+mj-lt"/>
            </a:endParaRPr>
          </a:p>
          <a:p>
            <a:pPr marL="342900" indent="-342900">
              <a:lnSpc>
                <a:spcPct val="100000"/>
              </a:lnSpc>
              <a:spcBef>
                <a:spcPts val="0"/>
              </a:spcBef>
              <a:buFont typeface="Arial" panose="020B0604020202020204" pitchFamily="34" charset="0"/>
              <a:buChar char="•"/>
            </a:pPr>
            <a:r>
              <a:rPr lang="de-DE" sz="2000" dirty="0" smtClean="0">
                <a:latin typeface="+mj-lt"/>
                <a:hlinkClick r:id="rId10" action="ppaction://hlinksldjump"/>
              </a:rPr>
              <a:t>Beobachtungen mathematisieren</a:t>
            </a:r>
            <a:endParaRPr lang="de-DE" sz="2000" dirty="0" smtClean="0">
              <a:latin typeface="+mj-lt"/>
            </a:endParaRPr>
          </a:p>
          <a:p>
            <a:pPr marL="342900" indent="-342900">
              <a:lnSpc>
                <a:spcPct val="100000"/>
              </a:lnSpc>
              <a:spcBef>
                <a:spcPts val="0"/>
              </a:spcBef>
              <a:buFont typeface="Arial" panose="020B0604020202020204" pitchFamily="34" charset="0"/>
              <a:buChar char="•"/>
            </a:pPr>
            <a:r>
              <a:rPr lang="de-DE" sz="2000" dirty="0" smtClean="0">
                <a:latin typeface="+mj-lt"/>
                <a:hlinkClick r:id="rId11" action="ppaction://hlinksldjump"/>
              </a:rPr>
              <a:t>Modellvorstellungen entwickeln</a:t>
            </a:r>
            <a:endParaRPr lang="de-DE" sz="2000" dirty="0" smtClean="0">
              <a:latin typeface="+mj-lt"/>
            </a:endParaRPr>
          </a:p>
          <a:p>
            <a:pPr marL="342900" indent="-342900">
              <a:lnSpc>
                <a:spcPct val="100000"/>
              </a:lnSpc>
              <a:spcBef>
                <a:spcPts val="0"/>
              </a:spcBef>
              <a:buFont typeface="Arial" panose="020B0604020202020204" pitchFamily="34" charset="0"/>
              <a:buChar char="•"/>
            </a:pPr>
            <a:r>
              <a:rPr lang="de-DE" sz="2000" dirty="0" smtClean="0">
                <a:latin typeface="+mj-lt"/>
                <a:hlinkClick r:id="rId12" action="ppaction://hlinksldjump"/>
              </a:rPr>
              <a:t>Nutzen und Grenzen von Modellen diskutieren</a:t>
            </a:r>
            <a:endParaRPr lang="de-DE" sz="2000" dirty="0" smtClean="0">
              <a:latin typeface="+mj-lt"/>
            </a:endParaRPr>
          </a:p>
          <a:p>
            <a:pPr marL="342900" indent="-342900">
              <a:lnSpc>
                <a:spcPct val="100000"/>
              </a:lnSpc>
              <a:spcBef>
                <a:spcPts val="0"/>
              </a:spcBef>
              <a:buFont typeface="Arial" panose="020B0604020202020204" pitchFamily="34" charset="0"/>
              <a:buChar char="•"/>
            </a:pPr>
            <a:r>
              <a:rPr lang="de-DE" sz="2000" dirty="0" smtClean="0">
                <a:latin typeface="+mj-lt"/>
              </a:rPr>
              <a:t>…</a:t>
            </a:r>
            <a:endParaRPr lang="de-DE" sz="2000" dirty="0"/>
          </a:p>
        </p:txBody>
      </p:sp>
      <p:sp>
        <p:nvSpPr>
          <p:cNvPr id="14" name="Rechteck 15"/>
          <p:cNvSpPr>
            <a:spLocks noChangeArrowheads="1"/>
          </p:cNvSpPr>
          <p:nvPr/>
        </p:nvSpPr>
        <p:spPr bwMode="auto">
          <a:xfrm>
            <a:off x="436563" y="284163"/>
            <a:ext cx="6399212" cy="338554"/>
          </a:xfrm>
          <a:prstGeom prst="rect">
            <a:avLst/>
          </a:prstGeom>
          <a:noFill/>
          <a:ln w="9525">
            <a:noFill/>
            <a:miter lim="800000"/>
            <a:headEnd/>
            <a:tailEnd/>
          </a:ln>
        </p:spPr>
        <p:txBody>
          <a:bodyPr>
            <a:spAutoFit/>
          </a:bodyPr>
          <a:lstStyle/>
          <a:p>
            <a:r>
              <a:rPr lang="de-DE" sz="1600" b="1" dirty="0">
                <a:latin typeface="Calibri Light" charset="0"/>
                <a:ea typeface="Calibri Light" charset="0"/>
                <a:cs typeface="Calibri Light" charset="0"/>
              </a:rPr>
              <a:t>Kompetenzorientierung – Erkenntnisse gewinnen</a:t>
            </a:r>
            <a:endParaRPr lang="de-DE" sz="1600" b="1" dirty="0">
              <a:solidFill>
                <a:srgbClr val="72A403"/>
              </a:solidFill>
            </a:endParaRPr>
          </a:p>
        </p:txBody>
      </p:sp>
      <p:sp>
        <p:nvSpPr>
          <p:cNvPr id="2" name="Foliennummernplatzhalter 1"/>
          <p:cNvSpPr>
            <a:spLocks noGrp="1"/>
          </p:cNvSpPr>
          <p:nvPr>
            <p:ph type="sldNum" sz="quarter" idx="12"/>
          </p:nvPr>
        </p:nvSpPr>
        <p:spPr/>
        <p:txBody>
          <a:bodyPr/>
          <a:lstStyle/>
          <a:p>
            <a:pPr>
              <a:defRPr/>
            </a:pPr>
            <a:fld id="{0C3C2537-8062-41C3-B66C-C633D96FF7D7}" type="slidenum">
              <a:rPr lang="de-DE" smtClean="0"/>
              <a:pPr>
                <a:defRPr/>
              </a:pPr>
              <a:t>26</a:t>
            </a:fld>
            <a:endParaRPr lang="de-DE" dirty="0"/>
          </a:p>
        </p:txBody>
      </p:sp>
    </p:spTree>
    <p:extLst>
      <p:ext uri="{BB962C8B-B14F-4D97-AF65-F5344CB8AC3E}">
        <p14:creationId xmlns:p14="http://schemas.microsoft.com/office/powerpoint/2010/main" val="3091636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4764088"/>
            <a:ext cx="7502525" cy="37941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5" name="Rechteck 4"/>
          <p:cNvSpPr/>
          <p:nvPr/>
        </p:nvSpPr>
        <p:spPr>
          <a:xfrm>
            <a:off x="436563" y="4849813"/>
            <a:ext cx="6027737" cy="218521"/>
          </a:xfrm>
          <a:prstGeom prst="rect">
            <a:avLst/>
          </a:prstGeom>
        </p:spPr>
        <p:txBody>
          <a:bodyPr>
            <a:spAutoFit/>
          </a:bodyPr>
          <a:lstStyle/>
          <a:p>
            <a:pPr fontAlgn="auto">
              <a:lnSpc>
                <a:spcPct val="80000"/>
              </a:lnSpc>
              <a:spcBef>
                <a:spcPts val="0"/>
              </a:spcBef>
              <a:spcAft>
                <a:spcPts val="0"/>
              </a:spcAft>
              <a:defRPr/>
            </a:pPr>
            <a:r>
              <a:rPr lang="de-DE" altLang="de-DE" sz="1000" dirty="0">
                <a:solidFill>
                  <a:schemeClr val="tx1">
                    <a:lumMod val="95000"/>
                    <a:lumOff val="5000"/>
                  </a:schemeClr>
                </a:solidFill>
                <a:latin typeface="Calibri" panose="020F0502020204030204" pitchFamily="34" charset="0"/>
              </a:rPr>
              <a:t>Physik 7/I – Realschule </a:t>
            </a:r>
            <a:r>
              <a:rPr lang="de-DE" altLang="de-DE" sz="1000" dirty="0" smtClean="0">
                <a:solidFill>
                  <a:schemeClr val="tx1">
                    <a:lumMod val="95000"/>
                    <a:lumOff val="5000"/>
                  </a:schemeClr>
                </a:solidFill>
                <a:latin typeface="Calibri" panose="020F0502020204030204" pitchFamily="34" charset="0"/>
              </a:rPr>
              <a:t>Bayern</a:t>
            </a:r>
            <a:endParaRPr lang="de-DE" altLang="de-DE" sz="1000" dirty="0">
              <a:solidFill>
                <a:schemeClr val="tx1">
                  <a:lumMod val="95000"/>
                  <a:lumOff val="5000"/>
                </a:schemeClr>
              </a:solidFill>
              <a:latin typeface="Calibri" panose="020F0502020204030204" pitchFamily="34" charset="0"/>
            </a:endParaRPr>
          </a:p>
        </p:txBody>
      </p:sp>
      <p:cxnSp>
        <p:nvCxnSpPr>
          <p:cNvPr id="9" name="Gerade Verbindung 8"/>
          <p:cNvCxnSpPr/>
          <p:nvPr/>
        </p:nvCxnSpPr>
        <p:spPr>
          <a:xfrm>
            <a:off x="8555038" y="0"/>
            <a:ext cx="0" cy="703263"/>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0" y="703263"/>
            <a:ext cx="9144000" cy="0"/>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pic>
        <p:nvPicPr>
          <p:cNvPr id="14343" name="Bild 22" descr="CCBLogo4c48mm.jpg">
            <a:hlinkClick r:id="rId3" action="ppaction://hlinksldjump"/>
          </p:cNvPr>
          <p:cNvPicPr>
            <a:picLocks noChangeAspect="1"/>
          </p:cNvPicPr>
          <p:nvPr/>
        </p:nvPicPr>
        <p:blipFill>
          <a:blip r:embed="rId4"/>
          <a:srcRect/>
          <a:stretch>
            <a:fillRect/>
          </a:stretch>
        </p:blipFill>
        <p:spPr bwMode="auto">
          <a:xfrm>
            <a:off x="7154863" y="4821238"/>
            <a:ext cx="284162" cy="284162"/>
          </a:xfrm>
          <a:prstGeom prst="rect">
            <a:avLst/>
          </a:prstGeom>
          <a:noFill/>
          <a:ln w="9525">
            <a:noFill/>
            <a:miter lim="800000"/>
            <a:headEnd/>
            <a:tailEnd/>
          </a:ln>
        </p:spPr>
      </p:pic>
      <p:sp>
        <p:nvSpPr>
          <p:cNvPr id="18" name="Rechteck 17"/>
          <p:cNvSpPr/>
          <p:nvPr/>
        </p:nvSpPr>
        <p:spPr>
          <a:xfrm>
            <a:off x="7569200" y="4764088"/>
            <a:ext cx="1574800" cy="3841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4350" name="Rechteck 19"/>
          <p:cNvSpPr>
            <a:spLocks noChangeArrowheads="1"/>
          </p:cNvSpPr>
          <p:nvPr/>
        </p:nvSpPr>
        <p:spPr bwMode="auto">
          <a:xfrm>
            <a:off x="7569200" y="4808538"/>
            <a:ext cx="1574800" cy="246221"/>
          </a:xfrm>
          <a:prstGeom prst="rect">
            <a:avLst/>
          </a:prstGeom>
          <a:noFill/>
          <a:ln w="9525">
            <a:noFill/>
            <a:miter lim="800000"/>
            <a:headEnd/>
            <a:tailEnd/>
          </a:ln>
        </p:spPr>
        <p:txBody>
          <a:bodyPr wrap="square" lIns="0" rIns="0">
            <a:spAutoFit/>
          </a:bodyPr>
          <a:lstStyle/>
          <a:p>
            <a:pPr algn="ctr"/>
            <a:r>
              <a:rPr lang="de-DE" sz="1000" dirty="0" smtClean="0">
                <a:latin typeface="Calibri" pitchFamily="34" charset="0"/>
              </a:rPr>
              <a:t>66</a:t>
            </a:r>
            <a:endParaRPr lang="de-DE" sz="1000" dirty="0">
              <a:latin typeface="Calibri" pitchFamily="34" charset="0"/>
            </a:endParaRPr>
          </a:p>
        </p:txBody>
      </p:sp>
      <p:pic>
        <p:nvPicPr>
          <p:cNvPr id="19" name="Grafik 18"/>
          <p:cNvPicPr>
            <a:picLocks noChangeAspect="1"/>
          </p:cNvPicPr>
          <p:nvPr/>
        </p:nvPicPr>
        <p:blipFill>
          <a:blip r:embed="rId5"/>
          <a:stretch>
            <a:fillRect/>
          </a:stretch>
        </p:blipFill>
        <p:spPr>
          <a:xfrm>
            <a:off x="7332453" y="123826"/>
            <a:ext cx="1159913" cy="522868"/>
          </a:xfrm>
          <a:prstGeom prst="rect">
            <a:avLst/>
          </a:prstGeom>
        </p:spPr>
      </p:pic>
      <p:sp>
        <p:nvSpPr>
          <p:cNvPr id="14" name="Rechteck 15"/>
          <p:cNvSpPr>
            <a:spLocks noChangeArrowheads="1"/>
          </p:cNvSpPr>
          <p:nvPr/>
        </p:nvSpPr>
        <p:spPr bwMode="auto">
          <a:xfrm>
            <a:off x="436563" y="284163"/>
            <a:ext cx="6399212" cy="338554"/>
          </a:xfrm>
          <a:prstGeom prst="rect">
            <a:avLst/>
          </a:prstGeom>
          <a:noFill/>
          <a:ln w="9525">
            <a:noFill/>
            <a:miter lim="800000"/>
            <a:headEnd/>
            <a:tailEnd/>
          </a:ln>
        </p:spPr>
        <p:txBody>
          <a:bodyPr>
            <a:spAutoFit/>
          </a:bodyPr>
          <a:lstStyle/>
          <a:p>
            <a:r>
              <a:rPr lang="de-DE" sz="1600" b="1" dirty="0" smtClean="0">
                <a:latin typeface="Calibri Light" charset="0"/>
                <a:ea typeface="Calibri Light" charset="0"/>
                <a:cs typeface="Calibri Light" charset="0"/>
              </a:rPr>
              <a:t>Kompetenzorientierung – Erkenntnisse gewinnen</a:t>
            </a:r>
            <a:endParaRPr lang="de-DE" sz="1600" b="1" dirty="0">
              <a:solidFill>
                <a:srgbClr val="72A403"/>
              </a:solidFill>
            </a:endParaRPr>
          </a:p>
        </p:txBody>
      </p:sp>
      <p:pic>
        <p:nvPicPr>
          <p:cNvPr id="15" name="Grafik 14"/>
          <p:cNvPicPr>
            <a:picLocks noChangeAspect="1"/>
          </p:cNvPicPr>
          <p:nvPr/>
        </p:nvPicPr>
        <p:blipFill>
          <a:blip r:embed="rId6"/>
          <a:stretch>
            <a:fillRect/>
          </a:stretch>
        </p:blipFill>
        <p:spPr>
          <a:xfrm>
            <a:off x="642492" y="880706"/>
            <a:ext cx="5688000" cy="1323982"/>
          </a:xfrm>
          <a:prstGeom prst="rect">
            <a:avLst/>
          </a:prstGeom>
        </p:spPr>
      </p:pic>
      <p:sp>
        <p:nvSpPr>
          <p:cNvPr id="2" name="Foliennummernplatzhalter 1"/>
          <p:cNvSpPr>
            <a:spLocks noGrp="1"/>
          </p:cNvSpPr>
          <p:nvPr>
            <p:ph type="sldNum" sz="quarter" idx="12"/>
          </p:nvPr>
        </p:nvSpPr>
        <p:spPr/>
        <p:txBody>
          <a:bodyPr/>
          <a:lstStyle/>
          <a:p>
            <a:pPr>
              <a:defRPr/>
            </a:pPr>
            <a:fld id="{0C3C2537-8062-41C3-B66C-C633D96FF7D7}" type="slidenum">
              <a:rPr lang="de-DE" smtClean="0"/>
              <a:pPr>
                <a:defRPr/>
              </a:pPr>
              <a:t>27</a:t>
            </a:fld>
            <a:endParaRPr lang="de-DE" dirty="0"/>
          </a:p>
        </p:txBody>
      </p:sp>
    </p:spTree>
    <p:extLst>
      <p:ext uri="{BB962C8B-B14F-4D97-AF65-F5344CB8AC3E}">
        <p14:creationId xmlns:p14="http://schemas.microsoft.com/office/powerpoint/2010/main" val="1027668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4764088"/>
            <a:ext cx="7502525" cy="37941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5" name="Rechteck 4"/>
          <p:cNvSpPr/>
          <p:nvPr/>
        </p:nvSpPr>
        <p:spPr>
          <a:xfrm>
            <a:off x="436563" y="4849813"/>
            <a:ext cx="6027737" cy="218521"/>
          </a:xfrm>
          <a:prstGeom prst="rect">
            <a:avLst/>
          </a:prstGeom>
        </p:spPr>
        <p:txBody>
          <a:bodyPr>
            <a:spAutoFit/>
          </a:bodyPr>
          <a:lstStyle/>
          <a:p>
            <a:pPr fontAlgn="auto">
              <a:lnSpc>
                <a:spcPct val="80000"/>
              </a:lnSpc>
              <a:spcBef>
                <a:spcPts val="0"/>
              </a:spcBef>
              <a:spcAft>
                <a:spcPts val="0"/>
              </a:spcAft>
              <a:defRPr/>
            </a:pPr>
            <a:r>
              <a:rPr lang="de-DE" altLang="de-DE" sz="1000" dirty="0">
                <a:solidFill>
                  <a:schemeClr val="tx1">
                    <a:lumMod val="95000"/>
                    <a:lumOff val="5000"/>
                  </a:schemeClr>
                </a:solidFill>
                <a:latin typeface="Calibri" panose="020F0502020204030204" pitchFamily="34" charset="0"/>
              </a:rPr>
              <a:t>Physik 7/I – Realschule </a:t>
            </a:r>
            <a:r>
              <a:rPr lang="de-DE" altLang="de-DE" sz="1000" dirty="0" smtClean="0">
                <a:solidFill>
                  <a:schemeClr val="tx1">
                    <a:lumMod val="95000"/>
                    <a:lumOff val="5000"/>
                  </a:schemeClr>
                </a:solidFill>
                <a:latin typeface="Calibri" panose="020F0502020204030204" pitchFamily="34" charset="0"/>
              </a:rPr>
              <a:t>Bayern</a:t>
            </a:r>
            <a:endParaRPr lang="de-DE" altLang="de-DE" sz="1000" dirty="0">
              <a:solidFill>
                <a:schemeClr val="tx1">
                  <a:lumMod val="95000"/>
                  <a:lumOff val="5000"/>
                </a:schemeClr>
              </a:solidFill>
              <a:latin typeface="Calibri" panose="020F0502020204030204" pitchFamily="34" charset="0"/>
            </a:endParaRPr>
          </a:p>
        </p:txBody>
      </p:sp>
      <p:cxnSp>
        <p:nvCxnSpPr>
          <p:cNvPr id="9" name="Gerade Verbindung 8"/>
          <p:cNvCxnSpPr/>
          <p:nvPr/>
        </p:nvCxnSpPr>
        <p:spPr>
          <a:xfrm>
            <a:off x="8555038" y="0"/>
            <a:ext cx="0" cy="703263"/>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0" y="703263"/>
            <a:ext cx="9144000" cy="0"/>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sp>
        <p:nvSpPr>
          <p:cNvPr id="18" name="Rechteck 17"/>
          <p:cNvSpPr/>
          <p:nvPr/>
        </p:nvSpPr>
        <p:spPr>
          <a:xfrm>
            <a:off x="7569200" y="4764088"/>
            <a:ext cx="1574800" cy="3841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4350" name="Rechteck 19"/>
          <p:cNvSpPr>
            <a:spLocks noChangeArrowheads="1"/>
          </p:cNvSpPr>
          <p:nvPr/>
        </p:nvSpPr>
        <p:spPr bwMode="auto">
          <a:xfrm>
            <a:off x="7569200" y="4808538"/>
            <a:ext cx="1574800" cy="246221"/>
          </a:xfrm>
          <a:prstGeom prst="rect">
            <a:avLst/>
          </a:prstGeom>
          <a:noFill/>
          <a:ln w="9525">
            <a:noFill/>
            <a:miter lim="800000"/>
            <a:headEnd/>
            <a:tailEnd/>
          </a:ln>
        </p:spPr>
        <p:txBody>
          <a:bodyPr wrap="square" lIns="0" rIns="0">
            <a:spAutoFit/>
          </a:bodyPr>
          <a:lstStyle/>
          <a:p>
            <a:pPr algn="ctr"/>
            <a:r>
              <a:rPr lang="de-DE" sz="1000" dirty="0" smtClean="0">
                <a:latin typeface="Calibri" pitchFamily="34" charset="0"/>
              </a:rPr>
              <a:t>60</a:t>
            </a:r>
            <a:endParaRPr lang="de-DE" sz="1000" dirty="0">
              <a:latin typeface="Calibri" pitchFamily="34" charset="0"/>
            </a:endParaRPr>
          </a:p>
        </p:txBody>
      </p:sp>
      <p:pic>
        <p:nvPicPr>
          <p:cNvPr id="19" name="Grafik 18"/>
          <p:cNvPicPr>
            <a:picLocks noChangeAspect="1"/>
          </p:cNvPicPr>
          <p:nvPr/>
        </p:nvPicPr>
        <p:blipFill>
          <a:blip r:embed="rId3"/>
          <a:stretch>
            <a:fillRect/>
          </a:stretch>
        </p:blipFill>
        <p:spPr>
          <a:xfrm>
            <a:off x="7332453" y="123826"/>
            <a:ext cx="1159913" cy="522868"/>
          </a:xfrm>
          <a:prstGeom prst="rect">
            <a:avLst/>
          </a:prstGeom>
        </p:spPr>
      </p:pic>
      <p:sp>
        <p:nvSpPr>
          <p:cNvPr id="14" name="Rechteck 15"/>
          <p:cNvSpPr>
            <a:spLocks noChangeArrowheads="1"/>
          </p:cNvSpPr>
          <p:nvPr/>
        </p:nvSpPr>
        <p:spPr bwMode="auto">
          <a:xfrm>
            <a:off x="436563" y="284163"/>
            <a:ext cx="6399212" cy="338554"/>
          </a:xfrm>
          <a:prstGeom prst="rect">
            <a:avLst/>
          </a:prstGeom>
          <a:noFill/>
          <a:ln w="9525">
            <a:noFill/>
            <a:miter lim="800000"/>
            <a:headEnd/>
            <a:tailEnd/>
          </a:ln>
        </p:spPr>
        <p:txBody>
          <a:bodyPr>
            <a:spAutoFit/>
          </a:bodyPr>
          <a:lstStyle/>
          <a:p>
            <a:r>
              <a:rPr lang="de-DE" sz="1600" b="1" dirty="0">
                <a:latin typeface="Calibri Light" charset="0"/>
                <a:ea typeface="Calibri Light" charset="0"/>
                <a:cs typeface="Calibri Light" charset="0"/>
              </a:rPr>
              <a:t>Kompetenzorientierung – Erkenntnisse gewinnen</a:t>
            </a:r>
            <a:endParaRPr lang="de-DE" sz="1600" b="1" dirty="0">
              <a:solidFill>
                <a:srgbClr val="72A403"/>
              </a:solidFill>
            </a:endParaRPr>
          </a:p>
        </p:txBody>
      </p:sp>
      <p:pic>
        <p:nvPicPr>
          <p:cNvPr id="12" name="Bild 22" descr="CCBLogo4c48mm.jpg">
            <a:hlinkClick r:id="rId4" action="ppaction://hlinksldjump"/>
          </p:cNvPr>
          <p:cNvPicPr>
            <a:picLocks noChangeAspect="1"/>
          </p:cNvPicPr>
          <p:nvPr/>
        </p:nvPicPr>
        <p:blipFill>
          <a:blip r:embed="rId5"/>
          <a:srcRect/>
          <a:stretch>
            <a:fillRect/>
          </a:stretch>
        </p:blipFill>
        <p:spPr bwMode="auto">
          <a:xfrm>
            <a:off x="7154863" y="4821238"/>
            <a:ext cx="284162" cy="284162"/>
          </a:xfrm>
          <a:prstGeom prst="rect">
            <a:avLst/>
          </a:prstGeom>
          <a:noFill/>
          <a:ln w="9525">
            <a:noFill/>
            <a:miter lim="800000"/>
            <a:headEnd/>
            <a:tailEnd/>
          </a:ln>
        </p:spPr>
      </p:pic>
      <p:pic>
        <p:nvPicPr>
          <p:cNvPr id="16" name="Grafik 15"/>
          <p:cNvPicPr>
            <a:picLocks noChangeAspect="1"/>
          </p:cNvPicPr>
          <p:nvPr/>
        </p:nvPicPr>
        <p:blipFill>
          <a:blip r:embed="rId6"/>
          <a:stretch>
            <a:fillRect/>
          </a:stretch>
        </p:blipFill>
        <p:spPr>
          <a:xfrm>
            <a:off x="642492" y="880706"/>
            <a:ext cx="5688000" cy="2017602"/>
          </a:xfrm>
          <a:prstGeom prst="rect">
            <a:avLst/>
          </a:prstGeom>
        </p:spPr>
      </p:pic>
      <p:sp>
        <p:nvSpPr>
          <p:cNvPr id="2" name="Foliennummernplatzhalter 1"/>
          <p:cNvSpPr>
            <a:spLocks noGrp="1"/>
          </p:cNvSpPr>
          <p:nvPr>
            <p:ph type="sldNum" sz="quarter" idx="12"/>
          </p:nvPr>
        </p:nvSpPr>
        <p:spPr/>
        <p:txBody>
          <a:bodyPr/>
          <a:lstStyle/>
          <a:p>
            <a:pPr>
              <a:defRPr/>
            </a:pPr>
            <a:fld id="{0C3C2537-8062-41C3-B66C-C633D96FF7D7}" type="slidenum">
              <a:rPr lang="de-DE" smtClean="0"/>
              <a:pPr>
                <a:defRPr/>
              </a:pPr>
              <a:t>28</a:t>
            </a:fld>
            <a:endParaRPr lang="de-DE" dirty="0"/>
          </a:p>
        </p:txBody>
      </p:sp>
    </p:spTree>
    <p:extLst>
      <p:ext uri="{BB962C8B-B14F-4D97-AF65-F5344CB8AC3E}">
        <p14:creationId xmlns:p14="http://schemas.microsoft.com/office/powerpoint/2010/main" val="4068517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4764088"/>
            <a:ext cx="7502525" cy="37941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5" name="Rechteck 4"/>
          <p:cNvSpPr/>
          <p:nvPr/>
        </p:nvSpPr>
        <p:spPr>
          <a:xfrm>
            <a:off x="436563" y="4849813"/>
            <a:ext cx="6027737" cy="218521"/>
          </a:xfrm>
          <a:prstGeom prst="rect">
            <a:avLst/>
          </a:prstGeom>
        </p:spPr>
        <p:txBody>
          <a:bodyPr>
            <a:spAutoFit/>
          </a:bodyPr>
          <a:lstStyle/>
          <a:p>
            <a:pPr fontAlgn="auto">
              <a:lnSpc>
                <a:spcPct val="80000"/>
              </a:lnSpc>
              <a:spcBef>
                <a:spcPts val="0"/>
              </a:spcBef>
              <a:spcAft>
                <a:spcPts val="0"/>
              </a:spcAft>
              <a:defRPr/>
            </a:pPr>
            <a:r>
              <a:rPr lang="de-DE" altLang="de-DE" sz="1000" dirty="0">
                <a:solidFill>
                  <a:schemeClr val="tx1">
                    <a:lumMod val="95000"/>
                    <a:lumOff val="5000"/>
                  </a:schemeClr>
                </a:solidFill>
                <a:latin typeface="Calibri" panose="020F0502020204030204" pitchFamily="34" charset="0"/>
              </a:rPr>
              <a:t>Physik 7/I – Realschule </a:t>
            </a:r>
            <a:r>
              <a:rPr lang="de-DE" altLang="de-DE" sz="1000" dirty="0" smtClean="0">
                <a:solidFill>
                  <a:schemeClr val="tx1">
                    <a:lumMod val="95000"/>
                    <a:lumOff val="5000"/>
                  </a:schemeClr>
                </a:solidFill>
                <a:latin typeface="Calibri" panose="020F0502020204030204" pitchFamily="34" charset="0"/>
              </a:rPr>
              <a:t>Bayern</a:t>
            </a:r>
            <a:endParaRPr lang="de-DE" altLang="de-DE" sz="1000" dirty="0">
              <a:solidFill>
                <a:schemeClr val="tx1">
                  <a:lumMod val="95000"/>
                  <a:lumOff val="5000"/>
                </a:schemeClr>
              </a:solidFill>
              <a:latin typeface="Calibri" panose="020F0502020204030204" pitchFamily="34" charset="0"/>
            </a:endParaRPr>
          </a:p>
        </p:txBody>
      </p:sp>
      <p:cxnSp>
        <p:nvCxnSpPr>
          <p:cNvPr id="9" name="Gerade Verbindung 8"/>
          <p:cNvCxnSpPr/>
          <p:nvPr/>
        </p:nvCxnSpPr>
        <p:spPr>
          <a:xfrm>
            <a:off x="8555038" y="0"/>
            <a:ext cx="0" cy="703263"/>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0" y="703263"/>
            <a:ext cx="9144000" cy="0"/>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sp>
        <p:nvSpPr>
          <p:cNvPr id="18" name="Rechteck 17"/>
          <p:cNvSpPr/>
          <p:nvPr/>
        </p:nvSpPr>
        <p:spPr>
          <a:xfrm>
            <a:off x="7569200" y="4764088"/>
            <a:ext cx="1574800" cy="3841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4350" name="Rechteck 19"/>
          <p:cNvSpPr>
            <a:spLocks noChangeArrowheads="1"/>
          </p:cNvSpPr>
          <p:nvPr/>
        </p:nvSpPr>
        <p:spPr bwMode="auto">
          <a:xfrm>
            <a:off x="7569200" y="4808538"/>
            <a:ext cx="1574800" cy="246221"/>
          </a:xfrm>
          <a:prstGeom prst="rect">
            <a:avLst/>
          </a:prstGeom>
          <a:noFill/>
          <a:ln w="9525">
            <a:noFill/>
            <a:miter lim="800000"/>
            <a:headEnd/>
            <a:tailEnd/>
          </a:ln>
        </p:spPr>
        <p:txBody>
          <a:bodyPr wrap="square" lIns="0" rIns="0">
            <a:spAutoFit/>
          </a:bodyPr>
          <a:lstStyle/>
          <a:p>
            <a:pPr algn="ctr"/>
            <a:r>
              <a:rPr lang="de-DE" sz="1000" dirty="0" smtClean="0">
                <a:latin typeface="Calibri" pitchFamily="34" charset="0"/>
              </a:rPr>
              <a:t>60</a:t>
            </a:r>
            <a:endParaRPr lang="de-DE" sz="1000" dirty="0">
              <a:latin typeface="Calibri" pitchFamily="34" charset="0"/>
            </a:endParaRPr>
          </a:p>
        </p:txBody>
      </p:sp>
      <p:pic>
        <p:nvPicPr>
          <p:cNvPr id="19" name="Grafik 18"/>
          <p:cNvPicPr>
            <a:picLocks noChangeAspect="1"/>
          </p:cNvPicPr>
          <p:nvPr/>
        </p:nvPicPr>
        <p:blipFill>
          <a:blip r:embed="rId3"/>
          <a:stretch>
            <a:fillRect/>
          </a:stretch>
        </p:blipFill>
        <p:spPr>
          <a:xfrm>
            <a:off x="7332453" y="123826"/>
            <a:ext cx="1159913" cy="522868"/>
          </a:xfrm>
          <a:prstGeom prst="rect">
            <a:avLst/>
          </a:prstGeom>
        </p:spPr>
      </p:pic>
      <p:sp>
        <p:nvSpPr>
          <p:cNvPr id="14" name="Rechteck 15"/>
          <p:cNvSpPr>
            <a:spLocks noChangeArrowheads="1"/>
          </p:cNvSpPr>
          <p:nvPr/>
        </p:nvSpPr>
        <p:spPr bwMode="auto">
          <a:xfrm>
            <a:off x="436563" y="284163"/>
            <a:ext cx="6399212" cy="338554"/>
          </a:xfrm>
          <a:prstGeom prst="rect">
            <a:avLst/>
          </a:prstGeom>
          <a:noFill/>
          <a:ln w="9525">
            <a:noFill/>
            <a:miter lim="800000"/>
            <a:headEnd/>
            <a:tailEnd/>
          </a:ln>
        </p:spPr>
        <p:txBody>
          <a:bodyPr>
            <a:spAutoFit/>
          </a:bodyPr>
          <a:lstStyle/>
          <a:p>
            <a:r>
              <a:rPr lang="de-DE" sz="1600" b="1" dirty="0">
                <a:latin typeface="Calibri Light" charset="0"/>
                <a:ea typeface="Calibri Light" charset="0"/>
                <a:cs typeface="Calibri Light" charset="0"/>
              </a:rPr>
              <a:t>Kompetenzorientierung – Erkenntnisse gewinnen</a:t>
            </a:r>
            <a:endParaRPr lang="de-DE" sz="1600" b="1" dirty="0">
              <a:solidFill>
                <a:srgbClr val="72A403"/>
              </a:solidFill>
            </a:endParaRPr>
          </a:p>
        </p:txBody>
      </p:sp>
      <p:pic>
        <p:nvPicPr>
          <p:cNvPr id="12" name="Bild 22" descr="CCBLogo4c48mm.jpg">
            <a:hlinkClick r:id="rId4" action="ppaction://hlinksldjump"/>
          </p:cNvPr>
          <p:cNvPicPr>
            <a:picLocks noChangeAspect="1"/>
          </p:cNvPicPr>
          <p:nvPr/>
        </p:nvPicPr>
        <p:blipFill>
          <a:blip r:embed="rId5"/>
          <a:srcRect/>
          <a:stretch>
            <a:fillRect/>
          </a:stretch>
        </p:blipFill>
        <p:spPr bwMode="auto">
          <a:xfrm>
            <a:off x="7154863" y="4821238"/>
            <a:ext cx="284162" cy="284162"/>
          </a:xfrm>
          <a:prstGeom prst="rect">
            <a:avLst/>
          </a:prstGeom>
          <a:noFill/>
          <a:ln w="9525">
            <a:noFill/>
            <a:miter lim="800000"/>
            <a:headEnd/>
            <a:tailEnd/>
          </a:ln>
        </p:spPr>
      </p:pic>
      <p:pic>
        <p:nvPicPr>
          <p:cNvPr id="2" name="Grafik 1"/>
          <p:cNvPicPr>
            <a:picLocks noChangeAspect="1"/>
          </p:cNvPicPr>
          <p:nvPr/>
        </p:nvPicPr>
        <p:blipFill>
          <a:blip r:embed="rId6"/>
          <a:stretch>
            <a:fillRect/>
          </a:stretch>
        </p:blipFill>
        <p:spPr>
          <a:xfrm>
            <a:off x="642492" y="880706"/>
            <a:ext cx="5688000" cy="2017602"/>
          </a:xfrm>
          <a:prstGeom prst="rect">
            <a:avLst/>
          </a:prstGeom>
        </p:spPr>
      </p:pic>
      <p:sp>
        <p:nvSpPr>
          <p:cNvPr id="4" name="Foliennummernplatzhalter 3"/>
          <p:cNvSpPr>
            <a:spLocks noGrp="1"/>
          </p:cNvSpPr>
          <p:nvPr>
            <p:ph type="sldNum" sz="quarter" idx="12"/>
          </p:nvPr>
        </p:nvSpPr>
        <p:spPr/>
        <p:txBody>
          <a:bodyPr/>
          <a:lstStyle/>
          <a:p>
            <a:pPr>
              <a:defRPr/>
            </a:pPr>
            <a:fld id="{0C3C2537-8062-41C3-B66C-C633D96FF7D7}" type="slidenum">
              <a:rPr lang="de-DE" smtClean="0"/>
              <a:pPr>
                <a:defRPr/>
              </a:pPr>
              <a:t>29</a:t>
            </a:fld>
            <a:endParaRPr lang="de-DE" dirty="0"/>
          </a:p>
        </p:txBody>
      </p:sp>
    </p:spTree>
    <p:extLst>
      <p:ext uri="{BB962C8B-B14F-4D97-AF65-F5344CB8AC3E}">
        <p14:creationId xmlns:p14="http://schemas.microsoft.com/office/powerpoint/2010/main" val="3205970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4764088"/>
            <a:ext cx="7502525" cy="37941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5" name="Rechteck 4"/>
          <p:cNvSpPr/>
          <p:nvPr/>
        </p:nvSpPr>
        <p:spPr>
          <a:xfrm>
            <a:off x="436563" y="4849813"/>
            <a:ext cx="6027737" cy="218521"/>
          </a:xfrm>
          <a:prstGeom prst="rect">
            <a:avLst/>
          </a:prstGeom>
        </p:spPr>
        <p:txBody>
          <a:bodyPr>
            <a:spAutoFit/>
          </a:bodyPr>
          <a:lstStyle/>
          <a:p>
            <a:pPr fontAlgn="auto">
              <a:lnSpc>
                <a:spcPct val="80000"/>
              </a:lnSpc>
              <a:spcBef>
                <a:spcPts val="0"/>
              </a:spcBef>
              <a:spcAft>
                <a:spcPts val="0"/>
              </a:spcAft>
              <a:defRPr/>
            </a:pPr>
            <a:r>
              <a:rPr lang="de-DE" altLang="de-DE" sz="1000" dirty="0">
                <a:solidFill>
                  <a:schemeClr val="tx1">
                    <a:lumMod val="95000"/>
                    <a:lumOff val="5000"/>
                  </a:schemeClr>
                </a:solidFill>
                <a:latin typeface="Calibri" panose="020F0502020204030204" pitchFamily="34" charset="0"/>
              </a:rPr>
              <a:t>Physik 7/I – Realschule </a:t>
            </a:r>
            <a:r>
              <a:rPr lang="de-DE" altLang="de-DE" sz="1000" dirty="0" smtClean="0">
                <a:solidFill>
                  <a:schemeClr val="tx1">
                    <a:lumMod val="95000"/>
                    <a:lumOff val="5000"/>
                  </a:schemeClr>
                </a:solidFill>
                <a:latin typeface="Calibri" panose="020F0502020204030204" pitchFamily="34" charset="0"/>
              </a:rPr>
              <a:t>Bayern</a:t>
            </a:r>
            <a:endParaRPr lang="de-DE" altLang="de-DE" sz="1000" dirty="0">
              <a:solidFill>
                <a:schemeClr val="tx1">
                  <a:lumMod val="95000"/>
                  <a:lumOff val="5000"/>
                </a:schemeClr>
              </a:solidFill>
              <a:latin typeface="Calibri" panose="020F0502020204030204" pitchFamily="34" charset="0"/>
            </a:endParaRPr>
          </a:p>
        </p:txBody>
      </p:sp>
      <p:cxnSp>
        <p:nvCxnSpPr>
          <p:cNvPr id="9" name="Gerade Verbindung 8"/>
          <p:cNvCxnSpPr/>
          <p:nvPr/>
        </p:nvCxnSpPr>
        <p:spPr>
          <a:xfrm>
            <a:off x="8555038" y="0"/>
            <a:ext cx="0" cy="703263"/>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0" y="703263"/>
            <a:ext cx="9144000" cy="0"/>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sp>
        <p:nvSpPr>
          <p:cNvPr id="14342" name="Rechteck 15"/>
          <p:cNvSpPr>
            <a:spLocks noChangeArrowheads="1"/>
          </p:cNvSpPr>
          <p:nvPr/>
        </p:nvSpPr>
        <p:spPr bwMode="auto">
          <a:xfrm>
            <a:off x="436563" y="284163"/>
            <a:ext cx="6399212" cy="338554"/>
          </a:xfrm>
          <a:prstGeom prst="rect">
            <a:avLst/>
          </a:prstGeom>
          <a:noFill/>
          <a:ln w="9525">
            <a:noFill/>
            <a:miter lim="800000"/>
            <a:headEnd/>
            <a:tailEnd/>
          </a:ln>
        </p:spPr>
        <p:txBody>
          <a:bodyPr>
            <a:spAutoFit/>
          </a:bodyPr>
          <a:lstStyle/>
          <a:p>
            <a:r>
              <a:rPr lang="de-DE" sz="1600" b="1" dirty="0" err="1" smtClean="0">
                <a:latin typeface="Calibri Light" charset="0"/>
                <a:ea typeface="Calibri Light" charset="0"/>
                <a:cs typeface="Calibri Light" charset="0"/>
              </a:rPr>
              <a:t>Lehrplan</a:t>
            </a:r>
            <a:r>
              <a:rPr lang="de-DE" sz="1600" b="1" dirty="0" err="1" smtClean="0">
                <a:solidFill>
                  <a:srgbClr val="72A403"/>
                </a:solidFill>
              </a:rPr>
              <a:t>PLUS</a:t>
            </a:r>
            <a:endParaRPr lang="de-DE" sz="1600" b="1" dirty="0">
              <a:solidFill>
                <a:srgbClr val="72A403"/>
              </a:solidFill>
            </a:endParaRPr>
          </a:p>
        </p:txBody>
      </p:sp>
      <p:pic>
        <p:nvPicPr>
          <p:cNvPr id="14343" name="Bild 22" descr="CCBLogo4c48mm.jpg"/>
          <p:cNvPicPr>
            <a:picLocks noChangeAspect="1"/>
          </p:cNvPicPr>
          <p:nvPr/>
        </p:nvPicPr>
        <p:blipFill>
          <a:blip r:embed="rId3"/>
          <a:srcRect/>
          <a:stretch>
            <a:fillRect/>
          </a:stretch>
        </p:blipFill>
        <p:spPr bwMode="auto">
          <a:xfrm>
            <a:off x="7154863" y="4821238"/>
            <a:ext cx="284162" cy="284162"/>
          </a:xfrm>
          <a:prstGeom prst="rect">
            <a:avLst/>
          </a:prstGeom>
          <a:noFill/>
          <a:ln w="9525">
            <a:noFill/>
            <a:miter lim="800000"/>
            <a:headEnd/>
            <a:tailEnd/>
          </a:ln>
        </p:spPr>
      </p:pic>
      <p:sp>
        <p:nvSpPr>
          <p:cNvPr id="18" name="Rechteck 17"/>
          <p:cNvSpPr/>
          <p:nvPr/>
        </p:nvSpPr>
        <p:spPr>
          <a:xfrm>
            <a:off x="7569200" y="4764088"/>
            <a:ext cx="1574800" cy="3841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4350" name="Rechteck 19"/>
          <p:cNvSpPr>
            <a:spLocks noChangeArrowheads="1"/>
          </p:cNvSpPr>
          <p:nvPr/>
        </p:nvSpPr>
        <p:spPr bwMode="auto">
          <a:xfrm>
            <a:off x="7569200" y="4808538"/>
            <a:ext cx="1574800" cy="246221"/>
          </a:xfrm>
          <a:prstGeom prst="rect">
            <a:avLst/>
          </a:prstGeom>
          <a:noFill/>
          <a:ln w="9525">
            <a:noFill/>
            <a:miter lim="800000"/>
            <a:headEnd/>
            <a:tailEnd/>
          </a:ln>
        </p:spPr>
        <p:txBody>
          <a:bodyPr>
            <a:spAutoFit/>
          </a:bodyPr>
          <a:lstStyle/>
          <a:p>
            <a:pPr algn="ctr"/>
            <a:r>
              <a:rPr lang="de-DE" sz="1000" dirty="0">
                <a:latin typeface="Calibri" pitchFamily="34" charset="0"/>
              </a:rPr>
              <a:t>www.ccbuchner.de</a:t>
            </a:r>
          </a:p>
        </p:txBody>
      </p:sp>
      <p:pic>
        <p:nvPicPr>
          <p:cNvPr id="19" name="Grafik 18"/>
          <p:cNvPicPr>
            <a:picLocks noChangeAspect="1"/>
          </p:cNvPicPr>
          <p:nvPr/>
        </p:nvPicPr>
        <p:blipFill>
          <a:blip r:embed="rId4"/>
          <a:stretch>
            <a:fillRect/>
          </a:stretch>
        </p:blipFill>
        <p:spPr>
          <a:xfrm>
            <a:off x="7332453" y="123826"/>
            <a:ext cx="1159913" cy="522868"/>
          </a:xfrm>
          <a:prstGeom prst="rect">
            <a:avLst/>
          </a:prstGeom>
        </p:spPr>
      </p:pic>
      <p:sp>
        <p:nvSpPr>
          <p:cNvPr id="23" name="Textfeld 22"/>
          <p:cNvSpPr txBox="1"/>
          <p:nvPr/>
        </p:nvSpPr>
        <p:spPr>
          <a:xfrm>
            <a:off x="525462" y="1139825"/>
            <a:ext cx="6977063" cy="3477875"/>
          </a:xfrm>
          <a:prstGeom prst="rect">
            <a:avLst/>
          </a:prstGeom>
          <a:noFill/>
        </p:spPr>
        <p:txBody>
          <a:bodyPr wrap="square" rtlCol="0">
            <a:spAutoFit/>
          </a:bodyPr>
          <a:lstStyle/>
          <a:p>
            <a:pPr defTabSz="914400" fontAlgn="auto">
              <a:spcBef>
                <a:spcPts val="0"/>
              </a:spcBef>
              <a:spcAft>
                <a:spcPts val="0"/>
              </a:spcAft>
              <a:defRPr/>
            </a:pPr>
            <a:r>
              <a:rPr lang="de-DE" sz="2000" dirty="0" smtClean="0">
                <a:latin typeface="+mj-lt"/>
              </a:rPr>
              <a:t>„Im </a:t>
            </a:r>
            <a:r>
              <a:rPr lang="de-DE" sz="2000" dirty="0">
                <a:latin typeface="+mj-lt"/>
              </a:rPr>
              <a:t>Mittelpunkt des Konzeptes „</a:t>
            </a:r>
            <a:r>
              <a:rPr lang="de-DE" sz="2000" dirty="0" err="1">
                <a:latin typeface="+mj-lt"/>
              </a:rPr>
              <a:t>LehrplanPLUS</a:t>
            </a:r>
            <a:r>
              <a:rPr lang="de-DE" sz="2000" dirty="0">
                <a:latin typeface="+mj-lt"/>
              </a:rPr>
              <a:t>“ steht der Erwerb von </a:t>
            </a:r>
            <a:r>
              <a:rPr lang="de-DE" sz="2000" b="1" dirty="0">
                <a:latin typeface="+mj-lt"/>
              </a:rPr>
              <a:t>überdauernden Kompetenzen </a:t>
            </a:r>
            <a:r>
              <a:rPr lang="de-DE" sz="2000" dirty="0">
                <a:latin typeface="+mj-lt"/>
              </a:rPr>
              <a:t>durch die Schülerinnen und Schüler. Diese Kompetenzen gehen über den </a:t>
            </a:r>
            <a:r>
              <a:rPr lang="de-DE" sz="2000" b="1" dirty="0">
                <a:latin typeface="+mj-lt"/>
              </a:rPr>
              <a:t>Erwerb von Wissen </a:t>
            </a:r>
            <a:r>
              <a:rPr lang="de-DE" sz="2000" dirty="0">
                <a:latin typeface="+mj-lt"/>
              </a:rPr>
              <a:t>hinaus und haben stets auch eine Anwendungssituation im Blick. Über den Unterricht erarbeiten sich die Schülerinnen und Schüler also „Werkzeuge“, die sie zur Lösung lebensweltlicher Problemstellungen, zur aktiven Teilhabe an gesellschaftlichen Prozessen und an kulturellen Angeboten sowie nicht zuletzt zum lebenslangen Lernen befähigen. </a:t>
            </a:r>
            <a:endParaRPr lang="de-DE" sz="2000" dirty="0" smtClean="0">
              <a:latin typeface="+mj-lt"/>
            </a:endParaRPr>
          </a:p>
          <a:p>
            <a:pPr defTabSz="914400" fontAlgn="auto">
              <a:spcBef>
                <a:spcPts val="0"/>
              </a:spcBef>
              <a:spcAft>
                <a:spcPts val="0"/>
              </a:spcAft>
              <a:defRPr/>
            </a:pPr>
            <a:r>
              <a:rPr lang="de-DE" sz="2000" b="1" dirty="0" smtClean="0">
                <a:latin typeface="+mj-lt"/>
              </a:rPr>
              <a:t>Wissen </a:t>
            </a:r>
            <a:r>
              <a:rPr lang="de-DE" sz="2000" b="1" dirty="0">
                <a:latin typeface="+mj-lt"/>
              </a:rPr>
              <a:t>allein ist noch keine Kompetenz. </a:t>
            </a:r>
            <a:endParaRPr lang="de-DE" sz="2000" b="1" dirty="0" smtClean="0">
              <a:latin typeface="+mj-lt"/>
            </a:endParaRPr>
          </a:p>
          <a:p>
            <a:pPr defTabSz="914400" fontAlgn="auto">
              <a:spcBef>
                <a:spcPts val="0"/>
              </a:spcBef>
              <a:spcAft>
                <a:spcPts val="0"/>
              </a:spcAft>
              <a:defRPr/>
            </a:pPr>
            <a:r>
              <a:rPr lang="de-DE" sz="2000" b="1" dirty="0" smtClean="0">
                <a:latin typeface="+mj-lt"/>
              </a:rPr>
              <a:t>Ohne </a:t>
            </a:r>
            <a:r>
              <a:rPr lang="de-DE" sz="2000" b="1" dirty="0">
                <a:latin typeface="+mj-lt"/>
              </a:rPr>
              <a:t>Wissen ist aber auch kein Kompetenzerwerb möglich</a:t>
            </a:r>
            <a:r>
              <a:rPr lang="de-DE" sz="2000" b="1" dirty="0" smtClean="0">
                <a:latin typeface="+mj-lt"/>
              </a:rPr>
              <a:t>.</a:t>
            </a:r>
            <a:r>
              <a:rPr lang="de-DE" sz="2000" dirty="0" smtClean="0">
                <a:latin typeface="+mj-lt"/>
              </a:rPr>
              <a:t>“</a:t>
            </a:r>
            <a:endParaRPr lang="de-DE" sz="2000" dirty="0">
              <a:latin typeface="+mj-lt"/>
            </a:endParaRPr>
          </a:p>
        </p:txBody>
      </p:sp>
      <p:sp>
        <p:nvSpPr>
          <p:cNvPr id="2" name="Foliennummernplatzhalter 1"/>
          <p:cNvSpPr>
            <a:spLocks noGrp="1"/>
          </p:cNvSpPr>
          <p:nvPr>
            <p:ph type="sldNum" sz="quarter" idx="12"/>
          </p:nvPr>
        </p:nvSpPr>
        <p:spPr/>
        <p:txBody>
          <a:bodyPr/>
          <a:lstStyle/>
          <a:p>
            <a:pPr>
              <a:defRPr/>
            </a:pPr>
            <a:fld id="{0C3C2537-8062-41C3-B66C-C633D96FF7D7}" type="slidenum">
              <a:rPr lang="de-DE" smtClean="0"/>
              <a:pPr>
                <a:defRPr/>
              </a:pPr>
              <a:t>3</a:t>
            </a:fld>
            <a:endParaRPr lang="de-DE" dirty="0"/>
          </a:p>
        </p:txBody>
      </p:sp>
    </p:spTree>
    <p:extLst>
      <p:ext uri="{BB962C8B-B14F-4D97-AF65-F5344CB8AC3E}">
        <p14:creationId xmlns:p14="http://schemas.microsoft.com/office/powerpoint/2010/main" val="73598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4764088"/>
            <a:ext cx="7502525" cy="37941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5" name="Rechteck 4"/>
          <p:cNvSpPr/>
          <p:nvPr/>
        </p:nvSpPr>
        <p:spPr>
          <a:xfrm>
            <a:off x="436563" y="4849813"/>
            <a:ext cx="6027737" cy="218521"/>
          </a:xfrm>
          <a:prstGeom prst="rect">
            <a:avLst/>
          </a:prstGeom>
        </p:spPr>
        <p:txBody>
          <a:bodyPr>
            <a:spAutoFit/>
          </a:bodyPr>
          <a:lstStyle/>
          <a:p>
            <a:pPr fontAlgn="auto">
              <a:lnSpc>
                <a:spcPct val="80000"/>
              </a:lnSpc>
              <a:spcBef>
                <a:spcPts val="0"/>
              </a:spcBef>
              <a:spcAft>
                <a:spcPts val="0"/>
              </a:spcAft>
              <a:defRPr/>
            </a:pPr>
            <a:r>
              <a:rPr lang="de-DE" altLang="de-DE" sz="1000" dirty="0">
                <a:solidFill>
                  <a:schemeClr val="tx1">
                    <a:lumMod val="95000"/>
                    <a:lumOff val="5000"/>
                  </a:schemeClr>
                </a:solidFill>
                <a:latin typeface="Calibri" panose="020F0502020204030204" pitchFamily="34" charset="0"/>
              </a:rPr>
              <a:t>Physik 7/I – Realschule </a:t>
            </a:r>
            <a:r>
              <a:rPr lang="de-DE" altLang="de-DE" sz="1000" dirty="0" smtClean="0">
                <a:solidFill>
                  <a:schemeClr val="tx1">
                    <a:lumMod val="95000"/>
                    <a:lumOff val="5000"/>
                  </a:schemeClr>
                </a:solidFill>
                <a:latin typeface="Calibri" panose="020F0502020204030204" pitchFamily="34" charset="0"/>
              </a:rPr>
              <a:t>Bayern</a:t>
            </a:r>
            <a:endParaRPr lang="de-DE" altLang="de-DE" sz="1000" dirty="0">
              <a:solidFill>
                <a:schemeClr val="tx1">
                  <a:lumMod val="95000"/>
                  <a:lumOff val="5000"/>
                </a:schemeClr>
              </a:solidFill>
              <a:latin typeface="Calibri" panose="020F0502020204030204" pitchFamily="34" charset="0"/>
            </a:endParaRPr>
          </a:p>
        </p:txBody>
      </p:sp>
      <p:cxnSp>
        <p:nvCxnSpPr>
          <p:cNvPr id="9" name="Gerade Verbindung 8"/>
          <p:cNvCxnSpPr/>
          <p:nvPr/>
        </p:nvCxnSpPr>
        <p:spPr>
          <a:xfrm>
            <a:off x="8555038" y="0"/>
            <a:ext cx="0" cy="703263"/>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0" y="703263"/>
            <a:ext cx="9144000" cy="0"/>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sp>
        <p:nvSpPr>
          <p:cNvPr id="18" name="Rechteck 17"/>
          <p:cNvSpPr/>
          <p:nvPr/>
        </p:nvSpPr>
        <p:spPr>
          <a:xfrm>
            <a:off x="7569200" y="4764088"/>
            <a:ext cx="1574800" cy="3841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4350" name="Rechteck 19"/>
          <p:cNvSpPr>
            <a:spLocks noChangeArrowheads="1"/>
          </p:cNvSpPr>
          <p:nvPr/>
        </p:nvSpPr>
        <p:spPr bwMode="auto">
          <a:xfrm>
            <a:off x="7569200" y="4808538"/>
            <a:ext cx="1574800" cy="246221"/>
          </a:xfrm>
          <a:prstGeom prst="rect">
            <a:avLst/>
          </a:prstGeom>
          <a:noFill/>
          <a:ln w="9525">
            <a:noFill/>
            <a:miter lim="800000"/>
            <a:headEnd/>
            <a:tailEnd/>
          </a:ln>
        </p:spPr>
        <p:txBody>
          <a:bodyPr wrap="square" lIns="0" rIns="0">
            <a:spAutoFit/>
          </a:bodyPr>
          <a:lstStyle/>
          <a:p>
            <a:pPr algn="ctr"/>
            <a:r>
              <a:rPr lang="de-DE" sz="1000" dirty="0" smtClean="0">
                <a:latin typeface="Calibri" pitchFamily="34" charset="0"/>
              </a:rPr>
              <a:t>60</a:t>
            </a:r>
            <a:endParaRPr lang="de-DE" sz="1000" dirty="0">
              <a:latin typeface="Calibri" pitchFamily="34" charset="0"/>
            </a:endParaRPr>
          </a:p>
        </p:txBody>
      </p:sp>
      <p:pic>
        <p:nvPicPr>
          <p:cNvPr id="19" name="Grafik 18"/>
          <p:cNvPicPr>
            <a:picLocks noChangeAspect="1"/>
          </p:cNvPicPr>
          <p:nvPr/>
        </p:nvPicPr>
        <p:blipFill>
          <a:blip r:embed="rId3"/>
          <a:stretch>
            <a:fillRect/>
          </a:stretch>
        </p:blipFill>
        <p:spPr>
          <a:xfrm>
            <a:off x="7332453" y="123826"/>
            <a:ext cx="1159913" cy="522868"/>
          </a:xfrm>
          <a:prstGeom prst="rect">
            <a:avLst/>
          </a:prstGeom>
        </p:spPr>
      </p:pic>
      <p:sp>
        <p:nvSpPr>
          <p:cNvPr id="14" name="Rechteck 15"/>
          <p:cNvSpPr>
            <a:spLocks noChangeArrowheads="1"/>
          </p:cNvSpPr>
          <p:nvPr/>
        </p:nvSpPr>
        <p:spPr bwMode="auto">
          <a:xfrm>
            <a:off x="436563" y="284163"/>
            <a:ext cx="6399212" cy="338554"/>
          </a:xfrm>
          <a:prstGeom prst="rect">
            <a:avLst/>
          </a:prstGeom>
          <a:noFill/>
          <a:ln w="9525">
            <a:noFill/>
            <a:miter lim="800000"/>
            <a:headEnd/>
            <a:tailEnd/>
          </a:ln>
        </p:spPr>
        <p:txBody>
          <a:bodyPr>
            <a:spAutoFit/>
          </a:bodyPr>
          <a:lstStyle/>
          <a:p>
            <a:r>
              <a:rPr lang="de-DE" sz="1600" b="1" dirty="0">
                <a:latin typeface="Calibri Light" charset="0"/>
                <a:ea typeface="Calibri Light" charset="0"/>
                <a:cs typeface="Calibri Light" charset="0"/>
              </a:rPr>
              <a:t>Kompetenzorientierung – Erkenntnisse gewinnen</a:t>
            </a:r>
            <a:endParaRPr lang="de-DE" sz="1600" b="1" dirty="0">
              <a:solidFill>
                <a:srgbClr val="72A403"/>
              </a:solidFill>
            </a:endParaRPr>
          </a:p>
        </p:txBody>
      </p:sp>
      <p:pic>
        <p:nvPicPr>
          <p:cNvPr id="12" name="Bild 22" descr="CCBLogo4c48mm.jpg">
            <a:hlinkClick r:id="rId4" action="ppaction://hlinksldjump"/>
          </p:cNvPr>
          <p:cNvPicPr>
            <a:picLocks noChangeAspect="1"/>
          </p:cNvPicPr>
          <p:nvPr/>
        </p:nvPicPr>
        <p:blipFill>
          <a:blip r:embed="rId5"/>
          <a:srcRect/>
          <a:stretch>
            <a:fillRect/>
          </a:stretch>
        </p:blipFill>
        <p:spPr bwMode="auto">
          <a:xfrm>
            <a:off x="7154863" y="4821238"/>
            <a:ext cx="284162" cy="284162"/>
          </a:xfrm>
          <a:prstGeom prst="rect">
            <a:avLst/>
          </a:prstGeom>
          <a:noFill/>
          <a:ln w="9525">
            <a:noFill/>
            <a:miter lim="800000"/>
            <a:headEnd/>
            <a:tailEnd/>
          </a:ln>
        </p:spPr>
      </p:pic>
      <p:pic>
        <p:nvPicPr>
          <p:cNvPr id="2" name="Grafik 1"/>
          <p:cNvPicPr>
            <a:picLocks noChangeAspect="1"/>
          </p:cNvPicPr>
          <p:nvPr/>
        </p:nvPicPr>
        <p:blipFill>
          <a:blip r:embed="rId6"/>
          <a:stretch>
            <a:fillRect/>
          </a:stretch>
        </p:blipFill>
        <p:spPr>
          <a:xfrm>
            <a:off x="642492" y="880706"/>
            <a:ext cx="5688000" cy="2039993"/>
          </a:xfrm>
          <a:prstGeom prst="rect">
            <a:avLst/>
          </a:prstGeom>
        </p:spPr>
      </p:pic>
      <p:pic>
        <p:nvPicPr>
          <p:cNvPr id="4" name="Grafik 3"/>
          <p:cNvPicPr>
            <a:picLocks noChangeAspect="1"/>
          </p:cNvPicPr>
          <p:nvPr/>
        </p:nvPicPr>
        <p:blipFill rotWithShape="1">
          <a:blip r:embed="rId7"/>
          <a:srcRect b="37248"/>
          <a:stretch/>
        </p:blipFill>
        <p:spPr>
          <a:xfrm>
            <a:off x="2122500" y="2915402"/>
            <a:ext cx="5536800" cy="1685465"/>
          </a:xfrm>
          <a:prstGeom prst="rect">
            <a:avLst/>
          </a:prstGeom>
        </p:spPr>
      </p:pic>
      <p:sp>
        <p:nvSpPr>
          <p:cNvPr id="6" name="Foliennummernplatzhalter 5"/>
          <p:cNvSpPr>
            <a:spLocks noGrp="1"/>
          </p:cNvSpPr>
          <p:nvPr>
            <p:ph type="sldNum" sz="quarter" idx="12"/>
          </p:nvPr>
        </p:nvSpPr>
        <p:spPr/>
        <p:txBody>
          <a:bodyPr/>
          <a:lstStyle/>
          <a:p>
            <a:pPr>
              <a:defRPr/>
            </a:pPr>
            <a:fld id="{0C3C2537-8062-41C3-B66C-C633D96FF7D7}" type="slidenum">
              <a:rPr lang="de-DE" smtClean="0"/>
              <a:pPr>
                <a:defRPr/>
              </a:pPr>
              <a:t>30</a:t>
            </a:fld>
            <a:endParaRPr lang="de-DE" dirty="0"/>
          </a:p>
        </p:txBody>
      </p:sp>
    </p:spTree>
    <p:extLst>
      <p:ext uri="{BB962C8B-B14F-4D97-AF65-F5344CB8AC3E}">
        <p14:creationId xmlns:p14="http://schemas.microsoft.com/office/powerpoint/2010/main" val="3630368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4764088"/>
            <a:ext cx="7502525" cy="37941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5" name="Rechteck 4"/>
          <p:cNvSpPr/>
          <p:nvPr/>
        </p:nvSpPr>
        <p:spPr>
          <a:xfrm>
            <a:off x="436563" y="4849813"/>
            <a:ext cx="6027737" cy="218521"/>
          </a:xfrm>
          <a:prstGeom prst="rect">
            <a:avLst/>
          </a:prstGeom>
        </p:spPr>
        <p:txBody>
          <a:bodyPr>
            <a:spAutoFit/>
          </a:bodyPr>
          <a:lstStyle/>
          <a:p>
            <a:pPr fontAlgn="auto">
              <a:lnSpc>
                <a:spcPct val="80000"/>
              </a:lnSpc>
              <a:spcBef>
                <a:spcPts val="0"/>
              </a:spcBef>
              <a:spcAft>
                <a:spcPts val="0"/>
              </a:spcAft>
              <a:defRPr/>
            </a:pPr>
            <a:r>
              <a:rPr lang="de-DE" altLang="de-DE" sz="1000" dirty="0">
                <a:solidFill>
                  <a:schemeClr val="tx1">
                    <a:lumMod val="95000"/>
                    <a:lumOff val="5000"/>
                  </a:schemeClr>
                </a:solidFill>
                <a:latin typeface="Calibri" panose="020F0502020204030204" pitchFamily="34" charset="0"/>
              </a:rPr>
              <a:t>Physik 7/I – Realschule </a:t>
            </a:r>
            <a:r>
              <a:rPr lang="de-DE" altLang="de-DE" sz="1000" dirty="0" smtClean="0">
                <a:solidFill>
                  <a:schemeClr val="tx1">
                    <a:lumMod val="95000"/>
                    <a:lumOff val="5000"/>
                  </a:schemeClr>
                </a:solidFill>
                <a:latin typeface="Calibri" panose="020F0502020204030204" pitchFamily="34" charset="0"/>
              </a:rPr>
              <a:t>Bayern</a:t>
            </a:r>
            <a:endParaRPr lang="de-DE" altLang="de-DE" sz="1000" dirty="0">
              <a:solidFill>
                <a:schemeClr val="tx1">
                  <a:lumMod val="95000"/>
                  <a:lumOff val="5000"/>
                </a:schemeClr>
              </a:solidFill>
              <a:latin typeface="Calibri" panose="020F0502020204030204" pitchFamily="34" charset="0"/>
            </a:endParaRPr>
          </a:p>
        </p:txBody>
      </p:sp>
      <p:cxnSp>
        <p:nvCxnSpPr>
          <p:cNvPr id="9" name="Gerade Verbindung 8"/>
          <p:cNvCxnSpPr/>
          <p:nvPr/>
        </p:nvCxnSpPr>
        <p:spPr>
          <a:xfrm>
            <a:off x="8555038" y="0"/>
            <a:ext cx="0" cy="703263"/>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0" y="703263"/>
            <a:ext cx="9144000" cy="0"/>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sp>
        <p:nvSpPr>
          <p:cNvPr id="18" name="Rechteck 17"/>
          <p:cNvSpPr/>
          <p:nvPr/>
        </p:nvSpPr>
        <p:spPr>
          <a:xfrm>
            <a:off x="7569200" y="4764088"/>
            <a:ext cx="1574800" cy="3841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4350" name="Rechteck 19"/>
          <p:cNvSpPr>
            <a:spLocks noChangeArrowheads="1"/>
          </p:cNvSpPr>
          <p:nvPr/>
        </p:nvSpPr>
        <p:spPr bwMode="auto">
          <a:xfrm>
            <a:off x="7569200" y="4808538"/>
            <a:ext cx="1574800" cy="246221"/>
          </a:xfrm>
          <a:prstGeom prst="rect">
            <a:avLst/>
          </a:prstGeom>
          <a:noFill/>
          <a:ln w="9525">
            <a:noFill/>
            <a:miter lim="800000"/>
            <a:headEnd/>
            <a:tailEnd/>
          </a:ln>
        </p:spPr>
        <p:txBody>
          <a:bodyPr wrap="square" lIns="0" rIns="0">
            <a:spAutoFit/>
          </a:bodyPr>
          <a:lstStyle/>
          <a:p>
            <a:pPr algn="ctr"/>
            <a:r>
              <a:rPr lang="de-DE" sz="1000" dirty="0" smtClean="0">
                <a:latin typeface="Calibri" pitchFamily="34" charset="0"/>
              </a:rPr>
              <a:t>60</a:t>
            </a:r>
            <a:endParaRPr lang="de-DE" sz="1000" dirty="0">
              <a:latin typeface="Calibri" pitchFamily="34" charset="0"/>
            </a:endParaRPr>
          </a:p>
        </p:txBody>
      </p:sp>
      <p:pic>
        <p:nvPicPr>
          <p:cNvPr id="19" name="Grafik 18"/>
          <p:cNvPicPr>
            <a:picLocks noChangeAspect="1"/>
          </p:cNvPicPr>
          <p:nvPr/>
        </p:nvPicPr>
        <p:blipFill>
          <a:blip r:embed="rId3"/>
          <a:stretch>
            <a:fillRect/>
          </a:stretch>
        </p:blipFill>
        <p:spPr>
          <a:xfrm>
            <a:off x="7332453" y="123826"/>
            <a:ext cx="1159913" cy="522868"/>
          </a:xfrm>
          <a:prstGeom prst="rect">
            <a:avLst/>
          </a:prstGeom>
        </p:spPr>
      </p:pic>
      <p:sp>
        <p:nvSpPr>
          <p:cNvPr id="14" name="Rechteck 15"/>
          <p:cNvSpPr>
            <a:spLocks noChangeArrowheads="1"/>
          </p:cNvSpPr>
          <p:nvPr/>
        </p:nvSpPr>
        <p:spPr bwMode="auto">
          <a:xfrm>
            <a:off x="436563" y="284163"/>
            <a:ext cx="6399212" cy="338554"/>
          </a:xfrm>
          <a:prstGeom prst="rect">
            <a:avLst/>
          </a:prstGeom>
          <a:noFill/>
          <a:ln w="9525">
            <a:noFill/>
            <a:miter lim="800000"/>
            <a:headEnd/>
            <a:tailEnd/>
          </a:ln>
        </p:spPr>
        <p:txBody>
          <a:bodyPr>
            <a:spAutoFit/>
          </a:bodyPr>
          <a:lstStyle/>
          <a:p>
            <a:r>
              <a:rPr lang="de-DE" sz="1600" b="1" dirty="0">
                <a:latin typeface="Calibri Light" charset="0"/>
                <a:ea typeface="Calibri Light" charset="0"/>
                <a:cs typeface="Calibri Light" charset="0"/>
              </a:rPr>
              <a:t>Kompetenzorientierung – Erkenntnisse gewinnen</a:t>
            </a:r>
            <a:endParaRPr lang="de-DE" sz="1600" b="1" dirty="0">
              <a:solidFill>
                <a:srgbClr val="72A403"/>
              </a:solidFill>
            </a:endParaRPr>
          </a:p>
        </p:txBody>
      </p:sp>
      <p:pic>
        <p:nvPicPr>
          <p:cNvPr id="12" name="Bild 22" descr="CCBLogo4c48mm.jpg">
            <a:hlinkClick r:id="rId4" action="ppaction://hlinksldjump"/>
          </p:cNvPr>
          <p:cNvPicPr>
            <a:picLocks noChangeAspect="1"/>
          </p:cNvPicPr>
          <p:nvPr/>
        </p:nvPicPr>
        <p:blipFill>
          <a:blip r:embed="rId5"/>
          <a:srcRect/>
          <a:stretch>
            <a:fillRect/>
          </a:stretch>
        </p:blipFill>
        <p:spPr bwMode="auto">
          <a:xfrm>
            <a:off x="7154863" y="4821238"/>
            <a:ext cx="284162" cy="284162"/>
          </a:xfrm>
          <a:prstGeom prst="rect">
            <a:avLst/>
          </a:prstGeom>
          <a:noFill/>
          <a:ln w="9525">
            <a:noFill/>
            <a:miter lim="800000"/>
            <a:headEnd/>
            <a:tailEnd/>
          </a:ln>
        </p:spPr>
      </p:pic>
      <p:pic>
        <p:nvPicPr>
          <p:cNvPr id="2" name="Grafik 1"/>
          <p:cNvPicPr>
            <a:picLocks noChangeAspect="1"/>
          </p:cNvPicPr>
          <p:nvPr/>
        </p:nvPicPr>
        <p:blipFill>
          <a:blip r:embed="rId6"/>
          <a:stretch>
            <a:fillRect/>
          </a:stretch>
        </p:blipFill>
        <p:spPr>
          <a:xfrm>
            <a:off x="642492" y="880706"/>
            <a:ext cx="5688000" cy="2007286"/>
          </a:xfrm>
          <a:prstGeom prst="rect">
            <a:avLst/>
          </a:prstGeom>
        </p:spPr>
      </p:pic>
      <p:sp>
        <p:nvSpPr>
          <p:cNvPr id="4" name="Foliennummernplatzhalter 3"/>
          <p:cNvSpPr>
            <a:spLocks noGrp="1"/>
          </p:cNvSpPr>
          <p:nvPr>
            <p:ph type="sldNum" sz="quarter" idx="12"/>
          </p:nvPr>
        </p:nvSpPr>
        <p:spPr/>
        <p:txBody>
          <a:bodyPr/>
          <a:lstStyle/>
          <a:p>
            <a:pPr>
              <a:defRPr/>
            </a:pPr>
            <a:fld id="{0C3C2537-8062-41C3-B66C-C633D96FF7D7}" type="slidenum">
              <a:rPr lang="de-DE" smtClean="0"/>
              <a:pPr>
                <a:defRPr/>
              </a:pPr>
              <a:t>31</a:t>
            </a:fld>
            <a:endParaRPr lang="de-DE" dirty="0"/>
          </a:p>
        </p:txBody>
      </p:sp>
    </p:spTree>
    <p:extLst>
      <p:ext uri="{BB962C8B-B14F-4D97-AF65-F5344CB8AC3E}">
        <p14:creationId xmlns:p14="http://schemas.microsoft.com/office/powerpoint/2010/main" val="2732347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4764088"/>
            <a:ext cx="7502525" cy="37941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5" name="Rechteck 4"/>
          <p:cNvSpPr/>
          <p:nvPr/>
        </p:nvSpPr>
        <p:spPr>
          <a:xfrm>
            <a:off x="436563" y="4849813"/>
            <a:ext cx="6027737" cy="218521"/>
          </a:xfrm>
          <a:prstGeom prst="rect">
            <a:avLst/>
          </a:prstGeom>
        </p:spPr>
        <p:txBody>
          <a:bodyPr>
            <a:spAutoFit/>
          </a:bodyPr>
          <a:lstStyle/>
          <a:p>
            <a:pPr fontAlgn="auto">
              <a:lnSpc>
                <a:spcPct val="80000"/>
              </a:lnSpc>
              <a:spcBef>
                <a:spcPts val="0"/>
              </a:spcBef>
              <a:spcAft>
                <a:spcPts val="0"/>
              </a:spcAft>
              <a:defRPr/>
            </a:pPr>
            <a:r>
              <a:rPr lang="de-DE" altLang="de-DE" sz="1000" dirty="0">
                <a:solidFill>
                  <a:schemeClr val="tx1">
                    <a:lumMod val="95000"/>
                    <a:lumOff val="5000"/>
                  </a:schemeClr>
                </a:solidFill>
                <a:latin typeface="Calibri" panose="020F0502020204030204" pitchFamily="34" charset="0"/>
              </a:rPr>
              <a:t>Physik 7/I – Realschule </a:t>
            </a:r>
            <a:r>
              <a:rPr lang="de-DE" altLang="de-DE" sz="1000" dirty="0" smtClean="0">
                <a:solidFill>
                  <a:schemeClr val="tx1">
                    <a:lumMod val="95000"/>
                    <a:lumOff val="5000"/>
                  </a:schemeClr>
                </a:solidFill>
                <a:latin typeface="Calibri" panose="020F0502020204030204" pitchFamily="34" charset="0"/>
              </a:rPr>
              <a:t>Bayern</a:t>
            </a:r>
            <a:endParaRPr lang="de-DE" altLang="de-DE" sz="1000" dirty="0">
              <a:solidFill>
                <a:schemeClr val="tx1">
                  <a:lumMod val="95000"/>
                  <a:lumOff val="5000"/>
                </a:schemeClr>
              </a:solidFill>
              <a:latin typeface="Calibri" panose="020F0502020204030204" pitchFamily="34" charset="0"/>
            </a:endParaRPr>
          </a:p>
        </p:txBody>
      </p:sp>
      <p:cxnSp>
        <p:nvCxnSpPr>
          <p:cNvPr id="9" name="Gerade Verbindung 8"/>
          <p:cNvCxnSpPr/>
          <p:nvPr/>
        </p:nvCxnSpPr>
        <p:spPr>
          <a:xfrm>
            <a:off x="8555038" y="0"/>
            <a:ext cx="0" cy="703263"/>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0" y="703263"/>
            <a:ext cx="9144000" cy="0"/>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sp>
        <p:nvSpPr>
          <p:cNvPr id="18" name="Rechteck 17"/>
          <p:cNvSpPr/>
          <p:nvPr/>
        </p:nvSpPr>
        <p:spPr>
          <a:xfrm>
            <a:off x="7569200" y="4764088"/>
            <a:ext cx="1574800" cy="3841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4350" name="Rechteck 19"/>
          <p:cNvSpPr>
            <a:spLocks noChangeArrowheads="1"/>
          </p:cNvSpPr>
          <p:nvPr/>
        </p:nvSpPr>
        <p:spPr bwMode="auto">
          <a:xfrm>
            <a:off x="7569200" y="4808538"/>
            <a:ext cx="1574800" cy="246221"/>
          </a:xfrm>
          <a:prstGeom prst="rect">
            <a:avLst/>
          </a:prstGeom>
          <a:noFill/>
          <a:ln w="9525">
            <a:noFill/>
            <a:miter lim="800000"/>
            <a:headEnd/>
            <a:tailEnd/>
          </a:ln>
        </p:spPr>
        <p:txBody>
          <a:bodyPr wrap="square" lIns="0" rIns="0">
            <a:spAutoFit/>
          </a:bodyPr>
          <a:lstStyle/>
          <a:p>
            <a:pPr algn="ctr"/>
            <a:r>
              <a:rPr lang="de-DE" sz="1000" dirty="0" smtClean="0">
                <a:latin typeface="Calibri" pitchFamily="34" charset="0"/>
              </a:rPr>
              <a:t>70</a:t>
            </a:r>
            <a:endParaRPr lang="de-DE" sz="1000" dirty="0">
              <a:latin typeface="Calibri" pitchFamily="34" charset="0"/>
            </a:endParaRPr>
          </a:p>
        </p:txBody>
      </p:sp>
      <p:pic>
        <p:nvPicPr>
          <p:cNvPr id="19" name="Grafik 18"/>
          <p:cNvPicPr>
            <a:picLocks noChangeAspect="1"/>
          </p:cNvPicPr>
          <p:nvPr/>
        </p:nvPicPr>
        <p:blipFill>
          <a:blip r:embed="rId3"/>
          <a:stretch>
            <a:fillRect/>
          </a:stretch>
        </p:blipFill>
        <p:spPr>
          <a:xfrm>
            <a:off x="7332453" y="123826"/>
            <a:ext cx="1159913" cy="522868"/>
          </a:xfrm>
          <a:prstGeom prst="rect">
            <a:avLst/>
          </a:prstGeom>
        </p:spPr>
      </p:pic>
      <p:sp>
        <p:nvSpPr>
          <p:cNvPr id="14" name="Rechteck 15"/>
          <p:cNvSpPr>
            <a:spLocks noChangeArrowheads="1"/>
          </p:cNvSpPr>
          <p:nvPr/>
        </p:nvSpPr>
        <p:spPr bwMode="auto">
          <a:xfrm>
            <a:off x="436563" y="284163"/>
            <a:ext cx="6399212" cy="338554"/>
          </a:xfrm>
          <a:prstGeom prst="rect">
            <a:avLst/>
          </a:prstGeom>
          <a:noFill/>
          <a:ln w="9525">
            <a:noFill/>
            <a:miter lim="800000"/>
            <a:headEnd/>
            <a:tailEnd/>
          </a:ln>
        </p:spPr>
        <p:txBody>
          <a:bodyPr>
            <a:spAutoFit/>
          </a:bodyPr>
          <a:lstStyle/>
          <a:p>
            <a:r>
              <a:rPr lang="de-DE" sz="1600" b="1" dirty="0">
                <a:latin typeface="Calibri Light" charset="0"/>
                <a:ea typeface="Calibri Light" charset="0"/>
                <a:cs typeface="Calibri Light" charset="0"/>
              </a:rPr>
              <a:t>Kompetenzorientierung – Erkenntnisse gewinnen</a:t>
            </a:r>
            <a:endParaRPr lang="de-DE" sz="1600" b="1" dirty="0">
              <a:solidFill>
                <a:srgbClr val="72A403"/>
              </a:solidFill>
            </a:endParaRPr>
          </a:p>
        </p:txBody>
      </p:sp>
      <p:pic>
        <p:nvPicPr>
          <p:cNvPr id="12" name="Bild 22" descr="CCBLogo4c48mm.jpg">
            <a:hlinkClick r:id="rId4" action="ppaction://hlinksldjump"/>
          </p:cNvPr>
          <p:cNvPicPr>
            <a:picLocks noChangeAspect="1"/>
          </p:cNvPicPr>
          <p:nvPr/>
        </p:nvPicPr>
        <p:blipFill>
          <a:blip r:embed="rId5"/>
          <a:srcRect/>
          <a:stretch>
            <a:fillRect/>
          </a:stretch>
        </p:blipFill>
        <p:spPr bwMode="auto">
          <a:xfrm>
            <a:off x="7154863" y="4821238"/>
            <a:ext cx="284162" cy="284162"/>
          </a:xfrm>
          <a:prstGeom prst="rect">
            <a:avLst/>
          </a:prstGeom>
          <a:noFill/>
          <a:ln w="9525">
            <a:noFill/>
            <a:miter lim="800000"/>
            <a:headEnd/>
            <a:tailEnd/>
          </a:ln>
        </p:spPr>
      </p:pic>
      <p:pic>
        <p:nvPicPr>
          <p:cNvPr id="15" name="Grafik 14"/>
          <p:cNvPicPr>
            <a:picLocks noChangeAspect="1"/>
          </p:cNvPicPr>
          <p:nvPr/>
        </p:nvPicPr>
        <p:blipFill>
          <a:blip r:embed="rId6"/>
          <a:stretch>
            <a:fillRect/>
          </a:stretch>
        </p:blipFill>
        <p:spPr>
          <a:xfrm>
            <a:off x="642492" y="880706"/>
            <a:ext cx="5688000" cy="3441459"/>
          </a:xfrm>
          <a:prstGeom prst="rect">
            <a:avLst/>
          </a:prstGeom>
        </p:spPr>
      </p:pic>
      <p:sp>
        <p:nvSpPr>
          <p:cNvPr id="2" name="Foliennummernplatzhalter 1"/>
          <p:cNvSpPr>
            <a:spLocks noGrp="1"/>
          </p:cNvSpPr>
          <p:nvPr>
            <p:ph type="sldNum" sz="quarter" idx="12"/>
          </p:nvPr>
        </p:nvSpPr>
        <p:spPr/>
        <p:txBody>
          <a:bodyPr/>
          <a:lstStyle/>
          <a:p>
            <a:pPr>
              <a:defRPr/>
            </a:pPr>
            <a:fld id="{0C3C2537-8062-41C3-B66C-C633D96FF7D7}" type="slidenum">
              <a:rPr lang="de-DE" smtClean="0"/>
              <a:pPr>
                <a:defRPr/>
              </a:pPr>
              <a:t>32</a:t>
            </a:fld>
            <a:endParaRPr lang="de-DE" dirty="0"/>
          </a:p>
        </p:txBody>
      </p:sp>
    </p:spTree>
    <p:extLst>
      <p:ext uri="{BB962C8B-B14F-4D97-AF65-F5344CB8AC3E}">
        <p14:creationId xmlns:p14="http://schemas.microsoft.com/office/powerpoint/2010/main" val="25857538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4764088"/>
            <a:ext cx="7502525" cy="37941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5" name="Rechteck 4"/>
          <p:cNvSpPr/>
          <p:nvPr/>
        </p:nvSpPr>
        <p:spPr>
          <a:xfrm>
            <a:off x="436563" y="4849813"/>
            <a:ext cx="6027737" cy="218521"/>
          </a:xfrm>
          <a:prstGeom prst="rect">
            <a:avLst/>
          </a:prstGeom>
        </p:spPr>
        <p:txBody>
          <a:bodyPr>
            <a:spAutoFit/>
          </a:bodyPr>
          <a:lstStyle/>
          <a:p>
            <a:pPr fontAlgn="auto">
              <a:lnSpc>
                <a:spcPct val="80000"/>
              </a:lnSpc>
              <a:spcBef>
                <a:spcPts val="0"/>
              </a:spcBef>
              <a:spcAft>
                <a:spcPts val="0"/>
              </a:spcAft>
              <a:defRPr/>
            </a:pPr>
            <a:r>
              <a:rPr lang="de-DE" altLang="de-DE" sz="1000" dirty="0">
                <a:solidFill>
                  <a:schemeClr val="tx1">
                    <a:lumMod val="95000"/>
                    <a:lumOff val="5000"/>
                  </a:schemeClr>
                </a:solidFill>
                <a:latin typeface="Calibri" panose="020F0502020204030204" pitchFamily="34" charset="0"/>
              </a:rPr>
              <a:t>Physik 7/I – Realschule </a:t>
            </a:r>
            <a:r>
              <a:rPr lang="de-DE" altLang="de-DE" sz="1000" dirty="0" smtClean="0">
                <a:solidFill>
                  <a:schemeClr val="tx1">
                    <a:lumMod val="95000"/>
                    <a:lumOff val="5000"/>
                  </a:schemeClr>
                </a:solidFill>
                <a:latin typeface="Calibri" panose="020F0502020204030204" pitchFamily="34" charset="0"/>
              </a:rPr>
              <a:t>Bayern</a:t>
            </a:r>
            <a:endParaRPr lang="de-DE" altLang="de-DE" sz="1000" dirty="0">
              <a:solidFill>
                <a:schemeClr val="tx1">
                  <a:lumMod val="95000"/>
                  <a:lumOff val="5000"/>
                </a:schemeClr>
              </a:solidFill>
              <a:latin typeface="Calibri" panose="020F0502020204030204" pitchFamily="34" charset="0"/>
            </a:endParaRPr>
          </a:p>
        </p:txBody>
      </p:sp>
      <p:cxnSp>
        <p:nvCxnSpPr>
          <p:cNvPr id="9" name="Gerade Verbindung 8"/>
          <p:cNvCxnSpPr/>
          <p:nvPr/>
        </p:nvCxnSpPr>
        <p:spPr>
          <a:xfrm>
            <a:off x="8555038" y="0"/>
            <a:ext cx="0" cy="703263"/>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0" y="703263"/>
            <a:ext cx="9144000" cy="0"/>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sp>
        <p:nvSpPr>
          <p:cNvPr id="18" name="Rechteck 17"/>
          <p:cNvSpPr/>
          <p:nvPr/>
        </p:nvSpPr>
        <p:spPr>
          <a:xfrm>
            <a:off x="7569200" y="4764088"/>
            <a:ext cx="1574800" cy="3841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4350" name="Rechteck 19"/>
          <p:cNvSpPr>
            <a:spLocks noChangeArrowheads="1"/>
          </p:cNvSpPr>
          <p:nvPr/>
        </p:nvSpPr>
        <p:spPr bwMode="auto">
          <a:xfrm>
            <a:off x="7569200" y="4808538"/>
            <a:ext cx="1574800" cy="246221"/>
          </a:xfrm>
          <a:prstGeom prst="rect">
            <a:avLst/>
          </a:prstGeom>
          <a:noFill/>
          <a:ln w="9525">
            <a:noFill/>
            <a:miter lim="800000"/>
            <a:headEnd/>
            <a:tailEnd/>
          </a:ln>
        </p:spPr>
        <p:txBody>
          <a:bodyPr wrap="square" lIns="0" rIns="0">
            <a:spAutoFit/>
          </a:bodyPr>
          <a:lstStyle/>
          <a:p>
            <a:pPr algn="ctr"/>
            <a:r>
              <a:rPr lang="de-DE" sz="1000" dirty="0" smtClean="0">
                <a:latin typeface="Calibri" pitchFamily="34" charset="0"/>
              </a:rPr>
              <a:t>71</a:t>
            </a:r>
            <a:endParaRPr lang="de-DE" sz="1000" dirty="0">
              <a:latin typeface="Calibri" pitchFamily="34" charset="0"/>
            </a:endParaRPr>
          </a:p>
        </p:txBody>
      </p:sp>
      <p:pic>
        <p:nvPicPr>
          <p:cNvPr id="19" name="Grafik 18"/>
          <p:cNvPicPr>
            <a:picLocks noChangeAspect="1"/>
          </p:cNvPicPr>
          <p:nvPr/>
        </p:nvPicPr>
        <p:blipFill>
          <a:blip r:embed="rId3"/>
          <a:stretch>
            <a:fillRect/>
          </a:stretch>
        </p:blipFill>
        <p:spPr>
          <a:xfrm>
            <a:off x="7332453" y="123826"/>
            <a:ext cx="1159913" cy="522868"/>
          </a:xfrm>
          <a:prstGeom prst="rect">
            <a:avLst/>
          </a:prstGeom>
        </p:spPr>
      </p:pic>
      <p:sp>
        <p:nvSpPr>
          <p:cNvPr id="14" name="Rechteck 15"/>
          <p:cNvSpPr>
            <a:spLocks noChangeArrowheads="1"/>
          </p:cNvSpPr>
          <p:nvPr/>
        </p:nvSpPr>
        <p:spPr bwMode="auto">
          <a:xfrm>
            <a:off x="436563" y="284163"/>
            <a:ext cx="6399212" cy="338554"/>
          </a:xfrm>
          <a:prstGeom prst="rect">
            <a:avLst/>
          </a:prstGeom>
          <a:noFill/>
          <a:ln w="9525">
            <a:noFill/>
            <a:miter lim="800000"/>
            <a:headEnd/>
            <a:tailEnd/>
          </a:ln>
        </p:spPr>
        <p:txBody>
          <a:bodyPr>
            <a:spAutoFit/>
          </a:bodyPr>
          <a:lstStyle/>
          <a:p>
            <a:r>
              <a:rPr lang="de-DE" sz="1600" b="1" dirty="0">
                <a:latin typeface="Calibri Light" charset="0"/>
                <a:ea typeface="Calibri Light" charset="0"/>
                <a:cs typeface="Calibri Light" charset="0"/>
              </a:rPr>
              <a:t>Kompetenzorientierung – Erkenntnisse gewinnen</a:t>
            </a:r>
            <a:endParaRPr lang="de-DE" sz="1600" b="1" dirty="0">
              <a:solidFill>
                <a:srgbClr val="72A403"/>
              </a:solidFill>
            </a:endParaRPr>
          </a:p>
        </p:txBody>
      </p:sp>
      <p:pic>
        <p:nvPicPr>
          <p:cNvPr id="12" name="Bild 22" descr="CCBLogo4c48mm.jpg">
            <a:hlinkClick r:id="rId4" action="ppaction://hlinksldjump"/>
          </p:cNvPr>
          <p:cNvPicPr>
            <a:picLocks noChangeAspect="1"/>
          </p:cNvPicPr>
          <p:nvPr/>
        </p:nvPicPr>
        <p:blipFill>
          <a:blip r:embed="rId5"/>
          <a:srcRect/>
          <a:stretch>
            <a:fillRect/>
          </a:stretch>
        </p:blipFill>
        <p:spPr bwMode="auto">
          <a:xfrm>
            <a:off x="7154863" y="4821238"/>
            <a:ext cx="284162" cy="284162"/>
          </a:xfrm>
          <a:prstGeom prst="rect">
            <a:avLst/>
          </a:prstGeom>
          <a:noFill/>
          <a:ln w="9525">
            <a:noFill/>
            <a:miter lim="800000"/>
            <a:headEnd/>
            <a:tailEnd/>
          </a:ln>
        </p:spPr>
      </p:pic>
      <p:pic>
        <p:nvPicPr>
          <p:cNvPr id="2" name="Grafik 1"/>
          <p:cNvPicPr>
            <a:picLocks noChangeAspect="1"/>
          </p:cNvPicPr>
          <p:nvPr/>
        </p:nvPicPr>
        <p:blipFill>
          <a:blip r:embed="rId6"/>
          <a:stretch>
            <a:fillRect/>
          </a:stretch>
        </p:blipFill>
        <p:spPr>
          <a:xfrm>
            <a:off x="642492" y="880706"/>
            <a:ext cx="5688000" cy="3040937"/>
          </a:xfrm>
          <a:prstGeom prst="rect">
            <a:avLst/>
          </a:prstGeom>
        </p:spPr>
      </p:pic>
      <p:sp>
        <p:nvSpPr>
          <p:cNvPr id="4" name="Foliennummernplatzhalter 3"/>
          <p:cNvSpPr>
            <a:spLocks noGrp="1"/>
          </p:cNvSpPr>
          <p:nvPr>
            <p:ph type="sldNum" sz="quarter" idx="12"/>
          </p:nvPr>
        </p:nvSpPr>
        <p:spPr/>
        <p:txBody>
          <a:bodyPr/>
          <a:lstStyle/>
          <a:p>
            <a:pPr>
              <a:defRPr/>
            </a:pPr>
            <a:fld id="{0C3C2537-8062-41C3-B66C-C633D96FF7D7}" type="slidenum">
              <a:rPr lang="de-DE" smtClean="0"/>
              <a:pPr>
                <a:defRPr/>
              </a:pPr>
              <a:t>33</a:t>
            </a:fld>
            <a:endParaRPr lang="de-DE" dirty="0"/>
          </a:p>
        </p:txBody>
      </p:sp>
    </p:spTree>
    <p:extLst>
      <p:ext uri="{BB962C8B-B14F-4D97-AF65-F5344CB8AC3E}">
        <p14:creationId xmlns:p14="http://schemas.microsoft.com/office/powerpoint/2010/main" val="1788107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4764088"/>
            <a:ext cx="7502525" cy="37941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5" name="Rechteck 4"/>
          <p:cNvSpPr/>
          <p:nvPr/>
        </p:nvSpPr>
        <p:spPr>
          <a:xfrm>
            <a:off x="436563" y="4849813"/>
            <a:ext cx="6027737" cy="218521"/>
          </a:xfrm>
          <a:prstGeom prst="rect">
            <a:avLst/>
          </a:prstGeom>
        </p:spPr>
        <p:txBody>
          <a:bodyPr>
            <a:spAutoFit/>
          </a:bodyPr>
          <a:lstStyle/>
          <a:p>
            <a:pPr fontAlgn="auto">
              <a:lnSpc>
                <a:spcPct val="80000"/>
              </a:lnSpc>
              <a:spcBef>
                <a:spcPts val="0"/>
              </a:spcBef>
              <a:spcAft>
                <a:spcPts val="0"/>
              </a:spcAft>
              <a:defRPr/>
            </a:pPr>
            <a:r>
              <a:rPr lang="de-DE" altLang="de-DE" sz="1000" dirty="0">
                <a:solidFill>
                  <a:schemeClr val="tx1">
                    <a:lumMod val="95000"/>
                    <a:lumOff val="5000"/>
                  </a:schemeClr>
                </a:solidFill>
                <a:latin typeface="Calibri" panose="020F0502020204030204" pitchFamily="34" charset="0"/>
              </a:rPr>
              <a:t>Physik 7/I – Realschule </a:t>
            </a:r>
            <a:r>
              <a:rPr lang="de-DE" altLang="de-DE" sz="1000" dirty="0" smtClean="0">
                <a:solidFill>
                  <a:schemeClr val="tx1">
                    <a:lumMod val="95000"/>
                    <a:lumOff val="5000"/>
                  </a:schemeClr>
                </a:solidFill>
                <a:latin typeface="Calibri" panose="020F0502020204030204" pitchFamily="34" charset="0"/>
              </a:rPr>
              <a:t>Bayern</a:t>
            </a:r>
            <a:endParaRPr lang="de-DE" altLang="de-DE" sz="1000" dirty="0">
              <a:solidFill>
                <a:schemeClr val="tx1">
                  <a:lumMod val="95000"/>
                  <a:lumOff val="5000"/>
                </a:schemeClr>
              </a:solidFill>
              <a:latin typeface="Calibri" panose="020F0502020204030204" pitchFamily="34" charset="0"/>
            </a:endParaRPr>
          </a:p>
        </p:txBody>
      </p:sp>
      <p:cxnSp>
        <p:nvCxnSpPr>
          <p:cNvPr id="9" name="Gerade Verbindung 8"/>
          <p:cNvCxnSpPr/>
          <p:nvPr/>
        </p:nvCxnSpPr>
        <p:spPr>
          <a:xfrm>
            <a:off x="8555038" y="0"/>
            <a:ext cx="0" cy="703263"/>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0" y="703263"/>
            <a:ext cx="9144000" cy="0"/>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pic>
        <p:nvPicPr>
          <p:cNvPr id="14343" name="Bild 22" descr="CCBLogo4c48mm.jpg">
            <a:hlinkClick r:id="rId3" action="ppaction://hlinksldjump"/>
          </p:cNvPr>
          <p:cNvPicPr>
            <a:picLocks noChangeAspect="1"/>
          </p:cNvPicPr>
          <p:nvPr/>
        </p:nvPicPr>
        <p:blipFill>
          <a:blip r:embed="rId4"/>
          <a:srcRect/>
          <a:stretch>
            <a:fillRect/>
          </a:stretch>
        </p:blipFill>
        <p:spPr bwMode="auto">
          <a:xfrm>
            <a:off x="7154863" y="4821238"/>
            <a:ext cx="284162" cy="284162"/>
          </a:xfrm>
          <a:prstGeom prst="rect">
            <a:avLst/>
          </a:prstGeom>
          <a:noFill/>
          <a:ln w="9525">
            <a:noFill/>
            <a:miter lim="800000"/>
            <a:headEnd/>
            <a:tailEnd/>
          </a:ln>
        </p:spPr>
      </p:pic>
      <p:sp>
        <p:nvSpPr>
          <p:cNvPr id="18" name="Rechteck 17"/>
          <p:cNvSpPr/>
          <p:nvPr/>
        </p:nvSpPr>
        <p:spPr>
          <a:xfrm>
            <a:off x="7569200" y="4764088"/>
            <a:ext cx="1574800" cy="3841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4350" name="Rechteck 19"/>
          <p:cNvSpPr>
            <a:spLocks noChangeArrowheads="1"/>
          </p:cNvSpPr>
          <p:nvPr/>
        </p:nvSpPr>
        <p:spPr bwMode="auto">
          <a:xfrm>
            <a:off x="7569200" y="4808538"/>
            <a:ext cx="1574800" cy="246221"/>
          </a:xfrm>
          <a:prstGeom prst="rect">
            <a:avLst/>
          </a:prstGeom>
          <a:noFill/>
          <a:ln w="9525">
            <a:noFill/>
            <a:miter lim="800000"/>
            <a:headEnd/>
            <a:tailEnd/>
          </a:ln>
        </p:spPr>
        <p:txBody>
          <a:bodyPr>
            <a:spAutoFit/>
          </a:bodyPr>
          <a:lstStyle/>
          <a:p>
            <a:pPr algn="ctr"/>
            <a:r>
              <a:rPr lang="de-DE" sz="1000" dirty="0">
                <a:latin typeface="Calibri" pitchFamily="34" charset="0"/>
              </a:rPr>
              <a:t>www.ccbuchner.de</a:t>
            </a:r>
          </a:p>
        </p:txBody>
      </p:sp>
      <p:pic>
        <p:nvPicPr>
          <p:cNvPr id="19" name="Grafik 18"/>
          <p:cNvPicPr>
            <a:picLocks noChangeAspect="1"/>
          </p:cNvPicPr>
          <p:nvPr/>
        </p:nvPicPr>
        <p:blipFill>
          <a:blip r:embed="rId5"/>
          <a:stretch>
            <a:fillRect/>
          </a:stretch>
        </p:blipFill>
        <p:spPr>
          <a:xfrm>
            <a:off x="7332453" y="123826"/>
            <a:ext cx="1159913" cy="522868"/>
          </a:xfrm>
          <a:prstGeom prst="rect">
            <a:avLst/>
          </a:prstGeom>
        </p:spPr>
      </p:pic>
      <p:sp>
        <p:nvSpPr>
          <p:cNvPr id="23" name="Textfeld 22"/>
          <p:cNvSpPr txBox="1"/>
          <p:nvPr/>
        </p:nvSpPr>
        <p:spPr>
          <a:xfrm>
            <a:off x="525462" y="1139825"/>
            <a:ext cx="6977063" cy="255454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2000" b="1" dirty="0" smtClean="0">
                <a:latin typeface="+mj-lt"/>
              </a:rPr>
              <a:t>Kommunizieren</a:t>
            </a:r>
            <a:endParaRPr lang="de-DE" sz="2000" b="1" dirty="0">
              <a:latin typeface="+mj-lt"/>
            </a:endParaRPr>
          </a:p>
          <a:p>
            <a:pPr marL="342900" indent="-342900">
              <a:lnSpc>
                <a:spcPct val="100000"/>
              </a:lnSpc>
              <a:spcBef>
                <a:spcPts val="0"/>
              </a:spcBef>
              <a:buFont typeface="Arial" panose="020B0604020202020204" pitchFamily="34" charset="0"/>
              <a:buChar char="•"/>
            </a:pPr>
            <a:r>
              <a:rPr lang="de-DE" sz="2000" dirty="0" smtClean="0">
                <a:latin typeface="+mj-lt"/>
                <a:hlinkClick r:id="rId6" action="ppaction://hlinksldjump"/>
              </a:rPr>
              <a:t>Informationen aus Sachtexten entnehmen</a:t>
            </a:r>
            <a:endParaRPr lang="de-DE" sz="2000" dirty="0" smtClean="0">
              <a:latin typeface="+mj-lt"/>
            </a:endParaRPr>
          </a:p>
          <a:p>
            <a:pPr marL="342900" indent="-342900">
              <a:lnSpc>
                <a:spcPct val="100000"/>
              </a:lnSpc>
              <a:spcBef>
                <a:spcPts val="0"/>
              </a:spcBef>
              <a:buFont typeface="Arial" panose="020B0604020202020204" pitchFamily="34" charset="0"/>
              <a:buChar char="•"/>
            </a:pPr>
            <a:r>
              <a:rPr lang="de-DE" sz="2000" dirty="0" smtClean="0">
                <a:latin typeface="+mj-lt"/>
                <a:hlinkClick r:id="rId7" action="ppaction://hlinksldjump"/>
              </a:rPr>
              <a:t>Informationen recherchieren</a:t>
            </a:r>
            <a:endParaRPr lang="de-DE" sz="2000" dirty="0" smtClean="0">
              <a:latin typeface="+mj-lt"/>
            </a:endParaRPr>
          </a:p>
          <a:p>
            <a:pPr marL="342900" indent="-342900">
              <a:lnSpc>
                <a:spcPct val="100000"/>
              </a:lnSpc>
              <a:spcBef>
                <a:spcPts val="0"/>
              </a:spcBef>
              <a:buFont typeface="Arial" panose="020B0604020202020204" pitchFamily="34" charset="0"/>
              <a:buChar char="•"/>
            </a:pPr>
            <a:r>
              <a:rPr lang="de-DE" sz="2000" dirty="0" smtClean="0">
                <a:latin typeface="+mj-lt"/>
                <a:hlinkClick r:id="rId8" action="ppaction://hlinksldjump"/>
              </a:rPr>
              <a:t>Arbeitsergebnisse aufbereiten und präsentieren</a:t>
            </a:r>
            <a:endParaRPr lang="de-DE" sz="2000" dirty="0" smtClean="0">
              <a:latin typeface="+mj-lt"/>
            </a:endParaRPr>
          </a:p>
          <a:p>
            <a:pPr marL="342900" indent="-342900">
              <a:lnSpc>
                <a:spcPct val="100000"/>
              </a:lnSpc>
              <a:spcBef>
                <a:spcPts val="0"/>
              </a:spcBef>
              <a:buFont typeface="Arial" panose="020B0604020202020204" pitchFamily="34" charset="0"/>
              <a:buChar char="•"/>
            </a:pPr>
            <a:r>
              <a:rPr lang="de-DE" sz="2000" dirty="0" smtClean="0">
                <a:latin typeface="+mj-lt"/>
                <a:hlinkClick r:id="rId9" action="ppaction://hlinksldjump"/>
              </a:rPr>
              <a:t>Fachspezifische Darstellungsformen (Tabellen, Diagramme, …) korrekt verwenden</a:t>
            </a:r>
            <a:endParaRPr lang="de-DE" sz="2000" dirty="0" smtClean="0">
              <a:latin typeface="+mj-lt"/>
            </a:endParaRPr>
          </a:p>
          <a:p>
            <a:pPr marL="342900" indent="-342900">
              <a:lnSpc>
                <a:spcPct val="100000"/>
              </a:lnSpc>
              <a:spcBef>
                <a:spcPts val="0"/>
              </a:spcBef>
              <a:buFont typeface="Arial" panose="020B0604020202020204" pitchFamily="34" charset="0"/>
              <a:buChar char="•"/>
            </a:pPr>
            <a:r>
              <a:rPr lang="de-DE" sz="2000" dirty="0" smtClean="0">
                <a:latin typeface="+mj-lt"/>
                <a:hlinkClick r:id="rId10" action="ppaction://hlinksldjump"/>
              </a:rPr>
              <a:t>Sachgerecht schriftlich und mündlich kommunizieren</a:t>
            </a:r>
            <a:endParaRPr lang="de-DE" sz="2000" dirty="0" smtClean="0">
              <a:latin typeface="+mj-lt"/>
            </a:endParaRPr>
          </a:p>
          <a:p>
            <a:pPr marL="342900" indent="-342900">
              <a:lnSpc>
                <a:spcPct val="100000"/>
              </a:lnSpc>
              <a:spcBef>
                <a:spcPts val="0"/>
              </a:spcBef>
              <a:buFont typeface="Arial" panose="020B0604020202020204" pitchFamily="34" charset="0"/>
              <a:buChar char="•"/>
            </a:pPr>
            <a:r>
              <a:rPr lang="de-DE" sz="2000" dirty="0" smtClean="0">
                <a:latin typeface="+mj-lt"/>
              </a:rPr>
              <a:t>…</a:t>
            </a:r>
          </a:p>
        </p:txBody>
      </p:sp>
      <p:sp>
        <p:nvSpPr>
          <p:cNvPr id="14" name="Rechteck 15"/>
          <p:cNvSpPr>
            <a:spLocks noChangeArrowheads="1"/>
          </p:cNvSpPr>
          <p:nvPr/>
        </p:nvSpPr>
        <p:spPr bwMode="auto">
          <a:xfrm>
            <a:off x="436563" y="284163"/>
            <a:ext cx="6399212" cy="338554"/>
          </a:xfrm>
          <a:prstGeom prst="rect">
            <a:avLst/>
          </a:prstGeom>
          <a:noFill/>
          <a:ln w="9525">
            <a:noFill/>
            <a:miter lim="800000"/>
            <a:headEnd/>
            <a:tailEnd/>
          </a:ln>
        </p:spPr>
        <p:txBody>
          <a:bodyPr>
            <a:spAutoFit/>
          </a:bodyPr>
          <a:lstStyle/>
          <a:p>
            <a:r>
              <a:rPr lang="de-DE" sz="1600" b="1" dirty="0">
                <a:latin typeface="Calibri Light" charset="0"/>
                <a:ea typeface="Calibri Light" charset="0"/>
                <a:cs typeface="Calibri Light" charset="0"/>
              </a:rPr>
              <a:t>Kompetenzorientierung – </a:t>
            </a:r>
            <a:r>
              <a:rPr lang="de-DE" sz="1600" b="1" dirty="0" smtClean="0">
                <a:latin typeface="Calibri Light" charset="0"/>
                <a:ea typeface="Calibri Light" charset="0"/>
                <a:cs typeface="Calibri Light" charset="0"/>
              </a:rPr>
              <a:t>Kommunizieren</a:t>
            </a:r>
            <a:endParaRPr lang="de-DE" sz="1600" b="1" dirty="0">
              <a:solidFill>
                <a:srgbClr val="72A403"/>
              </a:solidFill>
            </a:endParaRPr>
          </a:p>
        </p:txBody>
      </p:sp>
      <p:sp>
        <p:nvSpPr>
          <p:cNvPr id="2" name="Foliennummernplatzhalter 1"/>
          <p:cNvSpPr>
            <a:spLocks noGrp="1"/>
          </p:cNvSpPr>
          <p:nvPr>
            <p:ph type="sldNum" sz="quarter" idx="12"/>
          </p:nvPr>
        </p:nvSpPr>
        <p:spPr/>
        <p:txBody>
          <a:bodyPr/>
          <a:lstStyle/>
          <a:p>
            <a:pPr>
              <a:defRPr/>
            </a:pPr>
            <a:fld id="{0C3C2537-8062-41C3-B66C-C633D96FF7D7}" type="slidenum">
              <a:rPr lang="de-DE" smtClean="0"/>
              <a:pPr>
                <a:defRPr/>
              </a:pPr>
              <a:t>34</a:t>
            </a:fld>
            <a:endParaRPr lang="de-DE" dirty="0"/>
          </a:p>
        </p:txBody>
      </p:sp>
    </p:spTree>
    <p:extLst>
      <p:ext uri="{BB962C8B-B14F-4D97-AF65-F5344CB8AC3E}">
        <p14:creationId xmlns:p14="http://schemas.microsoft.com/office/powerpoint/2010/main" val="84072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4764088"/>
            <a:ext cx="7502525" cy="37941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5" name="Rechteck 4"/>
          <p:cNvSpPr/>
          <p:nvPr/>
        </p:nvSpPr>
        <p:spPr>
          <a:xfrm>
            <a:off x="436563" y="4849813"/>
            <a:ext cx="6027737" cy="218521"/>
          </a:xfrm>
          <a:prstGeom prst="rect">
            <a:avLst/>
          </a:prstGeom>
        </p:spPr>
        <p:txBody>
          <a:bodyPr>
            <a:spAutoFit/>
          </a:bodyPr>
          <a:lstStyle/>
          <a:p>
            <a:pPr fontAlgn="auto">
              <a:lnSpc>
                <a:spcPct val="80000"/>
              </a:lnSpc>
              <a:spcBef>
                <a:spcPts val="0"/>
              </a:spcBef>
              <a:spcAft>
                <a:spcPts val="0"/>
              </a:spcAft>
              <a:defRPr/>
            </a:pPr>
            <a:r>
              <a:rPr lang="de-DE" altLang="de-DE" sz="1000" dirty="0">
                <a:solidFill>
                  <a:schemeClr val="tx1">
                    <a:lumMod val="95000"/>
                    <a:lumOff val="5000"/>
                  </a:schemeClr>
                </a:solidFill>
                <a:latin typeface="Calibri" panose="020F0502020204030204" pitchFamily="34" charset="0"/>
              </a:rPr>
              <a:t>Physik 7/I – Realschule </a:t>
            </a:r>
            <a:r>
              <a:rPr lang="de-DE" altLang="de-DE" sz="1000" dirty="0" smtClean="0">
                <a:solidFill>
                  <a:schemeClr val="tx1">
                    <a:lumMod val="95000"/>
                    <a:lumOff val="5000"/>
                  </a:schemeClr>
                </a:solidFill>
                <a:latin typeface="Calibri" panose="020F0502020204030204" pitchFamily="34" charset="0"/>
              </a:rPr>
              <a:t>Bayern</a:t>
            </a:r>
            <a:endParaRPr lang="de-DE" altLang="de-DE" sz="1000" dirty="0">
              <a:solidFill>
                <a:schemeClr val="tx1">
                  <a:lumMod val="95000"/>
                  <a:lumOff val="5000"/>
                </a:schemeClr>
              </a:solidFill>
              <a:latin typeface="Calibri" panose="020F0502020204030204" pitchFamily="34" charset="0"/>
            </a:endParaRPr>
          </a:p>
        </p:txBody>
      </p:sp>
      <p:cxnSp>
        <p:nvCxnSpPr>
          <p:cNvPr id="9" name="Gerade Verbindung 8"/>
          <p:cNvCxnSpPr/>
          <p:nvPr/>
        </p:nvCxnSpPr>
        <p:spPr>
          <a:xfrm>
            <a:off x="8555038" y="0"/>
            <a:ext cx="0" cy="703263"/>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0" y="703263"/>
            <a:ext cx="9144000" cy="0"/>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pic>
        <p:nvPicPr>
          <p:cNvPr id="14343" name="Bild 22" descr="CCBLogo4c48mm.jpg"/>
          <p:cNvPicPr>
            <a:picLocks noChangeAspect="1"/>
          </p:cNvPicPr>
          <p:nvPr/>
        </p:nvPicPr>
        <p:blipFill>
          <a:blip r:embed="rId3"/>
          <a:srcRect/>
          <a:stretch>
            <a:fillRect/>
          </a:stretch>
        </p:blipFill>
        <p:spPr bwMode="auto">
          <a:xfrm>
            <a:off x="7154863" y="4821238"/>
            <a:ext cx="284162" cy="284162"/>
          </a:xfrm>
          <a:prstGeom prst="rect">
            <a:avLst/>
          </a:prstGeom>
          <a:noFill/>
          <a:ln w="9525">
            <a:noFill/>
            <a:miter lim="800000"/>
            <a:headEnd/>
            <a:tailEnd/>
          </a:ln>
        </p:spPr>
      </p:pic>
      <p:sp>
        <p:nvSpPr>
          <p:cNvPr id="18" name="Rechteck 17"/>
          <p:cNvSpPr/>
          <p:nvPr/>
        </p:nvSpPr>
        <p:spPr>
          <a:xfrm>
            <a:off x="7569200" y="4764088"/>
            <a:ext cx="1574800" cy="3841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4350" name="Rechteck 19"/>
          <p:cNvSpPr>
            <a:spLocks noChangeArrowheads="1"/>
          </p:cNvSpPr>
          <p:nvPr/>
        </p:nvSpPr>
        <p:spPr bwMode="auto">
          <a:xfrm>
            <a:off x="7569200" y="4808538"/>
            <a:ext cx="1574800" cy="246221"/>
          </a:xfrm>
          <a:prstGeom prst="rect">
            <a:avLst/>
          </a:prstGeom>
          <a:noFill/>
          <a:ln w="9525">
            <a:noFill/>
            <a:miter lim="800000"/>
            <a:headEnd/>
            <a:tailEnd/>
          </a:ln>
        </p:spPr>
        <p:txBody>
          <a:bodyPr wrap="square" lIns="0" rIns="0">
            <a:spAutoFit/>
          </a:bodyPr>
          <a:lstStyle/>
          <a:p>
            <a:pPr algn="ctr"/>
            <a:r>
              <a:rPr lang="de-DE" sz="1000" dirty="0" smtClean="0">
                <a:latin typeface="Calibri" pitchFamily="34" charset="0"/>
              </a:rPr>
              <a:t>88</a:t>
            </a:r>
            <a:endParaRPr lang="de-DE" sz="1000" dirty="0">
              <a:latin typeface="Calibri" pitchFamily="34" charset="0"/>
            </a:endParaRPr>
          </a:p>
        </p:txBody>
      </p:sp>
      <p:pic>
        <p:nvPicPr>
          <p:cNvPr id="19" name="Grafik 18"/>
          <p:cNvPicPr>
            <a:picLocks noChangeAspect="1"/>
          </p:cNvPicPr>
          <p:nvPr/>
        </p:nvPicPr>
        <p:blipFill>
          <a:blip r:embed="rId4"/>
          <a:stretch>
            <a:fillRect/>
          </a:stretch>
        </p:blipFill>
        <p:spPr>
          <a:xfrm>
            <a:off x="7332453" y="123826"/>
            <a:ext cx="1159913" cy="522868"/>
          </a:xfrm>
          <a:prstGeom prst="rect">
            <a:avLst/>
          </a:prstGeom>
        </p:spPr>
      </p:pic>
      <p:sp>
        <p:nvSpPr>
          <p:cNvPr id="14" name="Rechteck 15"/>
          <p:cNvSpPr>
            <a:spLocks noChangeArrowheads="1"/>
          </p:cNvSpPr>
          <p:nvPr/>
        </p:nvSpPr>
        <p:spPr bwMode="auto">
          <a:xfrm>
            <a:off x="436563" y="284163"/>
            <a:ext cx="6399212" cy="338554"/>
          </a:xfrm>
          <a:prstGeom prst="rect">
            <a:avLst/>
          </a:prstGeom>
          <a:noFill/>
          <a:ln w="9525">
            <a:noFill/>
            <a:miter lim="800000"/>
            <a:headEnd/>
            <a:tailEnd/>
          </a:ln>
        </p:spPr>
        <p:txBody>
          <a:bodyPr>
            <a:spAutoFit/>
          </a:bodyPr>
          <a:lstStyle/>
          <a:p>
            <a:r>
              <a:rPr lang="de-DE" sz="1600" b="1" dirty="0">
                <a:latin typeface="Calibri Light" charset="0"/>
                <a:ea typeface="Calibri Light" charset="0"/>
                <a:cs typeface="Calibri Light" charset="0"/>
              </a:rPr>
              <a:t>Kompetenzorientierung – Kommunizieren</a:t>
            </a:r>
            <a:endParaRPr lang="de-DE" sz="1600" b="1" dirty="0">
              <a:solidFill>
                <a:srgbClr val="72A403"/>
              </a:solidFill>
            </a:endParaRPr>
          </a:p>
        </p:txBody>
      </p:sp>
      <p:pic>
        <p:nvPicPr>
          <p:cNvPr id="2" name="Grafik 1"/>
          <p:cNvPicPr>
            <a:picLocks noChangeAspect="1"/>
          </p:cNvPicPr>
          <p:nvPr/>
        </p:nvPicPr>
        <p:blipFill>
          <a:blip r:embed="rId5"/>
          <a:stretch>
            <a:fillRect/>
          </a:stretch>
        </p:blipFill>
        <p:spPr>
          <a:xfrm>
            <a:off x="642492" y="885465"/>
            <a:ext cx="5688000" cy="2097897"/>
          </a:xfrm>
          <a:prstGeom prst="rect">
            <a:avLst/>
          </a:prstGeom>
        </p:spPr>
      </p:pic>
      <p:sp>
        <p:nvSpPr>
          <p:cNvPr id="4" name="Foliennummernplatzhalter 3"/>
          <p:cNvSpPr>
            <a:spLocks noGrp="1"/>
          </p:cNvSpPr>
          <p:nvPr>
            <p:ph type="sldNum" sz="quarter" idx="12"/>
          </p:nvPr>
        </p:nvSpPr>
        <p:spPr/>
        <p:txBody>
          <a:bodyPr/>
          <a:lstStyle/>
          <a:p>
            <a:pPr>
              <a:defRPr/>
            </a:pPr>
            <a:fld id="{0C3C2537-8062-41C3-B66C-C633D96FF7D7}" type="slidenum">
              <a:rPr lang="de-DE" smtClean="0"/>
              <a:pPr>
                <a:defRPr/>
              </a:pPr>
              <a:t>35</a:t>
            </a:fld>
            <a:endParaRPr lang="de-DE" dirty="0"/>
          </a:p>
        </p:txBody>
      </p:sp>
    </p:spTree>
    <p:extLst>
      <p:ext uri="{BB962C8B-B14F-4D97-AF65-F5344CB8AC3E}">
        <p14:creationId xmlns:p14="http://schemas.microsoft.com/office/powerpoint/2010/main" val="1194498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4764088"/>
            <a:ext cx="7502525" cy="37941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5" name="Rechteck 4"/>
          <p:cNvSpPr/>
          <p:nvPr/>
        </p:nvSpPr>
        <p:spPr>
          <a:xfrm>
            <a:off x="436563" y="4849813"/>
            <a:ext cx="6027737" cy="218521"/>
          </a:xfrm>
          <a:prstGeom prst="rect">
            <a:avLst/>
          </a:prstGeom>
        </p:spPr>
        <p:txBody>
          <a:bodyPr>
            <a:spAutoFit/>
          </a:bodyPr>
          <a:lstStyle/>
          <a:p>
            <a:pPr fontAlgn="auto">
              <a:lnSpc>
                <a:spcPct val="80000"/>
              </a:lnSpc>
              <a:spcBef>
                <a:spcPts val="0"/>
              </a:spcBef>
              <a:spcAft>
                <a:spcPts val="0"/>
              </a:spcAft>
              <a:defRPr/>
            </a:pPr>
            <a:r>
              <a:rPr lang="de-DE" altLang="de-DE" sz="1000" dirty="0">
                <a:solidFill>
                  <a:schemeClr val="tx1">
                    <a:lumMod val="95000"/>
                    <a:lumOff val="5000"/>
                  </a:schemeClr>
                </a:solidFill>
                <a:latin typeface="Calibri" panose="020F0502020204030204" pitchFamily="34" charset="0"/>
              </a:rPr>
              <a:t>Physik 7/I – Realschule </a:t>
            </a:r>
            <a:r>
              <a:rPr lang="de-DE" altLang="de-DE" sz="1000" dirty="0" smtClean="0">
                <a:solidFill>
                  <a:schemeClr val="tx1">
                    <a:lumMod val="95000"/>
                    <a:lumOff val="5000"/>
                  </a:schemeClr>
                </a:solidFill>
                <a:latin typeface="Calibri" panose="020F0502020204030204" pitchFamily="34" charset="0"/>
              </a:rPr>
              <a:t>Bayern</a:t>
            </a:r>
            <a:endParaRPr lang="de-DE" altLang="de-DE" sz="1000" dirty="0">
              <a:solidFill>
                <a:schemeClr val="tx1">
                  <a:lumMod val="95000"/>
                  <a:lumOff val="5000"/>
                </a:schemeClr>
              </a:solidFill>
              <a:latin typeface="Calibri" panose="020F0502020204030204" pitchFamily="34" charset="0"/>
            </a:endParaRPr>
          </a:p>
        </p:txBody>
      </p:sp>
      <p:cxnSp>
        <p:nvCxnSpPr>
          <p:cNvPr id="9" name="Gerade Verbindung 8"/>
          <p:cNvCxnSpPr/>
          <p:nvPr/>
        </p:nvCxnSpPr>
        <p:spPr>
          <a:xfrm>
            <a:off x="8555038" y="0"/>
            <a:ext cx="0" cy="703263"/>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0" y="703263"/>
            <a:ext cx="9144000" cy="0"/>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pic>
        <p:nvPicPr>
          <p:cNvPr id="14343" name="Bild 22" descr="CCBLogo4c48mm.jpg">
            <a:hlinkClick r:id="rId3" action="ppaction://hlinksldjump"/>
          </p:cNvPr>
          <p:cNvPicPr>
            <a:picLocks noChangeAspect="1"/>
          </p:cNvPicPr>
          <p:nvPr/>
        </p:nvPicPr>
        <p:blipFill>
          <a:blip r:embed="rId4"/>
          <a:srcRect/>
          <a:stretch>
            <a:fillRect/>
          </a:stretch>
        </p:blipFill>
        <p:spPr bwMode="auto">
          <a:xfrm>
            <a:off x="7154863" y="4821238"/>
            <a:ext cx="284162" cy="284162"/>
          </a:xfrm>
          <a:prstGeom prst="rect">
            <a:avLst/>
          </a:prstGeom>
          <a:noFill/>
          <a:ln w="9525">
            <a:noFill/>
            <a:miter lim="800000"/>
            <a:headEnd/>
            <a:tailEnd/>
          </a:ln>
        </p:spPr>
      </p:pic>
      <p:sp>
        <p:nvSpPr>
          <p:cNvPr id="18" name="Rechteck 17"/>
          <p:cNvSpPr/>
          <p:nvPr/>
        </p:nvSpPr>
        <p:spPr>
          <a:xfrm>
            <a:off x="7569200" y="4764088"/>
            <a:ext cx="1574800" cy="3841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4350" name="Rechteck 19"/>
          <p:cNvSpPr>
            <a:spLocks noChangeArrowheads="1"/>
          </p:cNvSpPr>
          <p:nvPr/>
        </p:nvSpPr>
        <p:spPr bwMode="auto">
          <a:xfrm>
            <a:off x="7569200" y="4808538"/>
            <a:ext cx="1574800" cy="246221"/>
          </a:xfrm>
          <a:prstGeom prst="rect">
            <a:avLst/>
          </a:prstGeom>
          <a:noFill/>
          <a:ln w="9525">
            <a:noFill/>
            <a:miter lim="800000"/>
            <a:headEnd/>
            <a:tailEnd/>
          </a:ln>
        </p:spPr>
        <p:txBody>
          <a:bodyPr wrap="square" lIns="0" rIns="0">
            <a:spAutoFit/>
          </a:bodyPr>
          <a:lstStyle/>
          <a:p>
            <a:pPr algn="ctr"/>
            <a:r>
              <a:rPr lang="de-DE" sz="1000" dirty="0" smtClean="0">
                <a:latin typeface="Calibri" pitchFamily="34" charset="0"/>
              </a:rPr>
              <a:t>88</a:t>
            </a:r>
            <a:endParaRPr lang="de-DE" sz="1000" dirty="0">
              <a:latin typeface="Calibri" pitchFamily="34" charset="0"/>
            </a:endParaRPr>
          </a:p>
        </p:txBody>
      </p:sp>
      <p:pic>
        <p:nvPicPr>
          <p:cNvPr id="19" name="Grafik 18"/>
          <p:cNvPicPr>
            <a:picLocks noChangeAspect="1"/>
          </p:cNvPicPr>
          <p:nvPr/>
        </p:nvPicPr>
        <p:blipFill>
          <a:blip r:embed="rId5"/>
          <a:stretch>
            <a:fillRect/>
          </a:stretch>
        </p:blipFill>
        <p:spPr>
          <a:xfrm>
            <a:off x="7332453" y="123826"/>
            <a:ext cx="1159913" cy="522868"/>
          </a:xfrm>
          <a:prstGeom prst="rect">
            <a:avLst/>
          </a:prstGeom>
        </p:spPr>
      </p:pic>
      <p:sp>
        <p:nvSpPr>
          <p:cNvPr id="14" name="Rechteck 15"/>
          <p:cNvSpPr>
            <a:spLocks noChangeArrowheads="1"/>
          </p:cNvSpPr>
          <p:nvPr/>
        </p:nvSpPr>
        <p:spPr bwMode="auto">
          <a:xfrm>
            <a:off x="436563" y="284163"/>
            <a:ext cx="6399212" cy="338554"/>
          </a:xfrm>
          <a:prstGeom prst="rect">
            <a:avLst/>
          </a:prstGeom>
          <a:noFill/>
          <a:ln w="9525">
            <a:noFill/>
            <a:miter lim="800000"/>
            <a:headEnd/>
            <a:tailEnd/>
          </a:ln>
        </p:spPr>
        <p:txBody>
          <a:bodyPr>
            <a:spAutoFit/>
          </a:bodyPr>
          <a:lstStyle/>
          <a:p>
            <a:r>
              <a:rPr lang="de-DE" sz="1600" b="1" dirty="0">
                <a:latin typeface="Calibri Light" charset="0"/>
                <a:ea typeface="Calibri Light" charset="0"/>
                <a:cs typeface="Calibri Light" charset="0"/>
              </a:rPr>
              <a:t>Kompetenzorientierung – Kommunizieren</a:t>
            </a:r>
            <a:endParaRPr lang="de-DE" sz="1600" b="1" dirty="0">
              <a:solidFill>
                <a:srgbClr val="72A403"/>
              </a:solidFill>
            </a:endParaRPr>
          </a:p>
        </p:txBody>
      </p:sp>
      <p:pic>
        <p:nvPicPr>
          <p:cNvPr id="4" name="Grafik 3"/>
          <p:cNvPicPr>
            <a:picLocks noChangeAspect="1"/>
          </p:cNvPicPr>
          <p:nvPr/>
        </p:nvPicPr>
        <p:blipFill>
          <a:blip r:embed="rId6"/>
          <a:stretch>
            <a:fillRect/>
          </a:stretch>
        </p:blipFill>
        <p:spPr>
          <a:xfrm>
            <a:off x="642492" y="938158"/>
            <a:ext cx="5688000" cy="1737195"/>
          </a:xfrm>
          <a:prstGeom prst="rect">
            <a:avLst/>
          </a:prstGeom>
        </p:spPr>
      </p:pic>
      <p:pic>
        <p:nvPicPr>
          <p:cNvPr id="6" name="Grafik 5"/>
          <p:cNvPicPr>
            <a:picLocks noChangeAspect="1"/>
          </p:cNvPicPr>
          <p:nvPr/>
        </p:nvPicPr>
        <p:blipFill>
          <a:blip r:embed="rId7"/>
          <a:stretch>
            <a:fillRect/>
          </a:stretch>
        </p:blipFill>
        <p:spPr>
          <a:xfrm>
            <a:off x="642492" y="2910247"/>
            <a:ext cx="5688000" cy="274762"/>
          </a:xfrm>
          <a:prstGeom prst="rect">
            <a:avLst/>
          </a:prstGeom>
        </p:spPr>
      </p:pic>
      <p:sp>
        <p:nvSpPr>
          <p:cNvPr id="2" name="Foliennummernplatzhalter 1"/>
          <p:cNvSpPr>
            <a:spLocks noGrp="1"/>
          </p:cNvSpPr>
          <p:nvPr>
            <p:ph type="sldNum" sz="quarter" idx="12"/>
          </p:nvPr>
        </p:nvSpPr>
        <p:spPr/>
        <p:txBody>
          <a:bodyPr/>
          <a:lstStyle/>
          <a:p>
            <a:pPr>
              <a:defRPr/>
            </a:pPr>
            <a:fld id="{0C3C2537-8062-41C3-B66C-C633D96FF7D7}" type="slidenum">
              <a:rPr lang="de-DE" smtClean="0"/>
              <a:pPr>
                <a:defRPr/>
              </a:pPr>
              <a:t>36</a:t>
            </a:fld>
            <a:endParaRPr lang="de-DE" dirty="0"/>
          </a:p>
        </p:txBody>
      </p:sp>
    </p:spTree>
    <p:extLst>
      <p:ext uri="{BB962C8B-B14F-4D97-AF65-F5344CB8AC3E}">
        <p14:creationId xmlns:p14="http://schemas.microsoft.com/office/powerpoint/2010/main" val="2369537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4764088"/>
            <a:ext cx="7502525" cy="37941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5" name="Rechteck 4"/>
          <p:cNvSpPr/>
          <p:nvPr/>
        </p:nvSpPr>
        <p:spPr>
          <a:xfrm>
            <a:off x="436563" y="4849813"/>
            <a:ext cx="6027737" cy="218521"/>
          </a:xfrm>
          <a:prstGeom prst="rect">
            <a:avLst/>
          </a:prstGeom>
        </p:spPr>
        <p:txBody>
          <a:bodyPr>
            <a:spAutoFit/>
          </a:bodyPr>
          <a:lstStyle/>
          <a:p>
            <a:pPr fontAlgn="auto">
              <a:lnSpc>
                <a:spcPct val="80000"/>
              </a:lnSpc>
              <a:spcBef>
                <a:spcPts val="0"/>
              </a:spcBef>
              <a:spcAft>
                <a:spcPts val="0"/>
              </a:spcAft>
              <a:defRPr/>
            </a:pPr>
            <a:r>
              <a:rPr lang="de-DE" altLang="de-DE" sz="1000" dirty="0">
                <a:solidFill>
                  <a:schemeClr val="tx1">
                    <a:lumMod val="95000"/>
                    <a:lumOff val="5000"/>
                  </a:schemeClr>
                </a:solidFill>
                <a:latin typeface="Calibri" panose="020F0502020204030204" pitchFamily="34" charset="0"/>
              </a:rPr>
              <a:t>Physik 7/I – Realschule </a:t>
            </a:r>
            <a:r>
              <a:rPr lang="de-DE" altLang="de-DE" sz="1000" dirty="0" smtClean="0">
                <a:solidFill>
                  <a:schemeClr val="tx1">
                    <a:lumMod val="95000"/>
                    <a:lumOff val="5000"/>
                  </a:schemeClr>
                </a:solidFill>
                <a:latin typeface="Calibri" panose="020F0502020204030204" pitchFamily="34" charset="0"/>
              </a:rPr>
              <a:t>Bayern</a:t>
            </a:r>
            <a:endParaRPr lang="de-DE" altLang="de-DE" sz="1000" dirty="0">
              <a:solidFill>
                <a:schemeClr val="tx1">
                  <a:lumMod val="95000"/>
                  <a:lumOff val="5000"/>
                </a:schemeClr>
              </a:solidFill>
              <a:latin typeface="Calibri" panose="020F0502020204030204" pitchFamily="34" charset="0"/>
            </a:endParaRPr>
          </a:p>
        </p:txBody>
      </p:sp>
      <p:cxnSp>
        <p:nvCxnSpPr>
          <p:cNvPr id="9" name="Gerade Verbindung 8"/>
          <p:cNvCxnSpPr/>
          <p:nvPr/>
        </p:nvCxnSpPr>
        <p:spPr>
          <a:xfrm>
            <a:off x="8555038" y="0"/>
            <a:ext cx="0" cy="703263"/>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0" y="703263"/>
            <a:ext cx="9144000" cy="0"/>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sp>
        <p:nvSpPr>
          <p:cNvPr id="18" name="Rechteck 17"/>
          <p:cNvSpPr/>
          <p:nvPr/>
        </p:nvSpPr>
        <p:spPr>
          <a:xfrm>
            <a:off x="7569200" y="4764088"/>
            <a:ext cx="1574800" cy="3841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4350" name="Rechteck 19"/>
          <p:cNvSpPr>
            <a:spLocks noChangeArrowheads="1"/>
          </p:cNvSpPr>
          <p:nvPr/>
        </p:nvSpPr>
        <p:spPr bwMode="auto">
          <a:xfrm>
            <a:off x="7569200" y="4808538"/>
            <a:ext cx="1574800" cy="246221"/>
          </a:xfrm>
          <a:prstGeom prst="rect">
            <a:avLst/>
          </a:prstGeom>
          <a:noFill/>
          <a:ln w="9525">
            <a:noFill/>
            <a:miter lim="800000"/>
            <a:headEnd/>
            <a:tailEnd/>
          </a:ln>
        </p:spPr>
        <p:txBody>
          <a:bodyPr wrap="square" lIns="0" rIns="0">
            <a:spAutoFit/>
          </a:bodyPr>
          <a:lstStyle/>
          <a:p>
            <a:pPr algn="ctr"/>
            <a:r>
              <a:rPr lang="de-DE" sz="1000" dirty="0" smtClean="0">
                <a:latin typeface="Calibri" pitchFamily="34" charset="0"/>
              </a:rPr>
              <a:t>89/121</a:t>
            </a:r>
            <a:endParaRPr lang="de-DE" sz="1000" dirty="0">
              <a:latin typeface="Calibri" pitchFamily="34" charset="0"/>
            </a:endParaRPr>
          </a:p>
        </p:txBody>
      </p:sp>
      <p:pic>
        <p:nvPicPr>
          <p:cNvPr id="19" name="Grafik 18"/>
          <p:cNvPicPr>
            <a:picLocks noChangeAspect="1"/>
          </p:cNvPicPr>
          <p:nvPr/>
        </p:nvPicPr>
        <p:blipFill>
          <a:blip r:embed="rId3"/>
          <a:stretch>
            <a:fillRect/>
          </a:stretch>
        </p:blipFill>
        <p:spPr>
          <a:xfrm>
            <a:off x="7332453" y="123826"/>
            <a:ext cx="1159913" cy="522868"/>
          </a:xfrm>
          <a:prstGeom prst="rect">
            <a:avLst/>
          </a:prstGeom>
        </p:spPr>
      </p:pic>
      <p:sp>
        <p:nvSpPr>
          <p:cNvPr id="14" name="Rechteck 15"/>
          <p:cNvSpPr>
            <a:spLocks noChangeArrowheads="1"/>
          </p:cNvSpPr>
          <p:nvPr/>
        </p:nvSpPr>
        <p:spPr bwMode="auto">
          <a:xfrm>
            <a:off x="436563" y="284163"/>
            <a:ext cx="6399212" cy="338554"/>
          </a:xfrm>
          <a:prstGeom prst="rect">
            <a:avLst/>
          </a:prstGeom>
          <a:noFill/>
          <a:ln w="9525">
            <a:noFill/>
            <a:miter lim="800000"/>
            <a:headEnd/>
            <a:tailEnd/>
          </a:ln>
        </p:spPr>
        <p:txBody>
          <a:bodyPr>
            <a:spAutoFit/>
          </a:bodyPr>
          <a:lstStyle/>
          <a:p>
            <a:r>
              <a:rPr lang="de-DE" sz="1600" b="1" dirty="0">
                <a:latin typeface="Calibri Light" charset="0"/>
                <a:ea typeface="Calibri Light" charset="0"/>
                <a:cs typeface="Calibri Light" charset="0"/>
              </a:rPr>
              <a:t>Kompetenzorientierung – Kommunizieren</a:t>
            </a:r>
            <a:endParaRPr lang="de-DE" sz="1600" b="1" dirty="0">
              <a:solidFill>
                <a:srgbClr val="72A403"/>
              </a:solidFill>
            </a:endParaRPr>
          </a:p>
        </p:txBody>
      </p:sp>
      <p:pic>
        <p:nvPicPr>
          <p:cNvPr id="12" name="Bild 22" descr="CCBLogo4c48mm.jpg">
            <a:hlinkClick r:id="rId4" action="ppaction://hlinksldjump"/>
          </p:cNvPr>
          <p:cNvPicPr>
            <a:picLocks noChangeAspect="1"/>
          </p:cNvPicPr>
          <p:nvPr/>
        </p:nvPicPr>
        <p:blipFill>
          <a:blip r:embed="rId5"/>
          <a:srcRect/>
          <a:stretch>
            <a:fillRect/>
          </a:stretch>
        </p:blipFill>
        <p:spPr bwMode="auto">
          <a:xfrm>
            <a:off x="7154863" y="4821238"/>
            <a:ext cx="284162" cy="284162"/>
          </a:xfrm>
          <a:prstGeom prst="rect">
            <a:avLst/>
          </a:prstGeom>
          <a:noFill/>
          <a:ln w="9525">
            <a:noFill/>
            <a:miter lim="800000"/>
            <a:headEnd/>
            <a:tailEnd/>
          </a:ln>
        </p:spPr>
      </p:pic>
      <p:pic>
        <p:nvPicPr>
          <p:cNvPr id="4" name="Grafik 3"/>
          <p:cNvPicPr>
            <a:picLocks noChangeAspect="1"/>
          </p:cNvPicPr>
          <p:nvPr/>
        </p:nvPicPr>
        <p:blipFill>
          <a:blip r:embed="rId6"/>
          <a:stretch>
            <a:fillRect/>
          </a:stretch>
        </p:blipFill>
        <p:spPr>
          <a:xfrm>
            <a:off x="639122" y="880706"/>
            <a:ext cx="5688000" cy="210164"/>
          </a:xfrm>
          <a:prstGeom prst="rect">
            <a:avLst/>
          </a:prstGeom>
        </p:spPr>
      </p:pic>
      <p:pic>
        <p:nvPicPr>
          <p:cNvPr id="7" name="Grafik 6"/>
          <p:cNvPicPr>
            <a:picLocks noChangeAspect="1"/>
          </p:cNvPicPr>
          <p:nvPr/>
        </p:nvPicPr>
        <p:blipFill>
          <a:blip r:embed="rId7"/>
          <a:stretch>
            <a:fillRect/>
          </a:stretch>
        </p:blipFill>
        <p:spPr>
          <a:xfrm>
            <a:off x="639124" y="1234577"/>
            <a:ext cx="2396308" cy="315197"/>
          </a:xfrm>
          <a:prstGeom prst="rect">
            <a:avLst/>
          </a:prstGeom>
        </p:spPr>
      </p:pic>
      <p:sp>
        <p:nvSpPr>
          <p:cNvPr id="2" name="Foliennummernplatzhalter 1"/>
          <p:cNvSpPr>
            <a:spLocks noGrp="1"/>
          </p:cNvSpPr>
          <p:nvPr>
            <p:ph type="sldNum" sz="quarter" idx="12"/>
          </p:nvPr>
        </p:nvSpPr>
        <p:spPr/>
        <p:txBody>
          <a:bodyPr/>
          <a:lstStyle/>
          <a:p>
            <a:pPr>
              <a:defRPr/>
            </a:pPr>
            <a:fld id="{0C3C2537-8062-41C3-B66C-C633D96FF7D7}" type="slidenum">
              <a:rPr lang="de-DE" smtClean="0"/>
              <a:pPr>
                <a:defRPr/>
              </a:pPr>
              <a:t>37</a:t>
            </a:fld>
            <a:endParaRPr lang="de-DE" dirty="0"/>
          </a:p>
        </p:txBody>
      </p:sp>
    </p:spTree>
    <p:extLst>
      <p:ext uri="{BB962C8B-B14F-4D97-AF65-F5344CB8AC3E}">
        <p14:creationId xmlns:p14="http://schemas.microsoft.com/office/powerpoint/2010/main" val="989196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4764088"/>
            <a:ext cx="7502525" cy="37941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5" name="Rechteck 4"/>
          <p:cNvSpPr/>
          <p:nvPr/>
        </p:nvSpPr>
        <p:spPr>
          <a:xfrm>
            <a:off x="436563" y="4849813"/>
            <a:ext cx="6027737" cy="218521"/>
          </a:xfrm>
          <a:prstGeom prst="rect">
            <a:avLst/>
          </a:prstGeom>
        </p:spPr>
        <p:txBody>
          <a:bodyPr>
            <a:spAutoFit/>
          </a:bodyPr>
          <a:lstStyle/>
          <a:p>
            <a:pPr fontAlgn="auto">
              <a:lnSpc>
                <a:spcPct val="80000"/>
              </a:lnSpc>
              <a:spcBef>
                <a:spcPts val="0"/>
              </a:spcBef>
              <a:spcAft>
                <a:spcPts val="0"/>
              </a:spcAft>
              <a:defRPr/>
            </a:pPr>
            <a:r>
              <a:rPr lang="de-DE" altLang="de-DE" sz="1000" dirty="0">
                <a:solidFill>
                  <a:schemeClr val="tx1">
                    <a:lumMod val="95000"/>
                    <a:lumOff val="5000"/>
                  </a:schemeClr>
                </a:solidFill>
                <a:latin typeface="Calibri" panose="020F0502020204030204" pitchFamily="34" charset="0"/>
              </a:rPr>
              <a:t>Physik 7/I – Realschule </a:t>
            </a:r>
            <a:r>
              <a:rPr lang="de-DE" altLang="de-DE" sz="1000" dirty="0" smtClean="0">
                <a:solidFill>
                  <a:schemeClr val="tx1">
                    <a:lumMod val="95000"/>
                    <a:lumOff val="5000"/>
                  </a:schemeClr>
                </a:solidFill>
                <a:latin typeface="Calibri" panose="020F0502020204030204" pitchFamily="34" charset="0"/>
              </a:rPr>
              <a:t>Bayern</a:t>
            </a:r>
            <a:endParaRPr lang="de-DE" altLang="de-DE" sz="1000" dirty="0">
              <a:solidFill>
                <a:schemeClr val="tx1">
                  <a:lumMod val="95000"/>
                  <a:lumOff val="5000"/>
                </a:schemeClr>
              </a:solidFill>
              <a:latin typeface="Calibri" panose="020F0502020204030204" pitchFamily="34" charset="0"/>
            </a:endParaRPr>
          </a:p>
        </p:txBody>
      </p:sp>
      <p:cxnSp>
        <p:nvCxnSpPr>
          <p:cNvPr id="9" name="Gerade Verbindung 8"/>
          <p:cNvCxnSpPr/>
          <p:nvPr/>
        </p:nvCxnSpPr>
        <p:spPr>
          <a:xfrm>
            <a:off x="8555038" y="0"/>
            <a:ext cx="0" cy="703263"/>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0" y="703263"/>
            <a:ext cx="9144000" cy="0"/>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sp>
        <p:nvSpPr>
          <p:cNvPr id="18" name="Rechteck 17"/>
          <p:cNvSpPr/>
          <p:nvPr/>
        </p:nvSpPr>
        <p:spPr>
          <a:xfrm>
            <a:off x="7569200" y="4764088"/>
            <a:ext cx="1574800" cy="3841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4350" name="Rechteck 19"/>
          <p:cNvSpPr>
            <a:spLocks noChangeArrowheads="1"/>
          </p:cNvSpPr>
          <p:nvPr/>
        </p:nvSpPr>
        <p:spPr bwMode="auto">
          <a:xfrm>
            <a:off x="7569200" y="4808538"/>
            <a:ext cx="1574800" cy="246221"/>
          </a:xfrm>
          <a:prstGeom prst="rect">
            <a:avLst/>
          </a:prstGeom>
          <a:noFill/>
          <a:ln w="9525">
            <a:noFill/>
            <a:miter lim="800000"/>
            <a:headEnd/>
            <a:tailEnd/>
          </a:ln>
        </p:spPr>
        <p:txBody>
          <a:bodyPr wrap="square" lIns="0" rIns="0">
            <a:spAutoFit/>
          </a:bodyPr>
          <a:lstStyle/>
          <a:p>
            <a:pPr algn="ctr"/>
            <a:r>
              <a:rPr lang="de-DE" sz="1000" dirty="0" smtClean="0">
                <a:latin typeface="Calibri" pitchFamily="34" charset="0"/>
              </a:rPr>
              <a:t>123</a:t>
            </a:r>
            <a:endParaRPr lang="de-DE" sz="1000" dirty="0">
              <a:latin typeface="Calibri" pitchFamily="34" charset="0"/>
            </a:endParaRPr>
          </a:p>
        </p:txBody>
      </p:sp>
      <p:pic>
        <p:nvPicPr>
          <p:cNvPr id="19" name="Grafik 18"/>
          <p:cNvPicPr>
            <a:picLocks noChangeAspect="1"/>
          </p:cNvPicPr>
          <p:nvPr/>
        </p:nvPicPr>
        <p:blipFill>
          <a:blip r:embed="rId3"/>
          <a:stretch>
            <a:fillRect/>
          </a:stretch>
        </p:blipFill>
        <p:spPr>
          <a:xfrm>
            <a:off x="7332453" y="123826"/>
            <a:ext cx="1159913" cy="522868"/>
          </a:xfrm>
          <a:prstGeom prst="rect">
            <a:avLst/>
          </a:prstGeom>
        </p:spPr>
      </p:pic>
      <p:sp>
        <p:nvSpPr>
          <p:cNvPr id="14" name="Rechteck 15"/>
          <p:cNvSpPr>
            <a:spLocks noChangeArrowheads="1"/>
          </p:cNvSpPr>
          <p:nvPr/>
        </p:nvSpPr>
        <p:spPr bwMode="auto">
          <a:xfrm>
            <a:off x="436563" y="284163"/>
            <a:ext cx="6399212" cy="338554"/>
          </a:xfrm>
          <a:prstGeom prst="rect">
            <a:avLst/>
          </a:prstGeom>
          <a:noFill/>
          <a:ln w="9525">
            <a:noFill/>
            <a:miter lim="800000"/>
            <a:headEnd/>
            <a:tailEnd/>
          </a:ln>
        </p:spPr>
        <p:txBody>
          <a:bodyPr>
            <a:spAutoFit/>
          </a:bodyPr>
          <a:lstStyle/>
          <a:p>
            <a:r>
              <a:rPr lang="de-DE" sz="1600" b="1" dirty="0">
                <a:latin typeface="Calibri Light" charset="0"/>
                <a:ea typeface="Calibri Light" charset="0"/>
                <a:cs typeface="Calibri Light" charset="0"/>
              </a:rPr>
              <a:t>Kompetenzorientierung – Kommunizieren</a:t>
            </a:r>
            <a:endParaRPr lang="de-DE" sz="1600" b="1" dirty="0">
              <a:solidFill>
                <a:srgbClr val="72A403"/>
              </a:solidFill>
            </a:endParaRPr>
          </a:p>
        </p:txBody>
      </p:sp>
      <p:pic>
        <p:nvPicPr>
          <p:cNvPr id="12" name="Bild 22" descr="CCBLogo4c48mm.jpg">
            <a:hlinkClick r:id="rId4" action="ppaction://hlinksldjump"/>
          </p:cNvPr>
          <p:cNvPicPr>
            <a:picLocks noChangeAspect="1"/>
          </p:cNvPicPr>
          <p:nvPr/>
        </p:nvPicPr>
        <p:blipFill>
          <a:blip r:embed="rId5"/>
          <a:srcRect/>
          <a:stretch>
            <a:fillRect/>
          </a:stretch>
        </p:blipFill>
        <p:spPr bwMode="auto">
          <a:xfrm>
            <a:off x="7154863" y="4821238"/>
            <a:ext cx="284162" cy="284162"/>
          </a:xfrm>
          <a:prstGeom prst="rect">
            <a:avLst/>
          </a:prstGeom>
          <a:noFill/>
          <a:ln w="9525">
            <a:noFill/>
            <a:miter lim="800000"/>
            <a:headEnd/>
            <a:tailEnd/>
          </a:ln>
        </p:spPr>
      </p:pic>
      <p:pic>
        <p:nvPicPr>
          <p:cNvPr id="2" name="Grafik 1"/>
          <p:cNvPicPr>
            <a:picLocks noChangeAspect="1"/>
          </p:cNvPicPr>
          <p:nvPr/>
        </p:nvPicPr>
        <p:blipFill>
          <a:blip r:embed="rId6"/>
          <a:stretch>
            <a:fillRect/>
          </a:stretch>
        </p:blipFill>
        <p:spPr>
          <a:xfrm>
            <a:off x="642492" y="880706"/>
            <a:ext cx="5688000" cy="2090367"/>
          </a:xfrm>
          <a:prstGeom prst="rect">
            <a:avLst/>
          </a:prstGeom>
        </p:spPr>
      </p:pic>
      <p:sp>
        <p:nvSpPr>
          <p:cNvPr id="4" name="Foliennummernplatzhalter 3"/>
          <p:cNvSpPr>
            <a:spLocks noGrp="1"/>
          </p:cNvSpPr>
          <p:nvPr>
            <p:ph type="sldNum" sz="quarter" idx="12"/>
          </p:nvPr>
        </p:nvSpPr>
        <p:spPr/>
        <p:txBody>
          <a:bodyPr/>
          <a:lstStyle/>
          <a:p>
            <a:pPr>
              <a:defRPr/>
            </a:pPr>
            <a:fld id="{0C3C2537-8062-41C3-B66C-C633D96FF7D7}" type="slidenum">
              <a:rPr lang="de-DE" smtClean="0"/>
              <a:pPr>
                <a:defRPr/>
              </a:pPr>
              <a:t>38</a:t>
            </a:fld>
            <a:endParaRPr lang="de-DE" dirty="0"/>
          </a:p>
        </p:txBody>
      </p:sp>
    </p:spTree>
    <p:extLst>
      <p:ext uri="{BB962C8B-B14F-4D97-AF65-F5344CB8AC3E}">
        <p14:creationId xmlns:p14="http://schemas.microsoft.com/office/powerpoint/2010/main" val="20532820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4764088"/>
            <a:ext cx="7502525" cy="37941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5" name="Rechteck 4"/>
          <p:cNvSpPr/>
          <p:nvPr/>
        </p:nvSpPr>
        <p:spPr>
          <a:xfrm>
            <a:off x="436563" y="4849813"/>
            <a:ext cx="6027737" cy="218521"/>
          </a:xfrm>
          <a:prstGeom prst="rect">
            <a:avLst/>
          </a:prstGeom>
        </p:spPr>
        <p:txBody>
          <a:bodyPr>
            <a:spAutoFit/>
          </a:bodyPr>
          <a:lstStyle/>
          <a:p>
            <a:pPr fontAlgn="auto">
              <a:lnSpc>
                <a:spcPct val="80000"/>
              </a:lnSpc>
              <a:spcBef>
                <a:spcPts val="0"/>
              </a:spcBef>
              <a:spcAft>
                <a:spcPts val="0"/>
              </a:spcAft>
              <a:defRPr/>
            </a:pPr>
            <a:r>
              <a:rPr lang="de-DE" altLang="de-DE" sz="1000" dirty="0">
                <a:solidFill>
                  <a:schemeClr val="tx1">
                    <a:lumMod val="95000"/>
                    <a:lumOff val="5000"/>
                  </a:schemeClr>
                </a:solidFill>
                <a:latin typeface="Calibri" panose="020F0502020204030204" pitchFamily="34" charset="0"/>
              </a:rPr>
              <a:t>Physik 7/I – Realschule </a:t>
            </a:r>
            <a:r>
              <a:rPr lang="de-DE" altLang="de-DE" sz="1000" dirty="0" smtClean="0">
                <a:solidFill>
                  <a:schemeClr val="tx1">
                    <a:lumMod val="95000"/>
                    <a:lumOff val="5000"/>
                  </a:schemeClr>
                </a:solidFill>
                <a:latin typeface="Calibri" panose="020F0502020204030204" pitchFamily="34" charset="0"/>
              </a:rPr>
              <a:t>Bayern</a:t>
            </a:r>
            <a:endParaRPr lang="de-DE" altLang="de-DE" sz="1000" dirty="0">
              <a:solidFill>
                <a:schemeClr val="tx1">
                  <a:lumMod val="95000"/>
                  <a:lumOff val="5000"/>
                </a:schemeClr>
              </a:solidFill>
              <a:latin typeface="Calibri" panose="020F0502020204030204" pitchFamily="34" charset="0"/>
            </a:endParaRPr>
          </a:p>
        </p:txBody>
      </p:sp>
      <p:cxnSp>
        <p:nvCxnSpPr>
          <p:cNvPr id="9" name="Gerade Verbindung 8"/>
          <p:cNvCxnSpPr/>
          <p:nvPr/>
        </p:nvCxnSpPr>
        <p:spPr>
          <a:xfrm>
            <a:off x="8555038" y="0"/>
            <a:ext cx="0" cy="703263"/>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0" y="703263"/>
            <a:ext cx="9144000" cy="0"/>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sp>
        <p:nvSpPr>
          <p:cNvPr id="18" name="Rechteck 17"/>
          <p:cNvSpPr/>
          <p:nvPr/>
        </p:nvSpPr>
        <p:spPr>
          <a:xfrm>
            <a:off x="7569200" y="4764088"/>
            <a:ext cx="1574800" cy="3841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4350" name="Rechteck 19"/>
          <p:cNvSpPr>
            <a:spLocks noChangeArrowheads="1"/>
          </p:cNvSpPr>
          <p:nvPr/>
        </p:nvSpPr>
        <p:spPr bwMode="auto">
          <a:xfrm>
            <a:off x="7569200" y="4808538"/>
            <a:ext cx="1574800" cy="246221"/>
          </a:xfrm>
          <a:prstGeom prst="rect">
            <a:avLst/>
          </a:prstGeom>
          <a:noFill/>
          <a:ln w="9525">
            <a:noFill/>
            <a:miter lim="800000"/>
            <a:headEnd/>
            <a:tailEnd/>
          </a:ln>
        </p:spPr>
        <p:txBody>
          <a:bodyPr wrap="square" lIns="0" rIns="0">
            <a:spAutoFit/>
          </a:bodyPr>
          <a:lstStyle/>
          <a:p>
            <a:pPr algn="ctr"/>
            <a:r>
              <a:rPr lang="de-DE" sz="1000" dirty="0" smtClean="0">
                <a:latin typeface="Calibri" pitchFamily="34" charset="0"/>
              </a:rPr>
              <a:t>131</a:t>
            </a:r>
            <a:endParaRPr lang="de-DE" sz="1000" dirty="0">
              <a:latin typeface="Calibri" pitchFamily="34" charset="0"/>
            </a:endParaRPr>
          </a:p>
        </p:txBody>
      </p:sp>
      <p:pic>
        <p:nvPicPr>
          <p:cNvPr id="19" name="Grafik 18"/>
          <p:cNvPicPr>
            <a:picLocks noChangeAspect="1"/>
          </p:cNvPicPr>
          <p:nvPr/>
        </p:nvPicPr>
        <p:blipFill>
          <a:blip r:embed="rId3"/>
          <a:stretch>
            <a:fillRect/>
          </a:stretch>
        </p:blipFill>
        <p:spPr>
          <a:xfrm>
            <a:off x="7332453" y="123826"/>
            <a:ext cx="1159913" cy="522868"/>
          </a:xfrm>
          <a:prstGeom prst="rect">
            <a:avLst/>
          </a:prstGeom>
        </p:spPr>
      </p:pic>
      <p:sp>
        <p:nvSpPr>
          <p:cNvPr id="14" name="Rechteck 15"/>
          <p:cNvSpPr>
            <a:spLocks noChangeArrowheads="1"/>
          </p:cNvSpPr>
          <p:nvPr/>
        </p:nvSpPr>
        <p:spPr bwMode="auto">
          <a:xfrm>
            <a:off x="436563" y="284163"/>
            <a:ext cx="6399212" cy="338554"/>
          </a:xfrm>
          <a:prstGeom prst="rect">
            <a:avLst/>
          </a:prstGeom>
          <a:noFill/>
          <a:ln w="9525">
            <a:noFill/>
            <a:miter lim="800000"/>
            <a:headEnd/>
            <a:tailEnd/>
          </a:ln>
        </p:spPr>
        <p:txBody>
          <a:bodyPr>
            <a:spAutoFit/>
          </a:bodyPr>
          <a:lstStyle/>
          <a:p>
            <a:r>
              <a:rPr lang="de-DE" sz="1600" b="1" dirty="0">
                <a:latin typeface="Calibri Light" charset="0"/>
                <a:ea typeface="Calibri Light" charset="0"/>
                <a:cs typeface="Calibri Light" charset="0"/>
              </a:rPr>
              <a:t>Kompetenzorientierung – Kommunizieren</a:t>
            </a:r>
            <a:endParaRPr lang="de-DE" sz="1600" b="1" dirty="0">
              <a:solidFill>
                <a:srgbClr val="72A403"/>
              </a:solidFill>
            </a:endParaRPr>
          </a:p>
        </p:txBody>
      </p:sp>
      <p:pic>
        <p:nvPicPr>
          <p:cNvPr id="12" name="Bild 22" descr="CCBLogo4c48mm.jpg">
            <a:hlinkClick r:id="rId4" action="ppaction://hlinksldjump"/>
          </p:cNvPr>
          <p:cNvPicPr>
            <a:picLocks noChangeAspect="1"/>
          </p:cNvPicPr>
          <p:nvPr/>
        </p:nvPicPr>
        <p:blipFill>
          <a:blip r:embed="rId5"/>
          <a:srcRect/>
          <a:stretch>
            <a:fillRect/>
          </a:stretch>
        </p:blipFill>
        <p:spPr bwMode="auto">
          <a:xfrm>
            <a:off x="7154863" y="4821238"/>
            <a:ext cx="284162" cy="284162"/>
          </a:xfrm>
          <a:prstGeom prst="rect">
            <a:avLst/>
          </a:prstGeom>
          <a:noFill/>
          <a:ln w="9525">
            <a:noFill/>
            <a:miter lim="800000"/>
            <a:headEnd/>
            <a:tailEnd/>
          </a:ln>
        </p:spPr>
      </p:pic>
      <p:pic>
        <p:nvPicPr>
          <p:cNvPr id="2" name="Grafik 1"/>
          <p:cNvPicPr>
            <a:picLocks noChangeAspect="1"/>
          </p:cNvPicPr>
          <p:nvPr/>
        </p:nvPicPr>
        <p:blipFill>
          <a:blip r:embed="rId6"/>
          <a:stretch>
            <a:fillRect/>
          </a:stretch>
        </p:blipFill>
        <p:spPr>
          <a:xfrm>
            <a:off x="606431" y="880706"/>
            <a:ext cx="5688000" cy="2018990"/>
          </a:xfrm>
          <a:prstGeom prst="rect">
            <a:avLst/>
          </a:prstGeom>
        </p:spPr>
      </p:pic>
      <p:sp>
        <p:nvSpPr>
          <p:cNvPr id="4" name="Foliennummernplatzhalter 3"/>
          <p:cNvSpPr>
            <a:spLocks noGrp="1"/>
          </p:cNvSpPr>
          <p:nvPr>
            <p:ph type="sldNum" sz="quarter" idx="12"/>
          </p:nvPr>
        </p:nvSpPr>
        <p:spPr/>
        <p:txBody>
          <a:bodyPr/>
          <a:lstStyle/>
          <a:p>
            <a:pPr>
              <a:defRPr/>
            </a:pPr>
            <a:fld id="{0C3C2537-8062-41C3-B66C-C633D96FF7D7}" type="slidenum">
              <a:rPr lang="de-DE" smtClean="0"/>
              <a:pPr>
                <a:defRPr/>
              </a:pPr>
              <a:t>39</a:t>
            </a:fld>
            <a:endParaRPr lang="de-DE" dirty="0"/>
          </a:p>
        </p:txBody>
      </p:sp>
    </p:spTree>
    <p:extLst>
      <p:ext uri="{BB962C8B-B14F-4D97-AF65-F5344CB8AC3E}">
        <p14:creationId xmlns:p14="http://schemas.microsoft.com/office/powerpoint/2010/main" val="2038705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4764088"/>
            <a:ext cx="7502525" cy="37941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5" name="Rechteck 4"/>
          <p:cNvSpPr/>
          <p:nvPr/>
        </p:nvSpPr>
        <p:spPr>
          <a:xfrm>
            <a:off x="436563" y="4849813"/>
            <a:ext cx="6027737" cy="218521"/>
          </a:xfrm>
          <a:prstGeom prst="rect">
            <a:avLst/>
          </a:prstGeom>
        </p:spPr>
        <p:txBody>
          <a:bodyPr>
            <a:spAutoFit/>
          </a:bodyPr>
          <a:lstStyle/>
          <a:p>
            <a:pPr fontAlgn="auto">
              <a:lnSpc>
                <a:spcPct val="80000"/>
              </a:lnSpc>
              <a:spcBef>
                <a:spcPts val="0"/>
              </a:spcBef>
              <a:spcAft>
                <a:spcPts val="0"/>
              </a:spcAft>
              <a:defRPr/>
            </a:pPr>
            <a:r>
              <a:rPr lang="de-DE" altLang="de-DE" sz="1000" dirty="0">
                <a:solidFill>
                  <a:schemeClr val="tx1">
                    <a:lumMod val="95000"/>
                    <a:lumOff val="5000"/>
                  </a:schemeClr>
                </a:solidFill>
                <a:latin typeface="Calibri" panose="020F0502020204030204" pitchFamily="34" charset="0"/>
              </a:rPr>
              <a:t>Physik 7/I – Realschule </a:t>
            </a:r>
            <a:r>
              <a:rPr lang="de-DE" altLang="de-DE" sz="1000" dirty="0" smtClean="0">
                <a:solidFill>
                  <a:schemeClr val="tx1">
                    <a:lumMod val="95000"/>
                    <a:lumOff val="5000"/>
                  </a:schemeClr>
                </a:solidFill>
                <a:latin typeface="Calibri" panose="020F0502020204030204" pitchFamily="34" charset="0"/>
              </a:rPr>
              <a:t>Bayern</a:t>
            </a:r>
            <a:endParaRPr lang="de-DE" altLang="de-DE" sz="1000" dirty="0">
              <a:solidFill>
                <a:schemeClr val="tx1">
                  <a:lumMod val="95000"/>
                  <a:lumOff val="5000"/>
                </a:schemeClr>
              </a:solidFill>
              <a:latin typeface="Calibri" panose="020F0502020204030204" pitchFamily="34" charset="0"/>
            </a:endParaRPr>
          </a:p>
        </p:txBody>
      </p:sp>
      <p:cxnSp>
        <p:nvCxnSpPr>
          <p:cNvPr id="9" name="Gerade Verbindung 8"/>
          <p:cNvCxnSpPr/>
          <p:nvPr/>
        </p:nvCxnSpPr>
        <p:spPr>
          <a:xfrm>
            <a:off x="8555038" y="0"/>
            <a:ext cx="0" cy="703263"/>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0" y="703263"/>
            <a:ext cx="9144000" cy="0"/>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sp>
        <p:nvSpPr>
          <p:cNvPr id="14342" name="Rechteck 15"/>
          <p:cNvSpPr>
            <a:spLocks noChangeArrowheads="1"/>
          </p:cNvSpPr>
          <p:nvPr/>
        </p:nvSpPr>
        <p:spPr bwMode="auto">
          <a:xfrm>
            <a:off x="436563" y="284163"/>
            <a:ext cx="6399212" cy="338554"/>
          </a:xfrm>
          <a:prstGeom prst="rect">
            <a:avLst/>
          </a:prstGeom>
          <a:noFill/>
          <a:ln w="9525">
            <a:noFill/>
            <a:miter lim="800000"/>
            <a:headEnd/>
            <a:tailEnd/>
          </a:ln>
        </p:spPr>
        <p:txBody>
          <a:bodyPr>
            <a:spAutoFit/>
          </a:bodyPr>
          <a:lstStyle/>
          <a:p>
            <a:r>
              <a:rPr lang="de-DE" sz="1600" b="1" dirty="0" err="1" smtClean="0">
                <a:latin typeface="Calibri Light" charset="0"/>
                <a:ea typeface="Calibri Light" charset="0"/>
                <a:cs typeface="Calibri Light" charset="0"/>
              </a:rPr>
              <a:t>Lehrplan</a:t>
            </a:r>
            <a:r>
              <a:rPr lang="de-DE" sz="1600" b="1" dirty="0" err="1" smtClean="0">
                <a:solidFill>
                  <a:srgbClr val="72A403"/>
                </a:solidFill>
              </a:rPr>
              <a:t>PLUS</a:t>
            </a:r>
            <a:endParaRPr lang="de-DE" sz="1600" b="1" dirty="0">
              <a:solidFill>
                <a:srgbClr val="72A403"/>
              </a:solidFill>
            </a:endParaRPr>
          </a:p>
        </p:txBody>
      </p:sp>
      <p:pic>
        <p:nvPicPr>
          <p:cNvPr id="14343" name="Bild 22" descr="CCBLogo4c48mm.jpg"/>
          <p:cNvPicPr>
            <a:picLocks noChangeAspect="1"/>
          </p:cNvPicPr>
          <p:nvPr/>
        </p:nvPicPr>
        <p:blipFill>
          <a:blip r:embed="rId3"/>
          <a:srcRect/>
          <a:stretch>
            <a:fillRect/>
          </a:stretch>
        </p:blipFill>
        <p:spPr bwMode="auto">
          <a:xfrm>
            <a:off x="7154863" y="4821238"/>
            <a:ext cx="284162" cy="284162"/>
          </a:xfrm>
          <a:prstGeom prst="rect">
            <a:avLst/>
          </a:prstGeom>
          <a:noFill/>
          <a:ln w="9525">
            <a:noFill/>
            <a:miter lim="800000"/>
            <a:headEnd/>
            <a:tailEnd/>
          </a:ln>
        </p:spPr>
      </p:pic>
      <p:sp>
        <p:nvSpPr>
          <p:cNvPr id="18" name="Rechteck 17"/>
          <p:cNvSpPr/>
          <p:nvPr/>
        </p:nvSpPr>
        <p:spPr>
          <a:xfrm>
            <a:off x="7569200" y="4764088"/>
            <a:ext cx="1574800" cy="3841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4350" name="Rechteck 19"/>
          <p:cNvSpPr>
            <a:spLocks noChangeArrowheads="1"/>
          </p:cNvSpPr>
          <p:nvPr/>
        </p:nvSpPr>
        <p:spPr bwMode="auto">
          <a:xfrm>
            <a:off x="7569200" y="4808538"/>
            <a:ext cx="1574800" cy="246221"/>
          </a:xfrm>
          <a:prstGeom prst="rect">
            <a:avLst/>
          </a:prstGeom>
          <a:noFill/>
          <a:ln w="9525">
            <a:noFill/>
            <a:miter lim="800000"/>
            <a:headEnd/>
            <a:tailEnd/>
          </a:ln>
        </p:spPr>
        <p:txBody>
          <a:bodyPr>
            <a:spAutoFit/>
          </a:bodyPr>
          <a:lstStyle/>
          <a:p>
            <a:pPr algn="ctr"/>
            <a:r>
              <a:rPr lang="de-DE" sz="1000" dirty="0">
                <a:latin typeface="Calibri" pitchFamily="34" charset="0"/>
              </a:rPr>
              <a:t>www.ccbuchner.de</a:t>
            </a:r>
          </a:p>
        </p:txBody>
      </p:sp>
      <p:pic>
        <p:nvPicPr>
          <p:cNvPr id="19" name="Grafik 18"/>
          <p:cNvPicPr>
            <a:picLocks noChangeAspect="1"/>
          </p:cNvPicPr>
          <p:nvPr/>
        </p:nvPicPr>
        <p:blipFill>
          <a:blip r:embed="rId4"/>
          <a:stretch>
            <a:fillRect/>
          </a:stretch>
        </p:blipFill>
        <p:spPr>
          <a:xfrm>
            <a:off x="7332453" y="123826"/>
            <a:ext cx="1159913" cy="522868"/>
          </a:xfrm>
          <a:prstGeom prst="rect">
            <a:avLst/>
          </a:prstGeom>
        </p:spPr>
      </p:pic>
      <p:sp>
        <p:nvSpPr>
          <p:cNvPr id="23" name="Textfeld 22"/>
          <p:cNvSpPr txBox="1"/>
          <p:nvPr/>
        </p:nvSpPr>
        <p:spPr>
          <a:xfrm>
            <a:off x="1439857" y="1139825"/>
            <a:ext cx="1006352"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e-DE" sz="2000" b="1" dirty="0" smtClean="0">
                <a:latin typeface="+mj-lt"/>
              </a:rPr>
              <a:t>Früher</a:t>
            </a:r>
            <a:endParaRPr lang="de-DE" sz="2000" b="1" dirty="0">
              <a:latin typeface="+mj-lt"/>
            </a:endParaRPr>
          </a:p>
        </p:txBody>
      </p:sp>
      <p:sp>
        <p:nvSpPr>
          <p:cNvPr id="14" name="Textfeld 13"/>
          <p:cNvSpPr txBox="1"/>
          <p:nvPr/>
        </p:nvSpPr>
        <p:spPr>
          <a:xfrm>
            <a:off x="5191255" y="1142512"/>
            <a:ext cx="1006352"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e-DE" sz="2000" b="1" dirty="0" smtClean="0">
                <a:latin typeface="+mj-lt"/>
              </a:rPr>
              <a:t>Heute</a:t>
            </a:r>
            <a:endParaRPr lang="de-DE" sz="2000" b="1" dirty="0">
              <a:latin typeface="+mj-lt"/>
            </a:endParaRPr>
          </a:p>
        </p:txBody>
      </p:sp>
      <p:sp>
        <p:nvSpPr>
          <p:cNvPr id="15" name="Ellipse 14"/>
          <p:cNvSpPr/>
          <p:nvPr/>
        </p:nvSpPr>
        <p:spPr>
          <a:xfrm>
            <a:off x="4388338" y="1602800"/>
            <a:ext cx="2614246" cy="1312984"/>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smtClean="0"/>
              <a:t>Wissen für Handlungen und Bewertungen abrufbar machen</a:t>
            </a:r>
            <a:endParaRPr lang="de-DE" dirty="0"/>
          </a:p>
        </p:txBody>
      </p:sp>
      <p:sp>
        <p:nvSpPr>
          <p:cNvPr id="16" name="Ellipse 15"/>
          <p:cNvSpPr/>
          <p:nvPr/>
        </p:nvSpPr>
        <p:spPr>
          <a:xfrm>
            <a:off x="644774" y="1604143"/>
            <a:ext cx="2614246" cy="1312984"/>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smtClean="0"/>
              <a:t>Wissen lernen</a:t>
            </a:r>
            <a:endParaRPr lang="de-DE" dirty="0"/>
          </a:p>
        </p:txBody>
      </p:sp>
      <p:sp>
        <p:nvSpPr>
          <p:cNvPr id="4" name="Pfeil nach rechts 3"/>
          <p:cNvSpPr/>
          <p:nvPr/>
        </p:nvSpPr>
        <p:spPr>
          <a:xfrm>
            <a:off x="3434801" y="2138476"/>
            <a:ext cx="824584" cy="241631"/>
          </a:xfrm>
          <a:prstGeom prst="rightArrow">
            <a:avLst/>
          </a:prstGeom>
          <a:solidFill>
            <a:schemeClr val="accent3">
              <a:lumMod val="40000"/>
              <a:lumOff val="60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de-DE"/>
          </a:p>
        </p:txBody>
      </p:sp>
      <p:sp>
        <p:nvSpPr>
          <p:cNvPr id="20" name="Textfeld 19"/>
          <p:cNvSpPr txBox="1"/>
          <p:nvPr/>
        </p:nvSpPr>
        <p:spPr>
          <a:xfrm>
            <a:off x="2498849" y="3849394"/>
            <a:ext cx="2643674" cy="400110"/>
          </a:xfrm>
          <a:prstGeom prst="rect">
            <a:avLst/>
          </a:prstGeom>
          <a:solidFill>
            <a:schemeClr val="accent3">
              <a:lumMod val="40000"/>
              <a:lumOff val="60000"/>
            </a:schemeClr>
          </a:solidFill>
          <a:ln>
            <a:solidFill>
              <a:srgbClr val="72A403"/>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e-DE" sz="2000" b="1" dirty="0" smtClean="0">
                <a:latin typeface="+mj-lt"/>
              </a:rPr>
              <a:t>Kompetent sein</a:t>
            </a:r>
            <a:endParaRPr lang="de-DE" sz="2000" b="1" dirty="0">
              <a:latin typeface="+mj-lt"/>
            </a:endParaRPr>
          </a:p>
        </p:txBody>
      </p:sp>
      <p:sp>
        <p:nvSpPr>
          <p:cNvPr id="21" name="Pfeil nach rechts 20"/>
          <p:cNvSpPr/>
          <p:nvPr/>
        </p:nvSpPr>
        <p:spPr>
          <a:xfrm rot="3203201">
            <a:off x="1814023" y="3320588"/>
            <a:ext cx="824584" cy="241631"/>
          </a:xfrm>
          <a:prstGeom prst="rightArrow">
            <a:avLst/>
          </a:prstGeom>
          <a:solidFill>
            <a:schemeClr val="accent3">
              <a:lumMod val="40000"/>
              <a:lumOff val="60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de-DE"/>
          </a:p>
        </p:txBody>
      </p:sp>
      <p:sp>
        <p:nvSpPr>
          <p:cNvPr id="22" name="Pfeil nach rechts 21"/>
          <p:cNvSpPr/>
          <p:nvPr/>
        </p:nvSpPr>
        <p:spPr>
          <a:xfrm rot="7200000">
            <a:off x="5034862" y="3321749"/>
            <a:ext cx="824584" cy="241631"/>
          </a:xfrm>
          <a:prstGeom prst="rightArrow">
            <a:avLst/>
          </a:prstGeom>
          <a:solidFill>
            <a:schemeClr val="accent3">
              <a:lumMod val="40000"/>
              <a:lumOff val="60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de-DE"/>
          </a:p>
        </p:txBody>
      </p:sp>
      <p:sp>
        <p:nvSpPr>
          <p:cNvPr id="2" name="Foliennummernplatzhalter 1"/>
          <p:cNvSpPr>
            <a:spLocks noGrp="1"/>
          </p:cNvSpPr>
          <p:nvPr>
            <p:ph type="sldNum" sz="quarter" idx="12"/>
          </p:nvPr>
        </p:nvSpPr>
        <p:spPr/>
        <p:txBody>
          <a:bodyPr/>
          <a:lstStyle/>
          <a:p>
            <a:pPr>
              <a:defRPr/>
            </a:pPr>
            <a:fld id="{0C3C2537-8062-41C3-B66C-C633D96FF7D7}" type="slidenum">
              <a:rPr lang="de-DE" smtClean="0"/>
              <a:pPr>
                <a:defRPr/>
              </a:pPr>
              <a:t>4</a:t>
            </a:fld>
            <a:endParaRPr lang="de-DE" dirty="0"/>
          </a:p>
        </p:txBody>
      </p:sp>
    </p:spTree>
    <p:extLst>
      <p:ext uri="{BB962C8B-B14F-4D97-AF65-F5344CB8AC3E}">
        <p14:creationId xmlns:p14="http://schemas.microsoft.com/office/powerpoint/2010/main" val="159462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75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22" presetClass="entr" presetSubtype="8" fill="hold" grpId="0" nodeType="withEffect">
                                  <p:stCondLst>
                                    <p:cond delay="75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1250"/>
                            </p:stCondLst>
                            <p:childTnLst>
                              <p:par>
                                <p:cTn id="17" presetID="1"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up)">
                                      <p:cBhvr>
                                        <p:cTn id="23" dur="500"/>
                                        <p:tgtEl>
                                          <p:spTgt spid="21"/>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up)">
                                      <p:cBhvr>
                                        <p:cTn id="26" dur="500"/>
                                        <p:tgtEl>
                                          <p:spTgt spid="22"/>
                                        </p:tgtEl>
                                      </p:cBhvr>
                                    </p:animEffect>
                                  </p:childTnLst>
                                </p:cTn>
                              </p:par>
                            </p:childTnLst>
                          </p:cTn>
                        </p:par>
                        <p:par>
                          <p:cTn id="27" fill="hold">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childTnLst>
                          </p:cTn>
                        </p:par>
                        <p:par>
                          <p:cTn id="30" fill="hold">
                            <p:stCondLst>
                              <p:cond delay="500"/>
                            </p:stCondLst>
                            <p:childTnLst>
                              <p:par>
                                <p:cTn id="31" presetID="1" presetClass="exit" presetSubtype="0" fill="hold" grpId="1" nodeType="afterEffect">
                                  <p:stCondLst>
                                    <p:cond delay="0"/>
                                  </p:stCondLst>
                                  <p:childTnLst>
                                    <p:set>
                                      <p:cBhvr>
                                        <p:cTn id="32" dur="1" fill="hold">
                                          <p:stCondLst>
                                            <p:cond delay="499"/>
                                          </p:stCondLst>
                                        </p:cTn>
                                        <p:tgtEl>
                                          <p:spTgt spid="14"/>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14" grpId="0"/>
      <p:bldP spid="14" grpId="1"/>
      <p:bldP spid="15" grpId="0" animBg="1"/>
      <p:bldP spid="16" grpId="0" animBg="1"/>
      <p:bldP spid="4" grpId="0" animBg="1"/>
      <p:bldP spid="20" grpId="0" animBg="1"/>
      <p:bldP spid="21" grpId="0" animBg="1"/>
      <p:bldP spid="2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4764088"/>
            <a:ext cx="7502525" cy="37941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5" name="Rechteck 4"/>
          <p:cNvSpPr/>
          <p:nvPr/>
        </p:nvSpPr>
        <p:spPr>
          <a:xfrm>
            <a:off x="436563" y="4849813"/>
            <a:ext cx="6027737" cy="218521"/>
          </a:xfrm>
          <a:prstGeom prst="rect">
            <a:avLst/>
          </a:prstGeom>
        </p:spPr>
        <p:txBody>
          <a:bodyPr>
            <a:spAutoFit/>
          </a:bodyPr>
          <a:lstStyle/>
          <a:p>
            <a:pPr fontAlgn="auto">
              <a:lnSpc>
                <a:spcPct val="80000"/>
              </a:lnSpc>
              <a:spcBef>
                <a:spcPts val="0"/>
              </a:spcBef>
              <a:spcAft>
                <a:spcPts val="0"/>
              </a:spcAft>
              <a:defRPr/>
            </a:pPr>
            <a:r>
              <a:rPr lang="de-DE" altLang="de-DE" sz="1000" dirty="0">
                <a:solidFill>
                  <a:schemeClr val="tx1">
                    <a:lumMod val="95000"/>
                    <a:lumOff val="5000"/>
                  </a:schemeClr>
                </a:solidFill>
                <a:latin typeface="Calibri" panose="020F0502020204030204" pitchFamily="34" charset="0"/>
              </a:rPr>
              <a:t>Physik 7/I – Realschule </a:t>
            </a:r>
            <a:r>
              <a:rPr lang="de-DE" altLang="de-DE" sz="1000" dirty="0" smtClean="0">
                <a:solidFill>
                  <a:schemeClr val="tx1">
                    <a:lumMod val="95000"/>
                    <a:lumOff val="5000"/>
                  </a:schemeClr>
                </a:solidFill>
                <a:latin typeface="Calibri" panose="020F0502020204030204" pitchFamily="34" charset="0"/>
              </a:rPr>
              <a:t>Bayern</a:t>
            </a:r>
            <a:endParaRPr lang="de-DE" altLang="de-DE" sz="1000" dirty="0">
              <a:solidFill>
                <a:schemeClr val="tx1">
                  <a:lumMod val="95000"/>
                  <a:lumOff val="5000"/>
                </a:schemeClr>
              </a:solidFill>
              <a:latin typeface="Calibri" panose="020F0502020204030204" pitchFamily="34" charset="0"/>
            </a:endParaRPr>
          </a:p>
        </p:txBody>
      </p:sp>
      <p:cxnSp>
        <p:nvCxnSpPr>
          <p:cNvPr id="9" name="Gerade Verbindung 8"/>
          <p:cNvCxnSpPr/>
          <p:nvPr/>
        </p:nvCxnSpPr>
        <p:spPr>
          <a:xfrm>
            <a:off x="8555038" y="0"/>
            <a:ext cx="0" cy="703263"/>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0" y="703263"/>
            <a:ext cx="9144000" cy="0"/>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sp>
        <p:nvSpPr>
          <p:cNvPr id="18" name="Rechteck 17"/>
          <p:cNvSpPr/>
          <p:nvPr/>
        </p:nvSpPr>
        <p:spPr>
          <a:xfrm>
            <a:off x="7569200" y="4764088"/>
            <a:ext cx="1574800" cy="3841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4350" name="Rechteck 19"/>
          <p:cNvSpPr>
            <a:spLocks noChangeArrowheads="1"/>
          </p:cNvSpPr>
          <p:nvPr/>
        </p:nvSpPr>
        <p:spPr bwMode="auto">
          <a:xfrm>
            <a:off x="7569200" y="4808538"/>
            <a:ext cx="1574800" cy="246221"/>
          </a:xfrm>
          <a:prstGeom prst="rect">
            <a:avLst/>
          </a:prstGeom>
          <a:noFill/>
          <a:ln w="9525">
            <a:noFill/>
            <a:miter lim="800000"/>
            <a:headEnd/>
            <a:tailEnd/>
          </a:ln>
        </p:spPr>
        <p:txBody>
          <a:bodyPr wrap="square" lIns="0" rIns="0">
            <a:spAutoFit/>
          </a:bodyPr>
          <a:lstStyle/>
          <a:p>
            <a:pPr algn="ctr"/>
            <a:r>
              <a:rPr lang="de-DE" sz="1000" dirty="0" smtClean="0">
                <a:latin typeface="Calibri" pitchFamily="34" charset="0"/>
              </a:rPr>
              <a:t>101</a:t>
            </a:r>
            <a:endParaRPr lang="de-DE" sz="1000" dirty="0">
              <a:latin typeface="Calibri" pitchFamily="34" charset="0"/>
            </a:endParaRPr>
          </a:p>
        </p:txBody>
      </p:sp>
      <p:pic>
        <p:nvPicPr>
          <p:cNvPr id="19" name="Grafik 18"/>
          <p:cNvPicPr>
            <a:picLocks noChangeAspect="1"/>
          </p:cNvPicPr>
          <p:nvPr/>
        </p:nvPicPr>
        <p:blipFill>
          <a:blip r:embed="rId3"/>
          <a:stretch>
            <a:fillRect/>
          </a:stretch>
        </p:blipFill>
        <p:spPr>
          <a:xfrm>
            <a:off x="7332453" y="123826"/>
            <a:ext cx="1159913" cy="522868"/>
          </a:xfrm>
          <a:prstGeom prst="rect">
            <a:avLst/>
          </a:prstGeom>
        </p:spPr>
      </p:pic>
      <p:sp>
        <p:nvSpPr>
          <p:cNvPr id="14" name="Rechteck 15"/>
          <p:cNvSpPr>
            <a:spLocks noChangeArrowheads="1"/>
          </p:cNvSpPr>
          <p:nvPr/>
        </p:nvSpPr>
        <p:spPr bwMode="auto">
          <a:xfrm>
            <a:off x="436563" y="284163"/>
            <a:ext cx="6399212" cy="338554"/>
          </a:xfrm>
          <a:prstGeom prst="rect">
            <a:avLst/>
          </a:prstGeom>
          <a:noFill/>
          <a:ln w="9525">
            <a:noFill/>
            <a:miter lim="800000"/>
            <a:headEnd/>
            <a:tailEnd/>
          </a:ln>
        </p:spPr>
        <p:txBody>
          <a:bodyPr>
            <a:spAutoFit/>
          </a:bodyPr>
          <a:lstStyle/>
          <a:p>
            <a:r>
              <a:rPr lang="de-DE" sz="1600" b="1" dirty="0">
                <a:latin typeface="Calibri Light" charset="0"/>
                <a:ea typeface="Calibri Light" charset="0"/>
                <a:cs typeface="Calibri Light" charset="0"/>
              </a:rPr>
              <a:t>Kompetenzorientierung – Kommunizieren</a:t>
            </a:r>
            <a:endParaRPr lang="de-DE" sz="1600" b="1" dirty="0">
              <a:solidFill>
                <a:srgbClr val="72A403"/>
              </a:solidFill>
            </a:endParaRPr>
          </a:p>
        </p:txBody>
      </p:sp>
      <p:pic>
        <p:nvPicPr>
          <p:cNvPr id="12" name="Bild 22" descr="CCBLogo4c48mm.jpg">
            <a:hlinkClick r:id="rId4" action="ppaction://hlinksldjump"/>
          </p:cNvPr>
          <p:cNvPicPr>
            <a:picLocks noChangeAspect="1"/>
          </p:cNvPicPr>
          <p:nvPr/>
        </p:nvPicPr>
        <p:blipFill>
          <a:blip r:embed="rId5"/>
          <a:srcRect/>
          <a:stretch>
            <a:fillRect/>
          </a:stretch>
        </p:blipFill>
        <p:spPr bwMode="auto">
          <a:xfrm>
            <a:off x="7154863" y="4821238"/>
            <a:ext cx="284162" cy="284162"/>
          </a:xfrm>
          <a:prstGeom prst="rect">
            <a:avLst/>
          </a:prstGeom>
          <a:noFill/>
          <a:ln w="9525">
            <a:noFill/>
            <a:miter lim="800000"/>
            <a:headEnd/>
            <a:tailEnd/>
          </a:ln>
        </p:spPr>
      </p:pic>
      <p:pic>
        <p:nvPicPr>
          <p:cNvPr id="2" name="Grafik 1"/>
          <p:cNvPicPr>
            <a:picLocks noChangeAspect="1"/>
          </p:cNvPicPr>
          <p:nvPr/>
        </p:nvPicPr>
        <p:blipFill>
          <a:blip r:embed="rId6"/>
          <a:stretch>
            <a:fillRect/>
          </a:stretch>
        </p:blipFill>
        <p:spPr>
          <a:xfrm>
            <a:off x="642492" y="880706"/>
            <a:ext cx="5688000" cy="2424244"/>
          </a:xfrm>
          <a:prstGeom prst="rect">
            <a:avLst/>
          </a:prstGeom>
        </p:spPr>
      </p:pic>
      <p:sp>
        <p:nvSpPr>
          <p:cNvPr id="4" name="Foliennummernplatzhalter 3"/>
          <p:cNvSpPr>
            <a:spLocks noGrp="1"/>
          </p:cNvSpPr>
          <p:nvPr>
            <p:ph type="sldNum" sz="quarter" idx="12"/>
          </p:nvPr>
        </p:nvSpPr>
        <p:spPr/>
        <p:txBody>
          <a:bodyPr/>
          <a:lstStyle/>
          <a:p>
            <a:pPr>
              <a:defRPr/>
            </a:pPr>
            <a:fld id="{0C3C2537-8062-41C3-B66C-C633D96FF7D7}" type="slidenum">
              <a:rPr lang="de-DE" smtClean="0"/>
              <a:pPr>
                <a:defRPr/>
              </a:pPr>
              <a:t>40</a:t>
            </a:fld>
            <a:endParaRPr lang="de-DE" dirty="0"/>
          </a:p>
        </p:txBody>
      </p:sp>
    </p:spTree>
    <p:extLst>
      <p:ext uri="{BB962C8B-B14F-4D97-AF65-F5344CB8AC3E}">
        <p14:creationId xmlns:p14="http://schemas.microsoft.com/office/powerpoint/2010/main" val="990961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4764088"/>
            <a:ext cx="7502525" cy="37941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5" name="Rechteck 4"/>
          <p:cNvSpPr/>
          <p:nvPr/>
        </p:nvSpPr>
        <p:spPr>
          <a:xfrm>
            <a:off x="436563" y="4849813"/>
            <a:ext cx="6027737" cy="218521"/>
          </a:xfrm>
          <a:prstGeom prst="rect">
            <a:avLst/>
          </a:prstGeom>
        </p:spPr>
        <p:txBody>
          <a:bodyPr>
            <a:spAutoFit/>
          </a:bodyPr>
          <a:lstStyle/>
          <a:p>
            <a:pPr fontAlgn="auto">
              <a:lnSpc>
                <a:spcPct val="80000"/>
              </a:lnSpc>
              <a:spcBef>
                <a:spcPts val="0"/>
              </a:spcBef>
              <a:spcAft>
                <a:spcPts val="0"/>
              </a:spcAft>
              <a:defRPr/>
            </a:pPr>
            <a:r>
              <a:rPr lang="de-DE" altLang="de-DE" sz="1000" dirty="0">
                <a:solidFill>
                  <a:schemeClr val="tx1">
                    <a:lumMod val="95000"/>
                    <a:lumOff val="5000"/>
                  </a:schemeClr>
                </a:solidFill>
                <a:latin typeface="Calibri" panose="020F0502020204030204" pitchFamily="34" charset="0"/>
              </a:rPr>
              <a:t>Physik 7/I – Realschule </a:t>
            </a:r>
            <a:r>
              <a:rPr lang="de-DE" altLang="de-DE" sz="1000" dirty="0" smtClean="0">
                <a:solidFill>
                  <a:schemeClr val="tx1">
                    <a:lumMod val="95000"/>
                    <a:lumOff val="5000"/>
                  </a:schemeClr>
                </a:solidFill>
                <a:latin typeface="Calibri" panose="020F0502020204030204" pitchFamily="34" charset="0"/>
              </a:rPr>
              <a:t>Bayern</a:t>
            </a:r>
            <a:endParaRPr lang="de-DE" altLang="de-DE" sz="1000" dirty="0">
              <a:solidFill>
                <a:schemeClr val="tx1">
                  <a:lumMod val="95000"/>
                  <a:lumOff val="5000"/>
                </a:schemeClr>
              </a:solidFill>
              <a:latin typeface="Calibri" panose="020F0502020204030204" pitchFamily="34" charset="0"/>
            </a:endParaRPr>
          </a:p>
        </p:txBody>
      </p:sp>
      <p:cxnSp>
        <p:nvCxnSpPr>
          <p:cNvPr id="9" name="Gerade Verbindung 8"/>
          <p:cNvCxnSpPr/>
          <p:nvPr/>
        </p:nvCxnSpPr>
        <p:spPr>
          <a:xfrm>
            <a:off x="8555038" y="0"/>
            <a:ext cx="0" cy="703263"/>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0" y="703263"/>
            <a:ext cx="9144000" cy="0"/>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pic>
        <p:nvPicPr>
          <p:cNvPr id="14343" name="Bild 22" descr="CCBLogo4c48mm.jpg">
            <a:hlinkClick r:id="rId3" action="ppaction://hlinksldjump"/>
          </p:cNvPr>
          <p:cNvPicPr>
            <a:picLocks noChangeAspect="1"/>
          </p:cNvPicPr>
          <p:nvPr/>
        </p:nvPicPr>
        <p:blipFill>
          <a:blip r:embed="rId4"/>
          <a:srcRect/>
          <a:stretch>
            <a:fillRect/>
          </a:stretch>
        </p:blipFill>
        <p:spPr bwMode="auto">
          <a:xfrm>
            <a:off x="7154863" y="4821238"/>
            <a:ext cx="284162" cy="284162"/>
          </a:xfrm>
          <a:prstGeom prst="rect">
            <a:avLst/>
          </a:prstGeom>
          <a:noFill/>
          <a:ln w="9525">
            <a:noFill/>
            <a:miter lim="800000"/>
            <a:headEnd/>
            <a:tailEnd/>
          </a:ln>
        </p:spPr>
      </p:pic>
      <p:sp>
        <p:nvSpPr>
          <p:cNvPr id="18" name="Rechteck 17"/>
          <p:cNvSpPr/>
          <p:nvPr/>
        </p:nvSpPr>
        <p:spPr>
          <a:xfrm>
            <a:off x="7569200" y="4764088"/>
            <a:ext cx="1574800" cy="3841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4350" name="Rechteck 19"/>
          <p:cNvSpPr>
            <a:spLocks noChangeArrowheads="1"/>
          </p:cNvSpPr>
          <p:nvPr/>
        </p:nvSpPr>
        <p:spPr bwMode="auto">
          <a:xfrm>
            <a:off x="7569200" y="4808538"/>
            <a:ext cx="1574800" cy="246221"/>
          </a:xfrm>
          <a:prstGeom prst="rect">
            <a:avLst/>
          </a:prstGeom>
          <a:noFill/>
          <a:ln w="9525">
            <a:noFill/>
            <a:miter lim="800000"/>
            <a:headEnd/>
            <a:tailEnd/>
          </a:ln>
        </p:spPr>
        <p:txBody>
          <a:bodyPr>
            <a:spAutoFit/>
          </a:bodyPr>
          <a:lstStyle/>
          <a:p>
            <a:pPr algn="ctr"/>
            <a:r>
              <a:rPr lang="de-DE" sz="1000" dirty="0">
                <a:latin typeface="Calibri" pitchFamily="34" charset="0"/>
              </a:rPr>
              <a:t>www.ccbuchner.de</a:t>
            </a:r>
          </a:p>
        </p:txBody>
      </p:sp>
      <p:pic>
        <p:nvPicPr>
          <p:cNvPr id="19" name="Grafik 18"/>
          <p:cNvPicPr>
            <a:picLocks noChangeAspect="1"/>
          </p:cNvPicPr>
          <p:nvPr/>
        </p:nvPicPr>
        <p:blipFill>
          <a:blip r:embed="rId5"/>
          <a:stretch>
            <a:fillRect/>
          </a:stretch>
        </p:blipFill>
        <p:spPr>
          <a:xfrm>
            <a:off x="7332453" y="123826"/>
            <a:ext cx="1159913" cy="522868"/>
          </a:xfrm>
          <a:prstGeom prst="rect">
            <a:avLst/>
          </a:prstGeom>
        </p:spPr>
      </p:pic>
      <p:sp>
        <p:nvSpPr>
          <p:cNvPr id="23" name="Textfeld 22"/>
          <p:cNvSpPr txBox="1"/>
          <p:nvPr/>
        </p:nvSpPr>
        <p:spPr>
          <a:xfrm>
            <a:off x="525462" y="1139825"/>
            <a:ext cx="6977063" cy="224676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2000" b="1" dirty="0" smtClean="0">
                <a:latin typeface="+mj-lt"/>
              </a:rPr>
              <a:t>Bewerten</a:t>
            </a:r>
            <a:endParaRPr lang="de-DE" sz="2000" b="1" dirty="0">
              <a:latin typeface="+mj-lt"/>
            </a:endParaRPr>
          </a:p>
          <a:p>
            <a:pPr marL="342900" indent="-342900">
              <a:lnSpc>
                <a:spcPct val="100000"/>
              </a:lnSpc>
              <a:spcBef>
                <a:spcPts val="0"/>
              </a:spcBef>
              <a:buFont typeface="Arial" panose="020B0604020202020204" pitchFamily="34" charset="0"/>
              <a:buChar char="•"/>
            </a:pPr>
            <a:r>
              <a:rPr lang="de-DE" sz="2000" dirty="0" smtClean="0">
                <a:latin typeface="+mj-lt"/>
                <a:hlinkClick r:id="rId6" action="ppaction://hlinksldjump"/>
              </a:rPr>
              <a:t>Sachgerechte Entscheidungen bei gesellschaftlich relevanten Themen treffen</a:t>
            </a:r>
            <a:endParaRPr lang="de-DE" sz="2000" dirty="0" smtClean="0">
              <a:latin typeface="+mj-lt"/>
            </a:endParaRPr>
          </a:p>
          <a:p>
            <a:pPr marL="342900" indent="-342900">
              <a:lnSpc>
                <a:spcPct val="100000"/>
              </a:lnSpc>
              <a:spcBef>
                <a:spcPts val="0"/>
              </a:spcBef>
              <a:buFont typeface="Arial" panose="020B0604020202020204" pitchFamily="34" charset="0"/>
              <a:buChar char="•"/>
            </a:pPr>
            <a:r>
              <a:rPr lang="de-DE" sz="2000" dirty="0" smtClean="0">
                <a:latin typeface="+mj-lt"/>
                <a:hlinkClick r:id="rId7" action="ppaction://hlinksldjump"/>
              </a:rPr>
              <a:t>Technische Lösungen unter Aspekten der Sicherheit bewerten</a:t>
            </a:r>
            <a:endParaRPr lang="de-DE" sz="2000" dirty="0" smtClean="0">
              <a:latin typeface="+mj-lt"/>
            </a:endParaRPr>
          </a:p>
          <a:p>
            <a:pPr marL="342900" indent="-342900">
              <a:lnSpc>
                <a:spcPct val="100000"/>
              </a:lnSpc>
              <a:spcBef>
                <a:spcPts val="0"/>
              </a:spcBef>
              <a:buFont typeface="Arial" panose="020B0604020202020204" pitchFamily="34" charset="0"/>
              <a:buChar char="•"/>
            </a:pPr>
            <a:r>
              <a:rPr lang="de-DE" sz="2000" dirty="0" smtClean="0">
                <a:latin typeface="+mj-lt"/>
                <a:hlinkClick r:id="rId8" action="ppaction://hlinksldjump"/>
              </a:rPr>
              <a:t>Auswirkungen physikalischer Erkenntnisse in historischen und gesellschaftlichen Zusammenhängen reflektieren</a:t>
            </a:r>
            <a:endParaRPr lang="de-DE" sz="2000" dirty="0" smtClean="0">
              <a:latin typeface="+mj-lt"/>
            </a:endParaRPr>
          </a:p>
          <a:p>
            <a:pPr marL="342900" indent="-342900">
              <a:lnSpc>
                <a:spcPct val="100000"/>
              </a:lnSpc>
              <a:spcBef>
                <a:spcPts val="0"/>
              </a:spcBef>
              <a:buFont typeface="Arial" panose="020B0604020202020204" pitchFamily="34" charset="0"/>
              <a:buChar char="•"/>
            </a:pPr>
            <a:r>
              <a:rPr lang="de-DE" sz="2000" dirty="0" smtClean="0">
                <a:latin typeface="+mj-lt"/>
              </a:rPr>
              <a:t>…</a:t>
            </a:r>
          </a:p>
        </p:txBody>
      </p:sp>
      <p:sp>
        <p:nvSpPr>
          <p:cNvPr id="14" name="Rechteck 15"/>
          <p:cNvSpPr>
            <a:spLocks noChangeArrowheads="1"/>
          </p:cNvSpPr>
          <p:nvPr/>
        </p:nvSpPr>
        <p:spPr bwMode="auto">
          <a:xfrm>
            <a:off x="436563" y="284163"/>
            <a:ext cx="6399212" cy="338554"/>
          </a:xfrm>
          <a:prstGeom prst="rect">
            <a:avLst/>
          </a:prstGeom>
          <a:noFill/>
          <a:ln w="9525">
            <a:noFill/>
            <a:miter lim="800000"/>
            <a:headEnd/>
            <a:tailEnd/>
          </a:ln>
        </p:spPr>
        <p:txBody>
          <a:bodyPr>
            <a:spAutoFit/>
          </a:bodyPr>
          <a:lstStyle/>
          <a:p>
            <a:r>
              <a:rPr lang="de-DE" sz="1600" b="1" dirty="0">
                <a:latin typeface="Calibri Light" charset="0"/>
                <a:ea typeface="Calibri Light" charset="0"/>
                <a:cs typeface="Calibri Light" charset="0"/>
              </a:rPr>
              <a:t>Kompetenzorientierung – </a:t>
            </a:r>
            <a:r>
              <a:rPr lang="de-DE" sz="1600" b="1" dirty="0" smtClean="0">
                <a:latin typeface="Calibri Light" charset="0"/>
                <a:ea typeface="Calibri Light" charset="0"/>
                <a:cs typeface="Calibri Light" charset="0"/>
              </a:rPr>
              <a:t>Bewerten</a:t>
            </a:r>
            <a:endParaRPr lang="de-DE" sz="1600" b="1" dirty="0">
              <a:solidFill>
                <a:srgbClr val="72A403"/>
              </a:solidFill>
            </a:endParaRPr>
          </a:p>
        </p:txBody>
      </p:sp>
      <p:sp>
        <p:nvSpPr>
          <p:cNvPr id="2" name="Foliennummernplatzhalter 1"/>
          <p:cNvSpPr>
            <a:spLocks noGrp="1"/>
          </p:cNvSpPr>
          <p:nvPr>
            <p:ph type="sldNum" sz="quarter" idx="12"/>
          </p:nvPr>
        </p:nvSpPr>
        <p:spPr/>
        <p:txBody>
          <a:bodyPr/>
          <a:lstStyle/>
          <a:p>
            <a:pPr>
              <a:defRPr/>
            </a:pPr>
            <a:fld id="{0C3C2537-8062-41C3-B66C-C633D96FF7D7}" type="slidenum">
              <a:rPr lang="de-DE" smtClean="0"/>
              <a:pPr>
                <a:defRPr/>
              </a:pPr>
              <a:t>41</a:t>
            </a:fld>
            <a:endParaRPr lang="de-DE" dirty="0"/>
          </a:p>
        </p:txBody>
      </p:sp>
    </p:spTree>
    <p:extLst>
      <p:ext uri="{BB962C8B-B14F-4D97-AF65-F5344CB8AC3E}">
        <p14:creationId xmlns:p14="http://schemas.microsoft.com/office/powerpoint/2010/main" val="38655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4764088"/>
            <a:ext cx="7502525" cy="37941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5" name="Rechteck 4"/>
          <p:cNvSpPr/>
          <p:nvPr/>
        </p:nvSpPr>
        <p:spPr>
          <a:xfrm>
            <a:off x="436563" y="4849813"/>
            <a:ext cx="6027737" cy="218521"/>
          </a:xfrm>
          <a:prstGeom prst="rect">
            <a:avLst/>
          </a:prstGeom>
        </p:spPr>
        <p:txBody>
          <a:bodyPr>
            <a:spAutoFit/>
          </a:bodyPr>
          <a:lstStyle/>
          <a:p>
            <a:pPr fontAlgn="auto">
              <a:lnSpc>
                <a:spcPct val="80000"/>
              </a:lnSpc>
              <a:spcBef>
                <a:spcPts val="0"/>
              </a:spcBef>
              <a:spcAft>
                <a:spcPts val="0"/>
              </a:spcAft>
              <a:defRPr/>
            </a:pPr>
            <a:r>
              <a:rPr lang="de-DE" altLang="de-DE" sz="1000" dirty="0">
                <a:solidFill>
                  <a:schemeClr val="tx1">
                    <a:lumMod val="95000"/>
                    <a:lumOff val="5000"/>
                  </a:schemeClr>
                </a:solidFill>
                <a:latin typeface="Calibri" panose="020F0502020204030204" pitchFamily="34" charset="0"/>
              </a:rPr>
              <a:t>Physik 7/I – Realschule </a:t>
            </a:r>
            <a:r>
              <a:rPr lang="de-DE" altLang="de-DE" sz="1000" dirty="0" smtClean="0">
                <a:solidFill>
                  <a:schemeClr val="tx1">
                    <a:lumMod val="95000"/>
                    <a:lumOff val="5000"/>
                  </a:schemeClr>
                </a:solidFill>
                <a:latin typeface="Calibri" panose="020F0502020204030204" pitchFamily="34" charset="0"/>
              </a:rPr>
              <a:t>Bayern</a:t>
            </a:r>
            <a:endParaRPr lang="de-DE" altLang="de-DE" sz="1000" dirty="0">
              <a:solidFill>
                <a:schemeClr val="tx1">
                  <a:lumMod val="95000"/>
                  <a:lumOff val="5000"/>
                </a:schemeClr>
              </a:solidFill>
              <a:latin typeface="Calibri" panose="020F0502020204030204" pitchFamily="34" charset="0"/>
            </a:endParaRPr>
          </a:p>
        </p:txBody>
      </p:sp>
      <p:cxnSp>
        <p:nvCxnSpPr>
          <p:cNvPr id="9" name="Gerade Verbindung 8"/>
          <p:cNvCxnSpPr/>
          <p:nvPr/>
        </p:nvCxnSpPr>
        <p:spPr>
          <a:xfrm>
            <a:off x="8555038" y="0"/>
            <a:ext cx="0" cy="703263"/>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0" y="703263"/>
            <a:ext cx="9144000" cy="0"/>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pic>
        <p:nvPicPr>
          <p:cNvPr id="14343" name="Bild 22" descr="CCBLogo4c48mm.jpg">
            <a:hlinkClick r:id="rId3" action="ppaction://hlinksldjump"/>
          </p:cNvPr>
          <p:cNvPicPr>
            <a:picLocks noChangeAspect="1"/>
          </p:cNvPicPr>
          <p:nvPr/>
        </p:nvPicPr>
        <p:blipFill>
          <a:blip r:embed="rId4"/>
          <a:srcRect/>
          <a:stretch>
            <a:fillRect/>
          </a:stretch>
        </p:blipFill>
        <p:spPr bwMode="auto">
          <a:xfrm>
            <a:off x="7154863" y="4821238"/>
            <a:ext cx="284162" cy="284162"/>
          </a:xfrm>
          <a:prstGeom prst="rect">
            <a:avLst/>
          </a:prstGeom>
          <a:noFill/>
          <a:ln w="9525">
            <a:noFill/>
            <a:miter lim="800000"/>
            <a:headEnd/>
            <a:tailEnd/>
          </a:ln>
        </p:spPr>
      </p:pic>
      <p:sp>
        <p:nvSpPr>
          <p:cNvPr id="18" name="Rechteck 17"/>
          <p:cNvSpPr/>
          <p:nvPr/>
        </p:nvSpPr>
        <p:spPr>
          <a:xfrm>
            <a:off x="7569200" y="4764088"/>
            <a:ext cx="1574800" cy="3841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4350" name="Rechteck 19"/>
          <p:cNvSpPr>
            <a:spLocks noChangeArrowheads="1"/>
          </p:cNvSpPr>
          <p:nvPr/>
        </p:nvSpPr>
        <p:spPr bwMode="auto">
          <a:xfrm>
            <a:off x="7569200" y="4808538"/>
            <a:ext cx="1574800" cy="246221"/>
          </a:xfrm>
          <a:prstGeom prst="rect">
            <a:avLst/>
          </a:prstGeom>
          <a:noFill/>
          <a:ln w="9525">
            <a:noFill/>
            <a:miter lim="800000"/>
            <a:headEnd/>
            <a:tailEnd/>
          </a:ln>
        </p:spPr>
        <p:txBody>
          <a:bodyPr wrap="square" lIns="0" rIns="0">
            <a:spAutoFit/>
          </a:bodyPr>
          <a:lstStyle/>
          <a:p>
            <a:pPr algn="ctr"/>
            <a:r>
              <a:rPr lang="de-DE" sz="1000" dirty="0" smtClean="0">
                <a:latin typeface="Calibri" pitchFamily="34" charset="0"/>
              </a:rPr>
              <a:t>99</a:t>
            </a:r>
            <a:endParaRPr lang="de-DE" sz="1000" dirty="0">
              <a:latin typeface="Calibri" pitchFamily="34" charset="0"/>
            </a:endParaRPr>
          </a:p>
        </p:txBody>
      </p:sp>
      <p:pic>
        <p:nvPicPr>
          <p:cNvPr id="19" name="Grafik 18"/>
          <p:cNvPicPr>
            <a:picLocks noChangeAspect="1"/>
          </p:cNvPicPr>
          <p:nvPr/>
        </p:nvPicPr>
        <p:blipFill>
          <a:blip r:embed="rId5"/>
          <a:stretch>
            <a:fillRect/>
          </a:stretch>
        </p:blipFill>
        <p:spPr>
          <a:xfrm>
            <a:off x="7332453" y="123826"/>
            <a:ext cx="1159913" cy="522868"/>
          </a:xfrm>
          <a:prstGeom prst="rect">
            <a:avLst/>
          </a:prstGeom>
        </p:spPr>
      </p:pic>
      <p:sp>
        <p:nvSpPr>
          <p:cNvPr id="14" name="Rechteck 15"/>
          <p:cNvSpPr>
            <a:spLocks noChangeArrowheads="1"/>
          </p:cNvSpPr>
          <p:nvPr/>
        </p:nvSpPr>
        <p:spPr bwMode="auto">
          <a:xfrm>
            <a:off x="436563" y="284163"/>
            <a:ext cx="6399212" cy="338554"/>
          </a:xfrm>
          <a:prstGeom prst="rect">
            <a:avLst/>
          </a:prstGeom>
          <a:noFill/>
          <a:ln w="9525">
            <a:noFill/>
            <a:miter lim="800000"/>
            <a:headEnd/>
            <a:tailEnd/>
          </a:ln>
        </p:spPr>
        <p:txBody>
          <a:bodyPr>
            <a:spAutoFit/>
          </a:bodyPr>
          <a:lstStyle/>
          <a:p>
            <a:r>
              <a:rPr lang="de-DE" sz="1600" b="1" dirty="0">
                <a:latin typeface="Calibri Light" charset="0"/>
                <a:ea typeface="Calibri Light" charset="0"/>
                <a:cs typeface="Calibri Light" charset="0"/>
              </a:rPr>
              <a:t>Kompetenzorientierung – </a:t>
            </a:r>
            <a:r>
              <a:rPr lang="de-DE" sz="1600" b="1" dirty="0" smtClean="0">
                <a:latin typeface="Calibri Light" charset="0"/>
                <a:ea typeface="Calibri Light" charset="0"/>
                <a:cs typeface="Calibri Light" charset="0"/>
              </a:rPr>
              <a:t>Bewerten</a:t>
            </a:r>
            <a:endParaRPr lang="de-DE" sz="1600" b="1" dirty="0">
              <a:solidFill>
                <a:srgbClr val="72A403"/>
              </a:solidFill>
            </a:endParaRPr>
          </a:p>
        </p:txBody>
      </p:sp>
      <p:pic>
        <p:nvPicPr>
          <p:cNvPr id="4" name="Grafik 3"/>
          <p:cNvPicPr>
            <a:picLocks noChangeAspect="1"/>
          </p:cNvPicPr>
          <p:nvPr/>
        </p:nvPicPr>
        <p:blipFill>
          <a:blip r:embed="rId6"/>
          <a:stretch>
            <a:fillRect/>
          </a:stretch>
        </p:blipFill>
        <p:spPr>
          <a:xfrm>
            <a:off x="3477065" y="880706"/>
            <a:ext cx="2844000" cy="3552780"/>
          </a:xfrm>
          <a:prstGeom prst="rect">
            <a:avLst/>
          </a:prstGeom>
        </p:spPr>
      </p:pic>
      <p:pic>
        <p:nvPicPr>
          <p:cNvPr id="15" name="Grafik 14"/>
          <p:cNvPicPr>
            <a:picLocks noChangeAspect="1"/>
          </p:cNvPicPr>
          <p:nvPr/>
        </p:nvPicPr>
        <p:blipFill>
          <a:blip r:embed="rId7"/>
          <a:stretch>
            <a:fillRect/>
          </a:stretch>
        </p:blipFill>
        <p:spPr>
          <a:xfrm>
            <a:off x="642492" y="880706"/>
            <a:ext cx="2844000" cy="3422392"/>
          </a:xfrm>
          <a:prstGeom prst="rect">
            <a:avLst/>
          </a:prstGeom>
        </p:spPr>
      </p:pic>
      <p:sp>
        <p:nvSpPr>
          <p:cNvPr id="2" name="Foliennummernplatzhalter 1"/>
          <p:cNvSpPr>
            <a:spLocks noGrp="1"/>
          </p:cNvSpPr>
          <p:nvPr>
            <p:ph type="sldNum" sz="quarter" idx="12"/>
          </p:nvPr>
        </p:nvSpPr>
        <p:spPr/>
        <p:txBody>
          <a:bodyPr/>
          <a:lstStyle/>
          <a:p>
            <a:pPr>
              <a:defRPr/>
            </a:pPr>
            <a:fld id="{0C3C2537-8062-41C3-B66C-C633D96FF7D7}" type="slidenum">
              <a:rPr lang="de-DE" smtClean="0"/>
              <a:pPr>
                <a:defRPr/>
              </a:pPr>
              <a:t>42</a:t>
            </a:fld>
            <a:endParaRPr lang="de-DE" dirty="0"/>
          </a:p>
        </p:txBody>
      </p:sp>
    </p:spTree>
    <p:extLst>
      <p:ext uri="{BB962C8B-B14F-4D97-AF65-F5344CB8AC3E}">
        <p14:creationId xmlns:p14="http://schemas.microsoft.com/office/powerpoint/2010/main" val="6088286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4764088"/>
            <a:ext cx="7502525" cy="37941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5" name="Rechteck 4"/>
          <p:cNvSpPr/>
          <p:nvPr/>
        </p:nvSpPr>
        <p:spPr>
          <a:xfrm>
            <a:off x="436563" y="4849813"/>
            <a:ext cx="6027737" cy="218521"/>
          </a:xfrm>
          <a:prstGeom prst="rect">
            <a:avLst/>
          </a:prstGeom>
        </p:spPr>
        <p:txBody>
          <a:bodyPr>
            <a:spAutoFit/>
          </a:bodyPr>
          <a:lstStyle/>
          <a:p>
            <a:pPr fontAlgn="auto">
              <a:lnSpc>
                <a:spcPct val="80000"/>
              </a:lnSpc>
              <a:spcBef>
                <a:spcPts val="0"/>
              </a:spcBef>
              <a:spcAft>
                <a:spcPts val="0"/>
              </a:spcAft>
              <a:defRPr/>
            </a:pPr>
            <a:r>
              <a:rPr lang="de-DE" altLang="de-DE" sz="1000" dirty="0">
                <a:solidFill>
                  <a:schemeClr val="tx1">
                    <a:lumMod val="95000"/>
                    <a:lumOff val="5000"/>
                  </a:schemeClr>
                </a:solidFill>
                <a:latin typeface="Calibri" panose="020F0502020204030204" pitchFamily="34" charset="0"/>
              </a:rPr>
              <a:t>Physik 7/I – Realschule </a:t>
            </a:r>
            <a:r>
              <a:rPr lang="de-DE" altLang="de-DE" sz="1000" dirty="0" smtClean="0">
                <a:solidFill>
                  <a:schemeClr val="tx1">
                    <a:lumMod val="95000"/>
                    <a:lumOff val="5000"/>
                  </a:schemeClr>
                </a:solidFill>
                <a:latin typeface="Calibri" panose="020F0502020204030204" pitchFamily="34" charset="0"/>
              </a:rPr>
              <a:t>Bayern</a:t>
            </a:r>
            <a:endParaRPr lang="de-DE" altLang="de-DE" sz="1000" dirty="0">
              <a:solidFill>
                <a:schemeClr val="tx1">
                  <a:lumMod val="95000"/>
                  <a:lumOff val="5000"/>
                </a:schemeClr>
              </a:solidFill>
              <a:latin typeface="Calibri" panose="020F0502020204030204" pitchFamily="34" charset="0"/>
            </a:endParaRPr>
          </a:p>
        </p:txBody>
      </p:sp>
      <p:cxnSp>
        <p:nvCxnSpPr>
          <p:cNvPr id="9" name="Gerade Verbindung 8"/>
          <p:cNvCxnSpPr/>
          <p:nvPr/>
        </p:nvCxnSpPr>
        <p:spPr>
          <a:xfrm>
            <a:off x="8555038" y="0"/>
            <a:ext cx="0" cy="703263"/>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0" y="703263"/>
            <a:ext cx="9144000" cy="0"/>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sp>
        <p:nvSpPr>
          <p:cNvPr id="18" name="Rechteck 17"/>
          <p:cNvSpPr/>
          <p:nvPr/>
        </p:nvSpPr>
        <p:spPr>
          <a:xfrm>
            <a:off x="7569200" y="4764088"/>
            <a:ext cx="1574800" cy="3841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4350" name="Rechteck 19"/>
          <p:cNvSpPr>
            <a:spLocks noChangeArrowheads="1"/>
          </p:cNvSpPr>
          <p:nvPr/>
        </p:nvSpPr>
        <p:spPr bwMode="auto">
          <a:xfrm>
            <a:off x="7569200" y="4808538"/>
            <a:ext cx="1574800" cy="246221"/>
          </a:xfrm>
          <a:prstGeom prst="rect">
            <a:avLst/>
          </a:prstGeom>
          <a:noFill/>
          <a:ln w="9525">
            <a:noFill/>
            <a:miter lim="800000"/>
            <a:headEnd/>
            <a:tailEnd/>
          </a:ln>
        </p:spPr>
        <p:txBody>
          <a:bodyPr wrap="square" lIns="0" rIns="0">
            <a:spAutoFit/>
          </a:bodyPr>
          <a:lstStyle/>
          <a:p>
            <a:pPr algn="ctr"/>
            <a:r>
              <a:rPr lang="de-DE" sz="1000" dirty="0" smtClean="0">
                <a:latin typeface="Calibri" pitchFamily="34" charset="0"/>
              </a:rPr>
              <a:t>159/162</a:t>
            </a:r>
            <a:endParaRPr lang="de-DE" sz="1000" dirty="0">
              <a:latin typeface="Calibri" pitchFamily="34" charset="0"/>
            </a:endParaRPr>
          </a:p>
        </p:txBody>
      </p:sp>
      <p:pic>
        <p:nvPicPr>
          <p:cNvPr id="19" name="Grafik 18"/>
          <p:cNvPicPr>
            <a:picLocks noChangeAspect="1"/>
          </p:cNvPicPr>
          <p:nvPr/>
        </p:nvPicPr>
        <p:blipFill>
          <a:blip r:embed="rId3"/>
          <a:stretch>
            <a:fillRect/>
          </a:stretch>
        </p:blipFill>
        <p:spPr>
          <a:xfrm>
            <a:off x="7332453" y="123826"/>
            <a:ext cx="1159913" cy="522868"/>
          </a:xfrm>
          <a:prstGeom prst="rect">
            <a:avLst/>
          </a:prstGeom>
        </p:spPr>
      </p:pic>
      <p:sp>
        <p:nvSpPr>
          <p:cNvPr id="14" name="Rechteck 15"/>
          <p:cNvSpPr>
            <a:spLocks noChangeArrowheads="1"/>
          </p:cNvSpPr>
          <p:nvPr/>
        </p:nvSpPr>
        <p:spPr bwMode="auto">
          <a:xfrm>
            <a:off x="436563" y="284163"/>
            <a:ext cx="6399212" cy="338554"/>
          </a:xfrm>
          <a:prstGeom prst="rect">
            <a:avLst/>
          </a:prstGeom>
          <a:noFill/>
          <a:ln w="9525">
            <a:noFill/>
            <a:miter lim="800000"/>
            <a:headEnd/>
            <a:tailEnd/>
          </a:ln>
        </p:spPr>
        <p:txBody>
          <a:bodyPr>
            <a:spAutoFit/>
          </a:bodyPr>
          <a:lstStyle/>
          <a:p>
            <a:r>
              <a:rPr lang="de-DE" sz="1600" b="1" dirty="0">
                <a:latin typeface="Calibri Light" charset="0"/>
                <a:ea typeface="Calibri Light" charset="0"/>
                <a:cs typeface="Calibri Light" charset="0"/>
              </a:rPr>
              <a:t>Kompetenzorientierung – </a:t>
            </a:r>
            <a:r>
              <a:rPr lang="de-DE" sz="1600" b="1" dirty="0" smtClean="0">
                <a:latin typeface="Calibri Light" charset="0"/>
                <a:ea typeface="Calibri Light" charset="0"/>
                <a:cs typeface="Calibri Light" charset="0"/>
              </a:rPr>
              <a:t>Bewerten</a:t>
            </a:r>
            <a:endParaRPr lang="de-DE" sz="1600" b="1" dirty="0">
              <a:solidFill>
                <a:srgbClr val="72A403"/>
              </a:solidFill>
            </a:endParaRPr>
          </a:p>
        </p:txBody>
      </p:sp>
      <p:pic>
        <p:nvPicPr>
          <p:cNvPr id="12" name="Bild 22" descr="CCBLogo4c48mm.jpg">
            <a:hlinkClick r:id="rId4" action="ppaction://hlinksldjump"/>
          </p:cNvPr>
          <p:cNvPicPr>
            <a:picLocks noChangeAspect="1"/>
          </p:cNvPicPr>
          <p:nvPr/>
        </p:nvPicPr>
        <p:blipFill>
          <a:blip r:embed="rId5"/>
          <a:srcRect/>
          <a:stretch>
            <a:fillRect/>
          </a:stretch>
        </p:blipFill>
        <p:spPr bwMode="auto">
          <a:xfrm>
            <a:off x="7154863" y="4821238"/>
            <a:ext cx="284162" cy="284162"/>
          </a:xfrm>
          <a:prstGeom prst="rect">
            <a:avLst/>
          </a:prstGeom>
          <a:noFill/>
          <a:ln w="9525">
            <a:noFill/>
            <a:miter lim="800000"/>
            <a:headEnd/>
            <a:tailEnd/>
          </a:ln>
        </p:spPr>
      </p:pic>
      <p:pic>
        <p:nvPicPr>
          <p:cNvPr id="2" name="Grafik 1"/>
          <p:cNvPicPr>
            <a:picLocks noChangeAspect="1"/>
          </p:cNvPicPr>
          <p:nvPr/>
        </p:nvPicPr>
        <p:blipFill>
          <a:blip r:embed="rId6"/>
          <a:stretch>
            <a:fillRect/>
          </a:stretch>
        </p:blipFill>
        <p:spPr>
          <a:xfrm>
            <a:off x="639122" y="3227976"/>
            <a:ext cx="2844000" cy="1132579"/>
          </a:xfrm>
          <a:prstGeom prst="rect">
            <a:avLst/>
          </a:prstGeom>
        </p:spPr>
      </p:pic>
      <p:pic>
        <p:nvPicPr>
          <p:cNvPr id="17" name="Grafik 16"/>
          <p:cNvPicPr>
            <a:picLocks noChangeAspect="1"/>
          </p:cNvPicPr>
          <p:nvPr/>
        </p:nvPicPr>
        <p:blipFill rotWithShape="1">
          <a:blip r:embed="rId7"/>
          <a:srcRect b="28795"/>
          <a:stretch/>
        </p:blipFill>
        <p:spPr>
          <a:xfrm>
            <a:off x="639122" y="913063"/>
            <a:ext cx="5688000" cy="2207210"/>
          </a:xfrm>
          <a:prstGeom prst="rect">
            <a:avLst/>
          </a:prstGeom>
        </p:spPr>
      </p:pic>
      <p:sp>
        <p:nvSpPr>
          <p:cNvPr id="4" name="Foliennummernplatzhalter 3"/>
          <p:cNvSpPr>
            <a:spLocks noGrp="1"/>
          </p:cNvSpPr>
          <p:nvPr>
            <p:ph type="sldNum" sz="quarter" idx="12"/>
          </p:nvPr>
        </p:nvSpPr>
        <p:spPr/>
        <p:txBody>
          <a:bodyPr/>
          <a:lstStyle/>
          <a:p>
            <a:pPr>
              <a:defRPr/>
            </a:pPr>
            <a:fld id="{0C3C2537-8062-41C3-B66C-C633D96FF7D7}" type="slidenum">
              <a:rPr lang="de-DE" smtClean="0"/>
              <a:pPr>
                <a:defRPr/>
              </a:pPr>
              <a:t>43</a:t>
            </a:fld>
            <a:endParaRPr lang="de-DE" dirty="0"/>
          </a:p>
        </p:txBody>
      </p:sp>
    </p:spTree>
    <p:extLst>
      <p:ext uri="{BB962C8B-B14F-4D97-AF65-F5344CB8AC3E}">
        <p14:creationId xmlns:p14="http://schemas.microsoft.com/office/powerpoint/2010/main" val="3203252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4764088"/>
            <a:ext cx="7502525" cy="37941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5" name="Rechteck 4"/>
          <p:cNvSpPr/>
          <p:nvPr/>
        </p:nvSpPr>
        <p:spPr>
          <a:xfrm>
            <a:off x="436563" y="4849813"/>
            <a:ext cx="6027737" cy="218521"/>
          </a:xfrm>
          <a:prstGeom prst="rect">
            <a:avLst/>
          </a:prstGeom>
        </p:spPr>
        <p:txBody>
          <a:bodyPr>
            <a:spAutoFit/>
          </a:bodyPr>
          <a:lstStyle/>
          <a:p>
            <a:pPr fontAlgn="auto">
              <a:lnSpc>
                <a:spcPct val="80000"/>
              </a:lnSpc>
              <a:spcBef>
                <a:spcPts val="0"/>
              </a:spcBef>
              <a:spcAft>
                <a:spcPts val="0"/>
              </a:spcAft>
              <a:defRPr/>
            </a:pPr>
            <a:r>
              <a:rPr lang="de-DE" altLang="de-DE" sz="1000" dirty="0">
                <a:solidFill>
                  <a:schemeClr val="tx1">
                    <a:lumMod val="95000"/>
                    <a:lumOff val="5000"/>
                  </a:schemeClr>
                </a:solidFill>
                <a:latin typeface="Calibri" panose="020F0502020204030204" pitchFamily="34" charset="0"/>
              </a:rPr>
              <a:t>Physik 7/I – Realschule </a:t>
            </a:r>
            <a:r>
              <a:rPr lang="de-DE" altLang="de-DE" sz="1000" dirty="0" smtClean="0">
                <a:solidFill>
                  <a:schemeClr val="tx1">
                    <a:lumMod val="95000"/>
                    <a:lumOff val="5000"/>
                  </a:schemeClr>
                </a:solidFill>
                <a:latin typeface="Calibri" panose="020F0502020204030204" pitchFamily="34" charset="0"/>
              </a:rPr>
              <a:t>Bayern</a:t>
            </a:r>
            <a:endParaRPr lang="de-DE" altLang="de-DE" sz="1000" dirty="0">
              <a:solidFill>
                <a:schemeClr val="tx1">
                  <a:lumMod val="95000"/>
                  <a:lumOff val="5000"/>
                </a:schemeClr>
              </a:solidFill>
              <a:latin typeface="Calibri" panose="020F0502020204030204" pitchFamily="34" charset="0"/>
            </a:endParaRPr>
          </a:p>
        </p:txBody>
      </p:sp>
      <p:cxnSp>
        <p:nvCxnSpPr>
          <p:cNvPr id="9" name="Gerade Verbindung 8"/>
          <p:cNvCxnSpPr/>
          <p:nvPr/>
        </p:nvCxnSpPr>
        <p:spPr>
          <a:xfrm>
            <a:off x="8555038" y="0"/>
            <a:ext cx="0" cy="703263"/>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0" y="703263"/>
            <a:ext cx="9144000" cy="0"/>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pic>
        <p:nvPicPr>
          <p:cNvPr id="14343" name="Bild 22" descr="CCBLogo4c48mm.jpg">
            <a:hlinkClick r:id="rId3" action="ppaction://hlinksldjump"/>
          </p:cNvPr>
          <p:cNvPicPr>
            <a:picLocks noChangeAspect="1"/>
          </p:cNvPicPr>
          <p:nvPr/>
        </p:nvPicPr>
        <p:blipFill>
          <a:blip r:embed="rId4"/>
          <a:srcRect/>
          <a:stretch>
            <a:fillRect/>
          </a:stretch>
        </p:blipFill>
        <p:spPr bwMode="auto">
          <a:xfrm>
            <a:off x="7154863" y="4821238"/>
            <a:ext cx="284162" cy="284162"/>
          </a:xfrm>
          <a:prstGeom prst="rect">
            <a:avLst/>
          </a:prstGeom>
          <a:noFill/>
          <a:ln w="9525">
            <a:noFill/>
            <a:miter lim="800000"/>
            <a:headEnd/>
            <a:tailEnd/>
          </a:ln>
        </p:spPr>
      </p:pic>
      <p:sp>
        <p:nvSpPr>
          <p:cNvPr id="18" name="Rechteck 17"/>
          <p:cNvSpPr/>
          <p:nvPr/>
        </p:nvSpPr>
        <p:spPr>
          <a:xfrm>
            <a:off x="7569200" y="4764088"/>
            <a:ext cx="1574800" cy="3841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4350" name="Rechteck 19"/>
          <p:cNvSpPr>
            <a:spLocks noChangeArrowheads="1"/>
          </p:cNvSpPr>
          <p:nvPr/>
        </p:nvSpPr>
        <p:spPr bwMode="auto">
          <a:xfrm>
            <a:off x="7569200" y="4808538"/>
            <a:ext cx="1574800" cy="246221"/>
          </a:xfrm>
          <a:prstGeom prst="rect">
            <a:avLst/>
          </a:prstGeom>
          <a:noFill/>
          <a:ln w="9525">
            <a:noFill/>
            <a:miter lim="800000"/>
            <a:headEnd/>
            <a:tailEnd/>
          </a:ln>
        </p:spPr>
        <p:txBody>
          <a:bodyPr wrap="square" lIns="0" rIns="0">
            <a:spAutoFit/>
          </a:bodyPr>
          <a:lstStyle/>
          <a:p>
            <a:pPr algn="ctr"/>
            <a:r>
              <a:rPr lang="de-DE" sz="1000" dirty="0" smtClean="0">
                <a:latin typeface="Calibri" pitchFamily="34" charset="0"/>
              </a:rPr>
              <a:t>123</a:t>
            </a:r>
            <a:endParaRPr lang="de-DE" sz="1000" dirty="0">
              <a:latin typeface="Calibri" pitchFamily="34" charset="0"/>
            </a:endParaRPr>
          </a:p>
        </p:txBody>
      </p:sp>
      <p:pic>
        <p:nvPicPr>
          <p:cNvPr id="19" name="Grafik 18"/>
          <p:cNvPicPr>
            <a:picLocks noChangeAspect="1"/>
          </p:cNvPicPr>
          <p:nvPr/>
        </p:nvPicPr>
        <p:blipFill>
          <a:blip r:embed="rId5"/>
          <a:stretch>
            <a:fillRect/>
          </a:stretch>
        </p:blipFill>
        <p:spPr>
          <a:xfrm>
            <a:off x="7332453" y="123826"/>
            <a:ext cx="1159913" cy="522868"/>
          </a:xfrm>
          <a:prstGeom prst="rect">
            <a:avLst/>
          </a:prstGeom>
        </p:spPr>
      </p:pic>
      <p:sp>
        <p:nvSpPr>
          <p:cNvPr id="14" name="Rechteck 15"/>
          <p:cNvSpPr>
            <a:spLocks noChangeArrowheads="1"/>
          </p:cNvSpPr>
          <p:nvPr/>
        </p:nvSpPr>
        <p:spPr bwMode="auto">
          <a:xfrm>
            <a:off x="436563" y="284163"/>
            <a:ext cx="6399212" cy="338554"/>
          </a:xfrm>
          <a:prstGeom prst="rect">
            <a:avLst/>
          </a:prstGeom>
          <a:noFill/>
          <a:ln w="9525">
            <a:noFill/>
            <a:miter lim="800000"/>
            <a:headEnd/>
            <a:tailEnd/>
          </a:ln>
        </p:spPr>
        <p:txBody>
          <a:bodyPr>
            <a:spAutoFit/>
          </a:bodyPr>
          <a:lstStyle/>
          <a:p>
            <a:r>
              <a:rPr lang="de-DE" sz="1600" b="1" dirty="0">
                <a:latin typeface="Calibri Light" charset="0"/>
                <a:ea typeface="Calibri Light" charset="0"/>
                <a:cs typeface="Calibri Light" charset="0"/>
              </a:rPr>
              <a:t>Kompetenzorientierung – </a:t>
            </a:r>
            <a:r>
              <a:rPr lang="de-DE" sz="1600" b="1" dirty="0" smtClean="0">
                <a:latin typeface="Calibri Light" charset="0"/>
                <a:ea typeface="Calibri Light" charset="0"/>
                <a:cs typeface="Calibri Light" charset="0"/>
              </a:rPr>
              <a:t>Bewerten</a:t>
            </a:r>
            <a:endParaRPr lang="de-DE" sz="1600" b="1" dirty="0">
              <a:solidFill>
                <a:srgbClr val="72A403"/>
              </a:solidFill>
            </a:endParaRPr>
          </a:p>
        </p:txBody>
      </p:sp>
      <p:pic>
        <p:nvPicPr>
          <p:cNvPr id="2" name="Grafik 1"/>
          <p:cNvPicPr>
            <a:picLocks noChangeAspect="1"/>
          </p:cNvPicPr>
          <p:nvPr/>
        </p:nvPicPr>
        <p:blipFill>
          <a:blip r:embed="rId6"/>
          <a:stretch>
            <a:fillRect/>
          </a:stretch>
        </p:blipFill>
        <p:spPr>
          <a:xfrm>
            <a:off x="630253" y="871279"/>
            <a:ext cx="2844000" cy="2935645"/>
          </a:xfrm>
          <a:prstGeom prst="rect">
            <a:avLst/>
          </a:prstGeom>
        </p:spPr>
      </p:pic>
      <p:pic>
        <p:nvPicPr>
          <p:cNvPr id="4" name="Grafik 3"/>
          <p:cNvPicPr>
            <a:picLocks noChangeAspect="1"/>
          </p:cNvPicPr>
          <p:nvPr/>
        </p:nvPicPr>
        <p:blipFill>
          <a:blip r:embed="rId7"/>
          <a:stretch>
            <a:fillRect/>
          </a:stretch>
        </p:blipFill>
        <p:spPr>
          <a:xfrm>
            <a:off x="3441004" y="871279"/>
            <a:ext cx="2844000" cy="2805404"/>
          </a:xfrm>
          <a:prstGeom prst="rect">
            <a:avLst/>
          </a:prstGeom>
        </p:spPr>
      </p:pic>
      <p:sp>
        <p:nvSpPr>
          <p:cNvPr id="6" name="Foliennummernplatzhalter 5"/>
          <p:cNvSpPr>
            <a:spLocks noGrp="1"/>
          </p:cNvSpPr>
          <p:nvPr>
            <p:ph type="sldNum" sz="quarter" idx="12"/>
          </p:nvPr>
        </p:nvSpPr>
        <p:spPr/>
        <p:txBody>
          <a:bodyPr/>
          <a:lstStyle/>
          <a:p>
            <a:pPr>
              <a:defRPr/>
            </a:pPr>
            <a:fld id="{0C3C2537-8062-41C3-B66C-C633D96FF7D7}" type="slidenum">
              <a:rPr lang="de-DE" smtClean="0"/>
              <a:pPr>
                <a:defRPr/>
              </a:pPr>
              <a:t>44</a:t>
            </a:fld>
            <a:endParaRPr lang="de-DE" dirty="0"/>
          </a:p>
        </p:txBody>
      </p:sp>
    </p:spTree>
    <p:extLst>
      <p:ext uri="{BB962C8B-B14F-4D97-AF65-F5344CB8AC3E}">
        <p14:creationId xmlns:p14="http://schemas.microsoft.com/office/powerpoint/2010/main" val="29694757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4764088"/>
            <a:ext cx="7502525" cy="37941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5" name="Rechteck 4"/>
          <p:cNvSpPr/>
          <p:nvPr/>
        </p:nvSpPr>
        <p:spPr>
          <a:xfrm>
            <a:off x="436563" y="4849813"/>
            <a:ext cx="6027737" cy="218521"/>
          </a:xfrm>
          <a:prstGeom prst="rect">
            <a:avLst/>
          </a:prstGeom>
        </p:spPr>
        <p:txBody>
          <a:bodyPr>
            <a:spAutoFit/>
          </a:bodyPr>
          <a:lstStyle/>
          <a:p>
            <a:pPr fontAlgn="auto">
              <a:lnSpc>
                <a:spcPct val="80000"/>
              </a:lnSpc>
              <a:spcBef>
                <a:spcPts val="0"/>
              </a:spcBef>
              <a:spcAft>
                <a:spcPts val="0"/>
              </a:spcAft>
              <a:defRPr/>
            </a:pPr>
            <a:r>
              <a:rPr lang="de-DE" altLang="de-DE" sz="1000" dirty="0">
                <a:solidFill>
                  <a:schemeClr val="tx1">
                    <a:lumMod val="95000"/>
                    <a:lumOff val="5000"/>
                  </a:schemeClr>
                </a:solidFill>
                <a:latin typeface="Calibri" panose="020F0502020204030204" pitchFamily="34" charset="0"/>
              </a:rPr>
              <a:t>Physik 7/I – Realschule </a:t>
            </a:r>
            <a:r>
              <a:rPr lang="de-DE" altLang="de-DE" sz="1000" dirty="0" smtClean="0">
                <a:solidFill>
                  <a:schemeClr val="tx1">
                    <a:lumMod val="95000"/>
                    <a:lumOff val="5000"/>
                  </a:schemeClr>
                </a:solidFill>
                <a:latin typeface="Calibri" panose="020F0502020204030204" pitchFamily="34" charset="0"/>
              </a:rPr>
              <a:t>Bayern</a:t>
            </a:r>
            <a:endParaRPr lang="de-DE" altLang="de-DE" sz="1000" dirty="0">
              <a:solidFill>
                <a:schemeClr val="tx1">
                  <a:lumMod val="95000"/>
                  <a:lumOff val="5000"/>
                </a:schemeClr>
              </a:solidFill>
              <a:latin typeface="Calibri" panose="020F0502020204030204" pitchFamily="34" charset="0"/>
            </a:endParaRPr>
          </a:p>
        </p:txBody>
      </p:sp>
      <p:cxnSp>
        <p:nvCxnSpPr>
          <p:cNvPr id="9" name="Gerade Verbindung 8"/>
          <p:cNvCxnSpPr/>
          <p:nvPr/>
        </p:nvCxnSpPr>
        <p:spPr>
          <a:xfrm>
            <a:off x="8555038" y="0"/>
            <a:ext cx="0" cy="703263"/>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0" y="703263"/>
            <a:ext cx="9144000" cy="0"/>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pic>
        <p:nvPicPr>
          <p:cNvPr id="14343" name="Bild 22" descr="CCBLogo4c48mm.jpg"/>
          <p:cNvPicPr>
            <a:picLocks noChangeAspect="1"/>
          </p:cNvPicPr>
          <p:nvPr/>
        </p:nvPicPr>
        <p:blipFill>
          <a:blip r:embed="rId3"/>
          <a:srcRect/>
          <a:stretch>
            <a:fillRect/>
          </a:stretch>
        </p:blipFill>
        <p:spPr bwMode="auto">
          <a:xfrm>
            <a:off x="7154863" y="4821238"/>
            <a:ext cx="284162" cy="284162"/>
          </a:xfrm>
          <a:prstGeom prst="rect">
            <a:avLst/>
          </a:prstGeom>
          <a:noFill/>
          <a:ln w="9525">
            <a:noFill/>
            <a:miter lim="800000"/>
            <a:headEnd/>
            <a:tailEnd/>
          </a:ln>
        </p:spPr>
      </p:pic>
      <p:sp>
        <p:nvSpPr>
          <p:cNvPr id="18" name="Rechteck 17"/>
          <p:cNvSpPr/>
          <p:nvPr/>
        </p:nvSpPr>
        <p:spPr>
          <a:xfrm>
            <a:off x="7569200" y="4764088"/>
            <a:ext cx="1574800" cy="3841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4350" name="Rechteck 19"/>
          <p:cNvSpPr>
            <a:spLocks noChangeArrowheads="1"/>
          </p:cNvSpPr>
          <p:nvPr/>
        </p:nvSpPr>
        <p:spPr bwMode="auto">
          <a:xfrm>
            <a:off x="7569200" y="4808538"/>
            <a:ext cx="1574800" cy="246221"/>
          </a:xfrm>
          <a:prstGeom prst="rect">
            <a:avLst/>
          </a:prstGeom>
          <a:noFill/>
          <a:ln w="9525">
            <a:noFill/>
            <a:miter lim="800000"/>
            <a:headEnd/>
            <a:tailEnd/>
          </a:ln>
        </p:spPr>
        <p:txBody>
          <a:bodyPr wrap="square" lIns="0" rIns="0">
            <a:spAutoFit/>
          </a:bodyPr>
          <a:lstStyle/>
          <a:p>
            <a:pPr algn="ctr"/>
            <a:r>
              <a:rPr lang="de-DE" sz="1000" dirty="0" smtClean="0">
                <a:latin typeface="Calibri" pitchFamily="34" charset="0"/>
              </a:rPr>
              <a:t>Click </a:t>
            </a:r>
            <a:r>
              <a:rPr lang="de-DE" sz="1000" dirty="0" err="1" smtClean="0">
                <a:latin typeface="Calibri" pitchFamily="34" charset="0"/>
              </a:rPr>
              <a:t>and</a:t>
            </a:r>
            <a:r>
              <a:rPr lang="de-DE" sz="1000" dirty="0" smtClean="0">
                <a:latin typeface="Calibri" pitchFamily="34" charset="0"/>
              </a:rPr>
              <a:t> teach</a:t>
            </a:r>
            <a:endParaRPr lang="de-DE" sz="1000" dirty="0">
              <a:latin typeface="Calibri" pitchFamily="34" charset="0"/>
            </a:endParaRPr>
          </a:p>
        </p:txBody>
      </p:sp>
      <p:pic>
        <p:nvPicPr>
          <p:cNvPr id="19" name="Grafik 18"/>
          <p:cNvPicPr>
            <a:picLocks noChangeAspect="1"/>
          </p:cNvPicPr>
          <p:nvPr/>
        </p:nvPicPr>
        <p:blipFill>
          <a:blip r:embed="rId4"/>
          <a:stretch>
            <a:fillRect/>
          </a:stretch>
        </p:blipFill>
        <p:spPr>
          <a:xfrm>
            <a:off x="7332453" y="123826"/>
            <a:ext cx="1159913" cy="522868"/>
          </a:xfrm>
          <a:prstGeom prst="rect">
            <a:avLst/>
          </a:prstGeom>
        </p:spPr>
      </p:pic>
      <p:sp>
        <p:nvSpPr>
          <p:cNvPr id="14" name="Rechteck 15"/>
          <p:cNvSpPr>
            <a:spLocks noChangeArrowheads="1"/>
          </p:cNvSpPr>
          <p:nvPr/>
        </p:nvSpPr>
        <p:spPr bwMode="auto">
          <a:xfrm>
            <a:off x="436563" y="284163"/>
            <a:ext cx="6399212" cy="338554"/>
          </a:xfrm>
          <a:prstGeom prst="rect">
            <a:avLst/>
          </a:prstGeom>
          <a:noFill/>
          <a:ln w="9525">
            <a:noFill/>
            <a:miter lim="800000"/>
            <a:headEnd/>
            <a:tailEnd/>
          </a:ln>
        </p:spPr>
        <p:txBody>
          <a:bodyPr>
            <a:spAutoFit/>
          </a:bodyPr>
          <a:lstStyle/>
          <a:p>
            <a:r>
              <a:rPr lang="de-DE" sz="1600" b="1" dirty="0" smtClean="0">
                <a:latin typeface="Calibri Light" charset="0"/>
                <a:ea typeface="Calibri Light" charset="0"/>
                <a:cs typeface="Calibri Light" charset="0"/>
              </a:rPr>
              <a:t>Digitaler Lehrerassistent – click </a:t>
            </a:r>
            <a:r>
              <a:rPr lang="de-DE" sz="1600" b="1" dirty="0" err="1" smtClean="0">
                <a:latin typeface="Calibri Light" charset="0"/>
                <a:ea typeface="Calibri Light" charset="0"/>
                <a:cs typeface="Calibri Light" charset="0"/>
              </a:rPr>
              <a:t>and</a:t>
            </a:r>
            <a:r>
              <a:rPr lang="de-DE" sz="1600" b="1" dirty="0" smtClean="0">
                <a:latin typeface="Calibri Light" charset="0"/>
                <a:ea typeface="Calibri Light" charset="0"/>
                <a:cs typeface="Calibri Light" charset="0"/>
              </a:rPr>
              <a:t> teach</a:t>
            </a:r>
            <a:endParaRPr lang="de-DE" sz="1600" b="1" dirty="0">
              <a:solidFill>
                <a:srgbClr val="72A403"/>
              </a:solidFill>
            </a:endParaRPr>
          </a:p>
        </p:txBody>
      </p:sp>
      <p:pic>
        <p:nvPicPr>
          <p:cNvPr id="6" name="Grafik 5"/>
          <p:cNvPicPr>
            <a:picLocks noChangeAspect="1"/>
          </p:cNvPicPr>
          <p:nvPr/>
        </p:nvPicPr>
        <p:blipFill>
          <a:blip r:embed="rId5"/>
          <a:stretch>
            <a:fillRect/>
          </a:stretch>
        </p:blipFill>
        <p:spPr>
          <a:xfrm>
            <a:off x="642492" y="880706"/>
            <a:ext cx="2840630" cy="3780000"/>
          </a:xfrm>
          <a:prstGeom prst="rect">
            <a:avLst/>
          </a:prstGeom>
          <a:noFill/>
          <a:ln>
            <a:solidFill>
              <a:schemeClr val="bg1">
                <a:lumMod val="65000"/>
              </a:schemeClr>
            </a:solidFill>
          </a:ln>
          <a:effectLst>
            <a:outerShdw blurRad="50800" dist="50800" sx="1000" sy="1000" algn="ctr" rotWithShape="0">
              <a:schemeClr val="bg1">
                <a:lumMod val="75000"/>
              </a:schemeClr>
            </a:outerShdw>
            <a:softEdge rad="0"/>
          </a:effectLst>
        </p:spPr>
      </p:pic>
      <p:sp>
        <p:nvSpPr>
          <p:cNvPr id="2" name="Foliennummernplatzhalter 1"/>
          <p:cNvSpPr>
            <a:spLocks noGrp="1"/>
          </p:cNvSpPr>
          <p:nvPr>
            <p:ph type="sldNum" sz="quarter" idx="12"/>
          </p:nvPr>
        </p:nvSpPr>
        <p:spPr/>
        <p:txBody>
          <a:bodyPr/>
          <a:lstStyle/>
          <a:p>
            <a:pPr>
              <a:defRPr/>
            </a:pPr>
            <a:fld id="{0C3C2537-8062-41C3-B66C-C633D96FF7D7}" type="slidenum">
              <a:rPr lang="de-DE" smtClean="0"/>
              <a:pPr>
                <a:defRPr/>
              </a:pPr>
              <a:t>45</a:t>
            </a:fld>
            <a:endParaRPr lang="de-DE" dirty="0"/>
          </a:p>
        </p:txBody>
      </p:sp>
      <p:pic>
        <p:nvPicPr>
          <p:cNvPr id="4" name="Grafik 3">
            <a:hlinkClick r:id="rId6"/>
          </p:cNvPr>
          <p:cNvPicPr>
            <a:picLocks noChangeAspect="1"/>
          </p:cNvPicPr>
          <p:nvPr/>
        </p:nvPicPr>
        <p:blipFill>
          <a:blip r:embed="rId7"/>
          <a:stretch>
            <a:fillRect/>
          </a:stretch>
        </p:blipFill>
        <p:spPr>
          <a:xfrm>
            <a:off x="638680" y="863580"/>
            <a:ext cx="6903863" cy="3797125"/>
          </a:xfrm>
          <a:prstGeom prst="rect">
            <a:avLst/>
          </a:prstGeom>
        </p:spPr>
      </p:pic>
    </p:spTree>
    <p:extLst>
      <p:ext uri="{BB962C8B-B14F-4D97-AF65-F5344CB8AC3E}">
        <p14:creationId xmlns:p14="http://schemas.microsoft.com/office/powerpoint/2010/main" val="30198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p:cNvSpPr/>
          <p:nvPr/>
        </p:nvSpPr>
        <p:spPr>
          <a:xfrm>
            <a:off x="7569200" y="4764088"/>
            <a:ext cx="1574800" cy="3841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4" name="Rechteck 3"/>
          <p:cNvSpPr/>
          <p:nvPr/>
        </p:nvSpPr>
        <p:spPr>
          <a:xfrm>
            <a:off x="0" y="0"/>
            <a:ext cx="9144000" cy="579438"/>
          </a:xfrm>
          <a:prstGeom prst="rect">
            <a:avLst/>
          </a:prstGeom>
          <a:solidFill>
            <a:srgbClr val="D2000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pic>
        <p:nvPicPr>
          <p:cNvPr id="13315" name="Bild 4" descr="CCBLogo4c48mm.jpg"/>
          <p:cNvPicPr>
            <a:picLocks noChangeAspect="1"/>
          </p:cNvPicPr>
          <p:nvPr/>
        </p:nvPicPr>
        <p:blipFill>
          <a:blip r:embed="rId3"/>
          <a:srcRect/>
          <a:stretch>
            <a:fillRect/>
          </a:stretch>
        </p:blipFill>
        <p:spPr bwMode="auto">
          <a:xfrm>
            <a:off x="8101013" y="328613"/>
            <a:ext cx="714375" cy="715962"/>
          </a:xfrm>
          <a:prstGeom prst="rect">
            <a:avLst/>
          </a:prstGeom>
          <a:noFill/>
          <a:ln w="9525">
            <a:noFill/>
            <a:miter lim="800000"/>
            <a:headEnd/>
            <a:tailEnd/>
          </a:ln>
        </p:spPr>
      </p:pic>
      <p:sp>
        <p:nvSpPr>
          <p:cNvPr id="6" name="Rechteck 5"/>
          <p:cNvSpPr/>
          <p:nvPr/>
        </p:nvSpPr>
        <p:spPr>
          <a:xfrm>
            <a:off x="0" y="4764088"/>
            <a:ext cx="7502525" cy="37941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3317" name="Rechteck 7"/>
          <p:cNvSpPr>
            <a:spLocks noChangeArrowheads="1"/>
          </p:cNvSpPr>
          <p:nvPr/>
        </p:nvSpPr>
        <p:spPr bwMode="auto">
          <a:xfrm>
            <a:off x="7569200" y="4808538"/>
            <a:ext cx="1574800" cy="246221"/>
          </a:xfrm>
          <a:prstGeom prst="rect">
            <a:avLst/>
          </a:prstGeom>
          <a:noFill/>
          <a:ln w="9525">
            <a:noFill/>
            <a:miter lim="800000"/>
            <a:headEnd/>
            <a:tailEnd/>
          </a:ln>
        </p:spPr>
        <p:txBody>
          <a:bodyPr>
            <a:spAutoFit/>
          </a:bodyPr>
          <a:lstStyle/>
          <a:p>
            <a:pPr algn="ctr"/>
            <a:r>
              <a:rPr lang="de-DE" sz="1000" dirty="0">
                <a:latin typeface="Calibri" pitchFamily="34" charset="0"/>
              </a:rPr>
              <a:t>www.ccbuchner.de</a:t>
            </a:r>
          </a:p>
        </p:txBody>
      </p:sp>
      <p:sp>
        <p:nvSpPr>
          <p:cNvPr id="15" name="Rechteck 14"/>
          <p:cNvSpPr/>
          <p:nvPr/>
        </p:nvSpPr>
        <p:spPr>
          <a:xfrm>
            <a:off x="490538" y="4849813"/>
            <a:ext cx="4306887" cy="217487"/>
          </a:xfrm>
          <a:prstGeom prst="rect">
            <a:avLst/>
          </a:prstGeom>
        </p:spPr>
        <p:txBody>
          <a:bodyPr>
            <a:spAutoFit/>
          </a:bodyPr>
          <a:lstStyle/>
          <a:p>
            <a:pPr fontAlgn="auto">
              <a:lnSpc>
                <a:spcPct val="80000"/>
              </a:lnSpc>
              <a:spcBef>
                <a:spcPts val="0"/>
              </a:spcBef>
              <a:spcAft>
                <a:spcPts val="0"/>
              </a:spcAft>
              <a:defRPr/>
            </a:pPr>
            <a:r>
              <a:rPr lang="de-DE" altLang="de-DE" sz="1000" dirty="0">
                <a:solidFill>
                  <a:schemeClr val="tx1">
                    <a:lumMod val="95000"/>
                    <a:lumOff val="5000"/>
                  </a:schemeClr>
                </a:solidFill>
                <a:latin typeface="Calibri" panose="020F0502020204030204" pitchFamily="34" charset="0"/>
              </a:rPr>
              <a:t>Physik 7/I – Realschule Bayern</a:t>
            </a:r>
          </a:p>
        </p:txBody>
      </p:sp>
      <p:pic>
        <p:nvPicPr>
          <p:cNvPr id="16" name="Grafik 15"/>
          <p:cNvPicPr>
            <a:picLocks noChangeAspect="1"/>
          </p:cNvPicPr>
          <p:nvPr/>
        </p:nvPicPr>
        <p:blipFill>
          <a:blip r:embed="rId4"/>
          <a:stretch>
            <a:fillRect/>
          </a:stretch>
        </p:blipFill>
        <p:spPr>
          <a:xfrm>
            <a:off x="3037840" y="1277519"/>
            <a:ext cx="2214001" cy="2952000"/>
          </a:xfrm>
          <a:prstGeom prst="rect">
            <a:avLst/>
          </a:prstGeom>
          <a:noFill/>
          <a:ln>
            <a:solidFill>
              <a:schemeClr val="bg1">
                <a:lumMod val="65000"/>
              </a:schemeClr>
            </a:solidFill>
          </a:ln>
          <a:effectLst>
            <a:outerShdw blurRad="50800" dist="50800" sx="1000" sy="1000" algn="ctr" rotWithShape="0">
              <a:schemeClr val="bg1">
                <a:lumMod val="75000"/>
              </a:schemeClr>
            </a:outerShdw>
            <a:softEdge rad="0"/>
          </a:effectLst>
        </p:spPr>
      </p:pic>
      <p:pic>
        <p:nvPicPr>
          <p:cNvPr id="13" name="Grafik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644" y="1282699"/>
            <a:ext cx="2214562" cy="2952749"/>
          </a:xfrm>
          <a:prstGeom prst="rect">
            <a:avLst/>
          </a:prstGeom>
          <a:noFill/>
          <a:ln>
            <a:solidFill>
              <a:schemeClr val="bg1">
                <a:lumMod val="65000"/>
              </a:schemeClr>
            </a:solidFill>
          </a:ln>
          <a:effectLst>
            <a:outerShdw blurRad="50800" dist="50800" sx="1000" sy="1000" algn="ctr" rotWithShape="0">
              <a:schemeClr val="bg1">
                <a:lumMod val="75000"/>
              </a:schemeClr>
            </a:outerShdw>
            <a:softEdge rad="0"/>
          </a:effectLst>
        </p:spPr>
      </p:pic>
      <p:pic>
        <p:nvPicPr>
          <p:cNvPr id="17" name="Grafik 16"/>
          <p:cNvPicPr>
            <a:picLocks noChangeAspect="1"/>
          </p:cNvPicPr>
          <p:nvPr/>
        </p:nvPicPr>
        <p:blipFill>
          <a:blip r:embed="rId6"/>
          <a:stretch>
            <a:fillRect/>
          </a:stretch>
        </p:blipFill>
        <p:spPr>
          <a:xfrm>
            <a:off x="5528475" y="1291999"/>
            <a:ext cx="2214001" cy="2952000"/>
          </a:xfrm>
          <a:prstGeom prst="rect">
            <a:avLst/>
          </a:prstGeom>
          <a:noFill/>
          <a:ln>
            <a:solidFill>
              <a:schemeClr val="bg1">
                <a:lumMod val="65000"/>
              </a:schemeClr>
            </a:solidFill>
          </a:ln>
          <a:effectLst>
            <a:outerShdw blurRad="50800" dist="50800" sx="1000" sy="1000" algn="ctr" rotWithShape="0">
              <a:schemeClr val="bg1">
                <a:lumMod val="75000"/>
              </a:schemeClr>
            </a:outerShdw>
            <a:softEdge rad="0"/>
          </a:effectLst>
        </p:spPr>
      </p:pic>
      <p:sp>
        <p:nvSpPr>
          <p:cNvPr id="18" name="Rechteck 17"/>
          <p:cNvSpPr/>
          <p:nvPr/>
        </p:nvSpPr>
        <p:spPr>
          <a:xfrm>
            <a:off x="490537" y="1381177"/>
            <a:ext cx="7244707" cy="2773644"/>
          </a:xfrm>
          <a:prstGeom prst="rect">
            <a:avLst/>
          </a:prstGeom>
        </p:spPr>
        <p:txBody>
          <a:bodyPr wrap="square">
            <a:spAutoFit/>
          </a:bodyPr>
          <a:lstStyle/>
          <a:p>
            <a:pPr algn="ctr" fontAlgn="auto">
              <a:lnSpc>
                <a:spcPct val="80000"/>
              </a:lnSpc>
              <a:spcBef>
                <a:spcPts val="0"/>
              </a:spcBef>
              <a:spcAft>
                <a:spcPts val="0"/>
              </a:spcAft>
              <a:defRPr/>
            </a:pPr>
            <a:r>
              <a:rPr lang="de-DE" altLang="de-DE" sz="7200" dirty="0" smtClean="0">
                <a:solidFill>
                  <a:schemeClr val="tx1">
                    <a:lumMod val="95000"/>
                    <a:lumOff val="5000"/>
                  </a:schemeClr>
                </a:solidFill>
                <a:latin typeface="Calibri" panose="020F0502020204030204" pitchFamily="34" charset="0"/>
              </a:rPr>
              <a:t>Vielen Dank für Ihre Aufmerksamkeit!</a:t>
            </a:r>
          </a:p>
        </p:txBody>
      </p:sp>
    </p:spTree>
    <p:extLst>
      <p:ext uri="{BB962C8B-B14F-4D97-AF65-F5344CB8AC3E}">
        <p14:creationId xmlns:p14="http://schemas.microsoft.com/office/powerpoint/2010/main" val="362159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200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3000"/>
                            </p:stCondLst>
                            <p:childTnLst>
                              <p:par>
                                <p:cTn id="13" presetID="10" presetClass="entr" presetSubtype="0" fill="hold" nodeType="afterEffect">
                                  <p:stCondLst>
                                    <p:cond delay="20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childTnLst>
                          </p:cTn>
                        </p:par>
                        <p:par>
                          <p:cTn id="21" fill="hold">
                            <p:stCondLst>
                              <p:cond delay="500"/>
                            </p:stCondLst>
                            <p:childTnLst>
                              <p:par>
                                <p:cTn id="22" presetID="10" presetClass="exit" presetSubtype="0" fill="hold" nodeType="afterEffect">
                                  <p:stCondLst>
                                    <p:cond delay="500"/>
                                  </p:stCondLst>
                                  <p:childTnLst>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par>
                          <p:cTn id="25" fill="hold">
                            <p:stCondLst>
                              <p:cond delay="1500"/>
                            </p:stCondLst>
                            <p:childTnLst>
                              <p:par>
                                <p:cTn id="26" presetID="10" presetClass="exit" presetSubtype="0" fill="hold" nodeType="afterEffect">
                                  <p:stCondLst>
                                    <p:cond delay="50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childTnLst>
                          </p:cTn>
                        </p:par>
                        <p:par>
                          <p:cTn id="29" fill="hold">
                            <p:stCondLst>
                              <p:cond delay="2500"/>
                            </p:stCondLst>
                            <p:childTnLst>
                              <p:par>
                                <p:cTn id="30" presetID="1" presetClass="entr" presetSubtype="0" fill="hold" grpId="0" nodeType="afterEffect">
                                  <p:stCondLst>
                                    <p:cond delay="1000"/>
                                  </p:stCondLst>
                                  <p:childTnLst>
                                    <p:set>
                                      <p:cBhvr>
                                        <p:cTn id="3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4764088"/>
            <a:ext cx="7502525" cy="37941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5" name="Rechteck 4"/>
          <p:cNvSpPr/>
          <p:nvPr/>
        </p:nvSpPr>
        <p:spPr>
          <a:xfrm>
            <a:off x="436563" y="4849813"/>
            <a:ext cx="6027737" cy="218521"/>
          </a:xfrm>
          <a:prstGeom prst="rect">
            <a:avLst/>
          </a:prstGeom>
        </p:spPr>
        <p:txBody>
          <a:bodyPr>
            <a:spAutoFit/>
          </a:bodyPr>
          <a:lstStyle/>
          <a:p>
            <a:pPr fontAlgn="auto">
              <a:lnSpc>
                <a:spcPct val="80000"/>
              </a:lnSpc>
              <a:spcBef>
                <a:spcPts val="0"/>
              </a:spcBef>
              <a:spcAft>
                <a:spcPts val="0"/>
              </a:spcAft>
              <a:defRPr/>
            </a:pPr>
            <a:r>
              <a:rPr lang="de-DE" altLang="de-DE" sz="1000" dirty="0">
                <a:solidFill>
                  <a:schemeClr val="tx1">
                    <a:lumMod val="95000"/>
                    <a:lumOff val="5000"/>
                  </a:schemeClr>
                </a:solidFill>
                <a:latin typeface="Calibri" panose="020F0502020204030204" pitchFamily="34" charset="0"/>
              </a:rPr>
              <a:t>Physik 7/I – Realschule </a:t>
            </a:r>
            <a:r>
              <a:rPr lang="de-DE" altLang="de-DE" sz="1000" dirty="0" smtClean="0">
                <a:solidFill>
                  <a:schemeClr val="tx1">
                    <a:lumMod val="95000"/>
                    <a:lumOff val="5000"/>
                  </a:schemeClr>
                </a:solidFill>
                <a:latin typeface="Calibri" panose="020F0502020204030204" pitchFamily="34" charset="0"/>
              </a:rPr>
              <a:t>Bayern</a:t>
            </a:r>
            <a:endParaRPr lang="de-DE" altLang="de-DE" sz="1000" dirty="0">
              <a:solidFill>
                <a:schemeClr val="tx1">
                  <a:lumMod val="95000"/>
                  <a:lumOff val="5000"/>
                </a:schemeClr>
              </a:solidFill>
              <a:latin typeface="Calibri" panose="020F0502020204030204" pitchFamily="34" charset="0"/>
            </a:endParaRPr>
          </a:p>
        </p:txBody>
      </p:sp>
      <p:cxnSp>
        <p:nvCxnSpPr>
          <p:cNvPr id="9" name="Gerade Verbindung 8"/>
          <p:cNvCxnSpPr/>
          <p:nvPr/>
        </p:nvCxnSpPr>
        <p:spPr>
          <a:xfrm>
            <a:off x="8555038" y="0"/>
            <a:ext cx="0" cy="703263"/>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0" y="703263"/>
            <a:ext cx="9144000" cy="0"/>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pic>
        <p:nvPicPr>
          <p:cNvPr id="14343" name="Bild 22" descr="CCBLogo4c48mm.jpg"/>
          <p:cNvPicPr>
            <a:picLocks noChangeAspect="1"/>
          </p:cNvPicPr>
          <p:nvPr/>
        </p:nvPicPr>
        <p:blipFill>
          <a:blip r:embed="rId3"/>
          <a:srcRect/>
          <a:stretch>
            <a:fillRect/>
          </a:stretch>
        </p:blipFill>
        <p:spPr bwMode="auto">
          <a:xfrm>
            <a:off x="7154863" y="4821238"/>
            <a:ext cx="284162" cy="284162"/>
          </a:xfrm>
          <a:prstGeom prst="rect">
            <a:avLst/>
          </a:prstGeom>
          <a:noFill/>
          <a:ln w="9525">
            <a:noFill/>
            <a:miter lim="800000"/>
            <a:headEnd/>
            <a:tailEnd/>
          </a:ln>
        </p:spPr>
      </p:pic>
      <p:sp>
        <p:nvSpPr>
          <p:cNvPr id="18" name="Rechteck 17"/>
          <p:cNvSpPr/>
          <p:nvPr/>
        </p:nvSpPr>
        <p:spPr>
          <a:xfrm>
            <a:off x="7569200" y="4764088"/>
            <a:ext cx="1574800" cy="3841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4350" name="Rechteck 19"/>
          <p:cNvSpPr>
            <a:spLocks noChangeArrowheads="1"/>
          </p:cNvSpPr>
          <p:nvPr/>
        </p:nvSpPr>
        <p:spPr bwMode="auto">
          <a:xfrm>
            <a:off x="7569200" y="4808538"/>
            <a:ext cx="1574800" cy="246221"/>
          </a:xfrm>
          <a:prstGeom prst="rect">
            <a:avLst/>
          </a:prstGeom>
          <a:noFill/>
          <a:ln w="9525">
            <a:noFill/>
            <a:miter lim="800000"/>
            <a:headEnd/>
            <a:tailEnd/>
          </a:ln>
        </p:spPr>
        <p:txBody>
          <a:bodyPr>
            <a:spAutoFit/>
          </a:bodyPr>
          <a:lstStyle/>
          <a:p>
            <a:pPr algn="ctr"/>
            <a:r>
              <a:rPr lang="de-DE" sz="1000" dirty="0">
                <a:latin typeface="Calibri" pitchFamily="34" charset="0"/>
              </a:rPr>
              <a:t>www.ccbuchner.de</a:t>
            </a:r>
          </a:p>
        </p:txBody>
      </p:sp>
      <p:pic>
        <p:nvPicPr>
          <p:cNvPr id="19" name="Grafik 18"/>
          <p:cNvPicPr>
            <a:picLocks noChangeAspect="1"/>
          </p:cNvPicPr>
          <p:nvPr/>
        </p:nvPicPr>
        <p:blipFill>
          <a:blip r:embed="rId4"/>
          <a:stretch>
            <a:fillRect/>
          </a:stretch>
        </p:blipFill>
        <p:spPr>
          <a:xfrm>
            <a:off x="7332453" y="123826"/>
            <a:ext cx="1159913" cy="522868"/>
          </a:xfrm>
          <a:prstGeom prst="rect">
            <a:avLst/>
          </a:prstGeom>
        </p:spPr>
      </p:pic>
      <p:sp>
        <p:nvSpPr>
          <p:cNvPr id="23" name="Textfeld 22"/>
          <p:cNvSpPr txBox="1"/>
          <p:nvPr/>
        </p:nvSpPr>
        <p:spPr>
          <a:xfrm>
            <a:off x="525462" y="1139825"/>
            <a:ext cx="6977063" cy="34778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2000" b="1" dirty="0" smtClean="0">
                <a:latin typeface="+mj-lt"/>
              </a:rPr>
              <a:t>Die </a:t>
            </a:r>
            <a:r>
              <a:rPr lang="de-DE" sz="2000" b="1" dirty="0">
                <a:latin typeface="+mj-lt"/>
              </a:rPr>
              <a:t>bayerischen Kompetenzstrukturmodelle ...</a:t>
            </a:r>
          </a:p>
          <a:p>
            <a:pPr marL="342900" indent="-342900">
              <a:lnSpc>
                <a:spcPct val="100000"/>
              </a:lnSpc>
              <a:spcBef>
                <a:spcPts val="0"/>
              </a:spcBef>
              <a:buFont typeface="Arial" panose="020B0604020202020204" pitchFamily="34" charset="0"/>
              <a:buChar char="•"/>
            </a:pPr>
            <a:r>
              <a:rPr lang="de-DE" sz="2000" dirty="0" smtClean="0">
                <a:latin typeface="+mj-lt"/>
              </a:rPr>
              <a:t>definieren </a:t>
            </a:r>
            <a:r>
              <a:rPr lang="de-DE" sz="2000" dirty="0">
                <a:latin typeface="+mj-lt"/>
              </a:rPr>
              <a:t>jeweils die Bereiche, in denen sich das Kompetenzspektrum des Faches in seiner Gesamtheit </a:t>
            </a:r>
            <a:r>
              <a:rPr lang="de-DE" sz="2000" dirty="0" smtClean="0">
                <a:latin typeface="+mj-lt"/>
              </a:rPr>
              <a:t>widerspiegelt.</a:t>
            </a:r>
          </a:p>
          <a:p>
            <a:pPr marL="342900" indent="-342900">
              <a:lnSpc>
                <a:spcPct val="100000"/>
              </a:lnSpc>
              <a:spcBef>
                <a:spcPts val="0"/>
              </a:spcBef>
              <a:buFont typeface="Arial" panose="020B0604020202020204" pitchFamily="34" charset="0"/>
              <a:buChar char="•"/>
            </a:pPr>
            <a:r>
              <a:rPr lang="de-DE" sz="2000" dirty="0" smtClean="0">
                <a:latin typeface="+mj-lt"/>
              </a:rPr>
              <a:t>übernehmen </a:t>
            </a:r>
            <a:r>
              <a:rPr lang="de-DE" sz="2000" dirty="0">
                <a:latin typeface="+mj-lt"/>
              </a:rPr>
              <a:t>grundsätzlich die Kompetenzstrukturmodelle der KMK-Bildungsstandards, soweit </a:t>
            </a:r>
            <a:r>
              <a:rPr lang="de-DE" sz="2000" dirty="0" smtClean="0">
                <a:latin typeface="+mj-lt"/>
              </a:rPr>
              <a:t>vorhanden.</a:t>
            </a:r>
          </a:p>
          <a:p>
            <a:pPr marL="342900" indent="-342900">
              <a:lnSpc>
                <a:spcPct val="100000"/>
              </a:lnSpc>
              <a:spcBef>
                <a:spcPts val="0"/>
              </a:spcBef>
              <a:buFont typeface="Arial" panose="020B0604020202020204" pitchFamily="34" charset="0"/>
              <a:buChar char="•"/>
            </a:pPr>
            <a:r>
              <a:rPr lang="de-DE" sz="2000" dirty="0" smtClean="0">
                <a:latin typeface="+mj-lt"/>
              </a:rPr>
              <a:t>definieren </a:t>
            </a:r>
            <a:r>
              <a:rPr lang="de-DE" sz="2000" dirty="0">
                <a:latin typeface="+mj-lt"/>
              </a:rPr>
              <a:t>zwischen vier und acht Gegenstandsbereiche des jeweiligen Faches (Inhaltsdimension</a:t>
            </a:r>
            <a:r>
              <a:rPr lang="de-DE" sz="2000" dirty="0" smtClean="0">
                <a:latin typeface="+mj-lt"/>
              </a:rPr>
              <a:t>).</a:t>
            </a:r>
          </a:p>
          <a:p>
            <a:pPr marL="342900" indent="-342900">
              <a:lnSpc>
                <a:spcPct val="100000"/>
              </a:lnSpc>
              <a:spcBef>
                <a:spcPts val="0"/>
              </a:spcBef>
              <a:buFont typeface="Arial" panose="020B0604020202020204" pitchFamily="34" charset="0"/>
              <a:buChar char="•"/>
            </a:pPr>
            <a:r>
              <a:rPr lang="de-DE" sz="2000" dirty="0" smtClean="0">
                <a:latin typeface="+mj-lt"/>
              </a:rPr>
              <a:t>definieren </a:t>
            </a:r>
            <a:r>
              <a:rPr lang="de-DE" sz="2000" dirty="0">
                <a:latin typeface="+mj-lt"/>
              </a:rPr>
              <a:t>max. sechs prozessbezogene Kompetenzbereiche des jeweiligen Faches (Prozessdimension), die als Verben formuliert sind</a:t>
            </a:r>
            <a:r>
              <a:rPr lang="de-DE" sz="2000" dirty="0" smtClean="0"/>
              <a:t>.</a:t>
            </a:r>
            <a:endParaRPr lang="de-DE" sz="2000" dirty="0"/>
          </a:p>
        </p:txBody>
      </p:sp>
      <p:sp>
        <p:nvSpPr>
          <p:cNvPr id="14" name="Rechteck 15"/>
          <p:cNvSpPr>
            <a:spLocks noChangeArrowheads="1"/>
          </p:cNvSpPr>
          <p:nvPr/>
        </p:nvSpPr>
        <p:spPr bwMode="auto">
          <a:xfrm>
            <a:off x="436563" y="284163"/>
            <a:ext cx="6399212" cy="338554"/>
          </a:xfrm>
          <a:prstGeom prst="rect">
            <a:avLst/>
          </a:prstGeom>
          <a:noFill/>
          <a:ln w="9525">
            <a:noFill/>
            <a:miter lim="800000"/>
            <a:headEnd/>
            <a:tailEnd/>
          </a:ln>
        </p:spPr>
        <p:txBody>
          <a:bodyPr>
            <a:spAutoFit/>
          </a:bodyPr>
          <a:lstStyle/>
          <a:p>
            <a:r>
              <a:rPr lang="de-DE" sz="1600" b="1" dirty="0" err="1" smtClean="0">
                <a:latin typeface="Calibri Light" charset="0"/>
                <a:ea typeface="Calibri Light" charset="0"/>
                <a:cs typeface="Calibri Light" charset="0"/>
              </a:rPr>
              <a:t>Lehrplan</a:t>
            </a:r>
            <a:r>
              <a:rPr lang="de-DE" sz="1600" b="1" dirty="0" err="1" smtClean="0">
                <a:solidFill>
                  <a:srgbClr val="72A403"/>
                </a:solidFill>
              </a:rPr>
              <a:t>PLUS</a:t>
            </a:r>
            <a:endParaRPr lang="de-DE" sz="1600" b="1" dirty="0">
              <a:solidFill>
                <a:srgbClr val="72A403"/>
              </a:solidFill>
            </a:endParaRPr>
          </a:p>
        </p:txBody>
      </p:sp>
      <p:sp>
        <p:nvSpPr>
          <p:cNvPr id="2" name="Foliennummernplatzhalter 1"/>
          <p:cNvSpPr>
            <a:spLocks noGrp="1"/>
          </p:cNvSpPr>
          <p:nvPr>
            <p:ph type="sldNum" sz="quarter" idx="12"/>
          </p:nvPr>
        </p:nvSpPr>
        <p:spPr/>
        <p:txBody>
          <a:bodyPr/>
          <a:lstStyle/>
          <a:p>
            <a:pPr>
              <a:defRPr/>
            </a:pPr>
            <a:fld id="{0C3C2537-8062-41C3-B66C-C633D96FF7D7}" type="slidenum">
              <a:rPr lang="de-DE" smtClean="0"/>
              <a:pPr>
                <a:defRPr/>
              </a:pPr>
              <a:t>5</a:t>
            </a:fld>
            <a:endParaRPr lang="de-DE" dirty="0"/>
          </a:p>
        </p:txBody>
      </p:sp>
    </p:spTree>
    <p:extLst>
      <p:ext uri="{BB962C8B-B14F-4D97-AF65-F5344CB8AC3E}">
        <p14:creationId xmlns:p14="http://schemas.microsoft.com/office/powerpoint/2010/main" val="207301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erade Verbindung 2"/>
          <p:cNvCxnSpPr/>
          <p:nvPr/>
        </p:nvCxnSpPr>
        <p:spPr>
          <a:xfrm>
            <a:off x="8555038" y="0"/>
            <a:ext cx="0" cy="703263"/>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cxnSp>
        <p:nvCxnSpPr>
          <p:cNvPr id="4" name="Gerade Verbindung 3"/>
          <p:cNvCxnSpPr/>
          <p:nvPr/>
        </p:nvCxnSpPr>
        <p:spPr>
          <a:xfrm>
            <a:off x="0" y="703263"/>
            <a:ext cx="9144000" cy="0"/>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sp>
        <p:nvSpPr>
          <p:cNvPr id="7" name="Rechteck 6"/>
          <p:cNvSpPr/>
          <p:nvPr/>
        </p:nvSpPr>
        <p:spPr>
          <a:xfrm>
            <a:off x="0" y="4764088"/>
            <a:ext cx="7502525" cy="37941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pic>
        <p:nvPicPr>
          <p:cNvPr id="15365" name="Bild 9" descr="CCBLogo4c48mm.jpg"/>
          <p:cNvPicPr>
            <a:picLocks noChangeAspect="1"/>
          </p:cNvPicPr>
          <p:nvPr/>
        </p:nvPicPr>
        <p:blipFill>
          <a:blip r:embed="rId3"/>
          <a:srcRect/>
          <a:stretch>
            <a:fillRect/>
          </a:stretch>
        </p:blipFill>
        <p:spPr bwMode="auto">
          <a:xfrm>
            <a:off x="7154863" y="4821238"/>
            <a:ext cx="284162" cy="284162"/>
          </a:xfrm>
          <a:prstGeom prst="rect">
            <a:avLst/>
          </a:prstGeom>
          <a:noFill/>
          <a:ln w="9525">
            <a:noFill/>
            <a:miter lim="800000"/>
            <a:headEnd/>
            <a:tailEnd/>
          </a:ln>
        </p:spPr>
      </p:pic>
      <p:sp>
        <p:nvSpPr>
          <p:cNvPr id="23" name="Rechteck 22"/>
          <p:cNvSpPr/>
          <p:nvPr/>
        </p:nvSpPr>
        <p:spPr>
          <a:xfrm>
            <a:off x="436563" y="4849813"/>
            <a:ext cx="6027737" cy="218521"/>
          </a:xfrm>
          <a:prstGeom prst="rect">
            <a:avLst/>
          </a:prstGeom>
        </p:spPr>
        <p:txBody>
          <a:bodyPr>
            <a:spAutoFit/>
          </a:bodyPr>
          <a:lstStyle/>
          <a:p>
            <a:pPr fontAlgn="auto">
              <a:lnSpc>
                <a:spcPct val="80000"/>
              </a:lnSpc>
              <a:spcBef>
                <a:spcPts val="0"/>
              </a:spcBef>
              <a:spcAft>
                <a:spcPts val="0"/>
              </a:spcAft>
              <a:defRPr/>
            </a:pPr>
            <a:r>
              <a:rPr lang="de-DE" altLang="de-DE" sz="1000" dirty="0">
                <a:solidFill>
                  <a:schemeClr val="tx1">
                    <a:lumMod val="95000"/>
                    <a:lumOff val="5000"/>
                  </a:schemeClr>
                </a:solidFill>
                <a:latin typeface="Calibri" panose="020F0502020204030204" pitchFamily="34" charset="0"/>
              </a:rPr>
              <a:t>Physik 7/I – Realschule </a:t>
            </a:r>
            <a:r>
              <a:rPr lang="de-DE" altLang="de-DE" sz="1000" dirty="0" smtClean="0">
                <a:solidFill>
                  <a:schemeClr val="tx1">
                    <a:lumMod val="95000"/>
                    <a:lumOff val="5000"/>
                  </a:schemeClr>
                </a:solidFill>
                <a:latin typeface="Calibri" panose="020F0502020204030204" pitchFamily="34" charset="0"/>
              </a:rPr>
              <a:t>Bayern</a:t>
            </a:r>
            <a:endParaRPr lang="de-DE" altLang="de-DE" sz="1000" dirty="0">
              <a:solidFill>
                <a:schemeClr val="tx1">
                  <a:lumMod val="95000"/>
                  <a:lumOff val="5000"/>
                </a:schemeClr>
              </a:solidFill>
              <a:latin typeface="Calibri" panose="020F0502020204030204" pitchFamily="34" charset="0"/>
            </a:endParaRPr>
          </a:p>
        </p:txBody>
      </p:sp>
      <p:sp>
        <p:nvSpPr>
          <p:cNvPr id="18" name="Rechteck 17"/>
          <p:cNvSpPr/>
          <p:nvPr/>
        </p:nvSpPr>
        <p:spPr>
          <a:xfrm>
            <a:off x="7569200" y="4764088"/>
            <a:ext cx="1574800" cy="3841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5373" name="Rechteck 18"/>
          <p:cNvSpPr>
            <a:spLocks noChangeArrowheads="1"/>
          </p:cNvSpPr>
          <p:nvPr/>
        </p:nvSpPr>
        <p:spPr bwMode="auto">
          <a:xfrm>
            <a:off x="7569200" y="4808538"/>
            <a:ext cx="1574800" cy="246221"/>
          </a:xfrm>
          <a:prstGeom prst="rect">
            <a:avLst/>
          </a:prstGeom>
          <a:noFill/>
          <a:ln w="9525">
            <a:noFill/>
            <a:miter lim="800000"/>
            <a:headEnd/>
            <a:tailEnd/>
          </a:ln>
        </p:spPr>
        <p:txBody>
          <a:bodyPr>
            <a:spAutoFit/>
          </a:bodyPr>
          <a:lstStyle/>
          <a:p>
            <a:pPr algn="ctr"/>
            <a:r>
              <a:rPr lang="de-DE" sz="1000" dirty="0">
                <a:latin typeface="Calibri" pitchFamily="34" charset="0"/>
              </a:rPr>
              <a:t>www.ccbuchner.de</a:t>
            </a:r>
          </a:p>
        </p:txBody>
      </p:sp>
      <p:pic>
        <p:nvPicPr>
          <p:cNvPr id="15" name="Grafik 14"/>
          <p:cNvPicPr>
            <a:picLocks noChangeAspect="1"/>
          </p:cNvPicPr>
          <p:nvPr/>
        </p:nvPicPr>
        <p:blipFill>
          <a:blip r:embed="rId4"/>
          <a:stretch>
            <a:fillRect/>
          </a:stretch>
        </p:blipFill>
        <p:spPr>
          <a:xfrm>
            <a:off x="7332453" y="123826"/>
            <a:ext cx="1159913" cy="522868"/>
          </a:xfrm>
          <a:prstGeom prst="rect">
            <a:avLst/>
          </a:prstGeom>
        </p:spPr>
      </p:pic>
      <p:sp>
        <p:nvSpPr>
          <p:cNvPr id="17" name="Rechteck 15"/>
          <p:cNvSpPr>
            <a:spLocks noChangeArrowheads="1"/>
          </p:cNvSpPr>
          <p:nvPr/>
        </p:nvSpPr>
        <p:spPr bwMode="auto">
          <a:xfrm>
            <a:off x="436563" y="284163"/>
            <a:ext cx="6399212" cy="338554"/>
          </a:xfrm>
          <a:prstGeom prst="rect">
            <a:avLst/>
          </a:prstGeom>
          <a:noFill/>
          <a:ln w="9525">
            <a:noFill/>
            <a:miter lim="800000"/>
            <a:headEnd/>
            <a:tailEnd/>
          </a:ln>
        </p:spPr>
        <p:txBody>
          <a:bodyPr>
            <a:spAutoFit/>
          </a:bodyPr>
          <a:lstStyle/>
          <a:p>
            <a:r>
              <a:rPr lang="de-DE" sz="1600" b="1" dirty="0" err="1" smtClean="0">
                <a:latin typeface="Calibri Light" charset="0"/>
                <a:ea typeface="Calibri Light" charset="0"/>
                <a:cs typeface="Calibri Light" charset="0"/>
              </a:rPr>
              <a:t>Lehrplan</a:t>
            </a:r>
            <a:r>
              <a:rPr lang="de-DE" sz="1600" b="1" dirty="0" err="1" smtClean="0">
                <a:solidFill>
                  <a:srgbClr val="72A403"/>
                </a:solidFill>
              </a:rPr>
              <a:t>PLUS</a:t>
            </a:r>
            <a:endParaRPr lang="de-DE" sz="1600" b="1" dirty="0">
              <a:solidFill>
                <a:srgbClr val="72A403"/>
              </a:solidFill>
            </a:endParaRPr>
          </a:p>
        </p:txBody>
      </p:sp>
      <p:pic>
        <p:nvPicPr>
          <p:cNvPr id="24" name="Grafik 23"/>
          <p:cNvPicPr>
            <a:picLocks noChangeAspect="1"/>
          </p:cNvPicPr>
          <p:nvPr/>
        </p:nvPicPr>
        <p:blipFill>
          <a:blip r:embed="rId5"/>
          <a:stretch>
            <a:fillRect/>
          </a:stretch>
        </p:blipFill>
        <p:spPr>
          <a:xfrm>
            <a:off x="622291" y="1533747"/>
            <a:ext cx="6880234" cy="3006723"/>
          </a:xfrm>
          <a:prstGeom prst="rect">
            <a:avLst/>
          </a:prstGeom>
        </p:spPr>
      </p:pic>
      <p:sp>
        <p:nvSpPr>
          <p:cNvPr id="25" name="Textfeld 24"/>
          <p:cNvSpPr txBox="1"/>
          <p:nvPr/>
        </p:nvSpPr>
        <p:spPr>
          <a:xfrm>
            <a:off x="525462" y="1139825"/>
            <a:ext cx="697706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2000" b="1" dirty="0" smtClean="0">
                <a:latin typeface="+mj-lt"/>
              </a:rPr>
              <a:t>Das bayerische Kompetenzstrukturmodell in Physik</a:t>
            </a:r>
            <a:endParaRPr lang="de-DE" sz="2000" b="1" dirty="0">
              <a:latin typeface="+mj-lt"/>
            </a:endParaRPr>
          </a:p>
        </p:txBody>
      </p:sp>
      <p:sp>
        <p:nvSpPr>
          <p:cNvPr id="2" name="Foliennummernplatzhalter 1"/>
          <p:cNvSpPr>
            <a:spLocks noGrp="1"/>
          </p:cNvSpPr>
          <p:nvPr>
            <p:ph type="sldNum" sz="quarter" idx="12"/>
          </p:nvPr>
        </p:nvSpPr>
        <p:spPr/>
        <p:txBody>
          <a:bodyPr/>
          <a:lstStyle/>
          <a:p>
            <a:pPr>
              <a:defRPr/>
            </a:pPr>
            <a:fld id="{0C3C2537-8062-41C3-B66C-C633D96FF7D7}" type="slidenum">
              <a:rPr lang="de-DE" smtClean="0"/>
              <a:pPr>
                <a:defRPr/>
              </a:pPr>
              <a:t>6</a:t>
            </a:fld>
            <a:endParaRPr lang="de-D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4764088"/>
            <a:ext cx="7502525" cy="37941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5" name="Rechteck 4"/>
          <p:cNvSpPr/>
          <p:nvPr/>
        </p:nvSpPr>
        <p:spPr>
          <a:xfrm>
            <a:off x="436563" y="4849813"/>
            <a:ext cx="6027737" cy="218521"/>
          </a:xfrm>
          <a:prstGeom prst="rect">
            <a:avLst/>
          </a:prstGeom>
        </p:spPr>
        <p:txBody>
          <a:bodyPr>
            <a:spAutoFit/>
          </a:bodyPr>
          <a:lstStyle/>
          <a:p>
            <a:pPr fontAlgn="auto">
              <a:lnSpc>
                <a:spcPct val="80000"/>
              </a:lnSpc>
              <a:spcBef>
                <a:spcPts val="0"/>
              </a:spcBef>
              <a:spcAft>
                <a:spcPts val="0"/>
              </a:spcAft>
              <a:defRPr/>
            </a:pPr>
            <a:r>
              <a:rPr lang="de-DE" altLang="de-DE" sz="1000" dirty="0">
                <a:solidFill>
                  <a:schemeClr val="tx1">
                    <a:lumMod val="95000"/>
                    <a:lumOff val="5000"/>
                  </a:schemeClr>
                </a:solidFill>
                <a:latin typeface="Calibri" panose="020F0502020204030204" pitchFamily="34" charset="0"/>
              </a:rPr>
              <a:t>Physik 7/I – Realschule </a:t>
            </a:r>
            <a:r>
              <a:rPr lang="de-DE" altLang="de-DE" sz="1000" dirty="0" smtClean="0">
                <a:solidFill>
                  <a:schemeClr val="tx1">
                    <a:lumMod val="95000"/>
                    <a:lumOff val="5000"/>
                  </a:schemeClr>
                </a:solidFill>
                <a:latin typeface="Calibri" panose="020F0502020204030204" pitchFamily="34" charset="0"/>
              </a:rPr>
              <a:t>Bayern</a:t>
            </a:r>
            <a:endParaRPr lang="de-DE" altLang="de-DE" sz="1000" dirty="0">
              <a:solidFill>
                <a:schemeClr val="tx1">
                  <a:lumMod val="95000"/>
                  <a:lumOff val="5000"/>
                </a:schemeClr>
              </a:solidFill>
              <a:latin typeface="Calibri" panose="020F0502020204030204" pitchFamily="34" charset="0"/>
            </a:endParaRPr>
          </a:p>
        </p:txBody>
      </p:sp>
      <p:cxnSp>
        <p:nvCxnSpPr>
          <p:cNvPr id="9" name="Gerade Verbindung 8"/>
          <p:cNvCxnSpPr/>
          <p:nvPr/>
        </p:nvCxnSpPr>
        <p:spPr>
          <a:xfrm>
            <a:off x="8555038" y="0"/>
            <a:ext cx="0" cy="703263"/>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0" y="703263"/>
            <a:ext cx="9144000" cy="0"/>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pic>
        <p:nvPicPr>
          <p:cNvPr id="14343" name="Bild 22" descr="CCBLogo4c48mm.jpg"/>
          <p:cNvPicPr>
            <a:picLocks noChangeAspect="1"/>
          </p:cNvPicPr>
          <p:nvPr/>
        </p:nvPicPr>
        <p:blipFill>
          <a:blip r:embed="rId3"/>
          <a:srcRect/>
          <a:stretch>
            <a:fillRect/>
          </a:stretch>
        </p:blipFill>
        <p:spPr bwMode="auto">
          <a:xfrm>
            <a:off x="7154863" y="4821238"/>
            <a:ext cx="284162" cy="284162"/>
          </a:xfrm>
          <a:prstGeom prst="rect">
            <a:avLst/>
          </a:prstGeom>
          <a:noFill/>
          <a:ln w="9525">
            <a:noFill/>
            <a:miter lim="800000"/>
            <a:headEnd/>
            <a:tailEnd/>
          </a:ln>
        </p:spPr>
      </p:pic>
      <p:sp>
        <p:nvSpPr>
          <p:cNvPr id="18" name="Rechteck 17"/>
          <p:cNvSpPr/>
          <p:nvPr/>
        </p:nvSpPr>
        <p:spPr>
          <a:xfrm>
            <a:off x="7569200" y="4764088"/>
            <a:ext cx="1574800" cy="3841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4350" name="Rechteck 19"/>
          <p:cNvSpPr>
            <a:spLocks noChangeArrowheads="1"/>
          </p:cNvSpPr>
          <p:nvPr/>
        </p:nvSpPr>
        <p:spPr bwMode="auto">
          <a:xfrm>
            <a:off x="7569200" y="4808538"/>
            <a:ext cx="1574800" cy="246221"/>
          </a:xfrm>
          <a:prstGeom prst="rect">
            <a:avLst/>
          </a:prstGeom>
          <a:noFill/>
          <a:ln w="9525">
            <a:noFill/>
            <a:miter lim="800000"/>
            <a:headEnd/>
            <a:tailEnd/>
          </a:ln>
        </p:spPr>
        <p:txBody>
          <a:bodyPr>
            <a:spAutoFit/>
          </a:bodyPr>
          <a:lstStyle/>
          <a:p>
            <a:pPr algn="ctr"/>
            <a:r>
              <a:rPr lang="de-DE" sz="1000" dirty="0">
                <a:latin typeface="Calibri" pitchFamily="34" charset="0"/>
              </a:rPr>
              <a:t>www.ccbuchner.de</a:t>
            </a:r>
          </a:p>
        </p:txBody>
      </p:sp>
      <p:pic>
        <p:nvPicPr>
          <p:cNvPr id="19" name="Grafik 18"/>
          <p:cNvPicPr>
            <a:picLocks noChangeAspect="1"/>
          </p:cNvPicPr>
          <p:nvPr/>
        </p:nvPicPr>
        <p:blipFill>
          <a:blip r:embed="rId4"/>
          <a:stretch>
            <a:fillRect/>
          </a:stretch>
        </p:blipFill>
        <p:spPr>
          <a:xfrm>
            <a:off x="7332453" y="123826"/>
            <a:ext cx="1159913" cy="522868"/>
          </a:xfrm>
          <a:prstGeom prst="rect">
            <a:avLst/>
          </a:prstGeom>
        </p:spPr>
      </p:pic>
      <p:sp>
        <p:nvSpPr>
          <p:cNvPr id="14" name="Rechteck 15"/>
          <p:cNvSpPr>
            <a:spLocks noChangeArrowheads="1"/>
          </p:cNvSpPr>
          <p:nvPr/>
        </p:nvSpPr>
        <p:spPr bwMode="auto">
          <a:xfrm>
            <a:off x="436563" y="284163"/>
            <a:ext cx="6399212" cy="338554"/>
          </a:xfrm>
          <a:prstGeom prst="rect">
            <a:avLst/>
          </a:prstGeom>
          <a:noFill/>
          <a:ln w="9525">
            <a:noFill/>
            <a:miter lim="800000"/>
            <a:headEnd/>
            <a:tailEnd/>
          </a:ln>
        </p:spPr>
        <p:txBody>
          <a:bodyPr>
            <a:spAutoFit/>
          </a:bodyPr>
          <a:lstStyle/>
          <a:p>
            <a:r>
              <a:rPr lang="de-DE" sz="1600" b="1" dirty="0" err="1" smtClean="0">
                <a:latin typeface="Calibri Light" charset="0"/>
                <a:ea typeface="Calibri Light" charset="0"/>
                <a:cs typeface="Calibri Light" charset="0"/>
              </a:rPr>
              <a:t>Lehrplan</a:t>
            </a:r>
            <a:r>
              <a:rPr lang="de-DE" sz="1600" b="1" dirty="0" err="1" smtClean="0">
                <a:solidFill>
                  <a:srgbClr val="72A403"/>
                </a:solidFill>
              </a:rPr>
              <a:t>PLUS</a:t>
            </a:r>
            <a:endParaRPr lang="de-DE" sz="1600" b="1" dirty="0">
              <a:solidFill>
                <a:srgbClr val="72A403"/>
              </a:solidFill>
            </a:endParaRPr>
          </a:p>
        </p:txBody>
      </p:sp>
      <p:pic>
        <p:nvPicPr>
          <p:cNvPr id="2" name="Grafik 1"/>
          <p:cNvPicPr>
            <a:picLocks noChangeAspect="1"/>
          </p:cNvPicPr>
          <p:nvPr/>
        </p:nvPicPr>
        <p:blipFill>
          <a:blip r:embed="rId5"/>
          <a:stretch>
            <a:fillRect/>
          </a:stretch>
        </p:blipFill>
        <p:spPr>
          <a:xfrm>
            <a:off x="624269" y="884239"/>
            <a:ext cx="4471048" cy="3740028"/>
          </a:xfrm>
          <a:prstGeom prst="rect">
            <a:avLst/>
          </a:prstGeom>
        </p:spPr>
      </p:pic>
      <p:sp>
        <p:nvSpPr>
          <p:cNvPr id="4" name="Foliennummernplatzhalter 3"/>
          <p:cNvSpPr>
            <a:spLocks noGrp="1"/>
          </p:cNvSpPr>
          <p:nvPr>
            <p:ph type="sldNum" sz="quarter" idx="12"/>
          </p:nvPr>
        </p:nvSpPr>
        <p:spPr/>
        <p:txBody>
          <a:bodyPr/>
          <a:lstStyle/>
          <a:p>
            <a:pPr>
              <a:defRPr/>
            </a:pPr>
            <a:fld id="{0C3C2537-8062-41C3-B66C-C633D96FF7D7}" type="slidenum">
              <a:rPr lang="de-DE" smtClean="0"/>
              <a:pPr>
                <a:defRPr/>
              </a:pPr>
              <a:t>7</a:t>
            </a:fld>
            <a:endParaRPr lang="de-DE" dirty="0"/>
          </a:p>
        </p:txBody>
      </p:sp>
    </p:spTree>
    <p:extLst>
      <p:ext uri="{BB962C8B-B14F-4D97-AF65-F5344CB8AC3E}">
        <p14:creationId xmlns:p14="http://schemas.microsoft.com/office/powerpoint/2010/main" val="7454544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4764088"/>
            <a:ext cx="7502525" cy="37941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5" name="Rechteck 4"/>
          <p:cNvSpPr/>
          <p:nvPr/>
        </p:nvSpPr>
        <p:spPr>
          <a:xfrm>
            <a:off x="436563" y="4849813"/>
            <a:ext cx="6027737" cy="218521"/>
          </a:xfrm>
          <a:prstGeom prst="rect">
            <a:avLst/>
          </a:prstGeom>
        </p:spPr>
        <p:txBody>
          <a:bodyPr>
            <a:spAutoFit/>
          </a:bodyPr>
          <a:lstStyle/>
          <a:p>
            <a:pPr fontAlgn="auto">
              <a:lnSpc>
                <a:spcPct val="80000"/>
              </a:lnSpc>
              <a:spcBef>
                <a:spcPts val="0"/>
              </a:spcBef>
              <a:spcAft>
                <a:spcPts val="0"/>
              </a:spcAft>
              <a:defRPr/>
            </a:pPr>
            <a:r>
              <a:rPr lang="de-DE" altLang="de-DE" sz="1000" dirty="0">
                <a:solidFill>
                  <a:schemeClr val="tx1">
                    <a:lumMod val="95000"/>
                    <a:lumOff val="5000"/>
                  </a:schemeClr>
                </a:solidFill>
                <a:latin typeface="Calibri" panose="020F0502020204030204" pitchFamily="34" charset="0"/>
              </a:rPr>
              <a:t>Physik 7/I – Realschule </a:t>
            </a:r>
            <a:r>
              <a:rPr lang="de-DE" altLang="de-DE" sz="1000" dirty="0" smtClean="0">
                <a:solidFill>
                  <a:schemeClr val="tx1">
                    <a:lumMod val="95000"/>
                    <a:lumOff val="5000"/>
                  </a:schemeClr>
                </a:solidFill>
                <a:latin typeface="Calibri" panose="020F0502020204030204" pitchFamily="34" charset="0"/>
              </a:rPr>
              <a:t>Bayern</a:t>
            </a:r>
            <a:endParaRPr lang="de-DE" altLang="de-DE" sz="1000" dirty="0">
              <a:solidFill>
                <a:schemeClr val="tx1">
                  <a:lumMod val="95000"/>
                  <a:lumOff val="5000"/>
                </a:schemeClr>
              </a:solidFill>
              <a:latin typeface="Calibri" panose="020F0502020204030204" pitchFamily="34" charset="0"/>
            </a:endParaRPr>
          </a:p>
        </p:txBody>
      </p:sp>
      <p:cxnSp>
        <p:nvCxnSpPr>
          <p:cNvPr id="9" name="Gerade Verbindung 8"/>
          <p:cNvCxnSpPr/>
          <p:nvPr/>
        </p:nvCxnSpPr>
        <p:spPr>
          <a:xfrm>
            <a:off x="8555038" y="0"/>
            <a:ext cx="0" cy="703263"/>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0" y="703263"/>
            <a:ext cx="9144000" cy="0"/>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pic>
        <p:nvPicPr>
          <p:cNvPr id="14343" name="Bild 22" descr="CCBLogo4c48mm.jpg"/>
          <p:cNvPicPr>
            <a:picLocks noChangeAspect="1"/>
          </p:cNvPicPr>
          <p:nvPr/>
        </p:nvPicPr>
        <p:blipFill>
          <a:blip r:embed="rId3"/>
          <a:srcRect/>
          <a:stretch>
            <a:fillRect/>
          </a:stretch>
        </p:blipFill>
        <p:spPr bwMode="auto">
          <a:xfrm>
            <a:off x="7154863" y="4821238"/>
            <a:ext cx="284162" cy="284162"/>
          </a:xfrm>
          <a:prstGeom prst="rect">
            <a:avLst/>
          </a:prstGeom>
          <a:noFill/>
          <a:ln w="9525">
            <a:noFill/>
            <a:miter lim="800000"/>
            <a:headEnd/>
            <a:tailEnd/>
          </a:ln>
        </p:spPr>
      </p:pic>
      <p:sp>
        <p:nvSpPr>
          <p:cNvPr id="18" name="Rechteck 17"/>
          <p:cNvSpPr/>
          <p:nvPr/>
        </p:nvSpPr>
        <p:spPr>
          <a:xfrm>
            <a:off x="7569200" y="4764088"/>
            <a:ext cx="1574800" cy="3841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4350" name="Rechteck 19"/>
          <p:cNvSpPr>
            <a:spLocks noChangeArrowheads="1"/>
          </p:cNvSpPr>
          <p:nvPr/>
        </p:nvSpPr>
        <p:spPr bwMode="auto">
          <a:xfrm>
            <a:off x="7569200" y="4808538"/>
            <a:ext cx="1574800" cy="246221"/>
          </a:xfrm>
          <a:prstGeom prst="rect">
            <a:avLst/>
          </a:prstGeom>
          <a:noFill/>
          <a:ln w="9525">
            <a:noFill/>
            <a:miter lim="800000"/>
            <a:headEnd/>
            <a:tailEnd/>
          </a:ln>
        </p:spPr>
        <p:txBody>
          <a:bodyPr>
            <a:spAutoFit/>
          </a:bodyPr>
          <a:lstStyle/>
          <a:p>
            <a:pPr algn="ctr"/>
            <a:r>
              <a:rPr lang="de-DE" sz="1000" dirty="0" smtClean="0">
                <a:latin typeface="Calibri" pitchFamily="34" charset="0"/>
              </a:rPr>
              <a:t>Inhaltsverzeichnis 3–5 </a:t>
            </a:r>
            <a:endParaRPr lang="de-DE" sz="1000" dirty="0">
              <a:latin typeface="Calibri" pitchFamily="34" charset="0"/>
            </a:endParaRPr>
          </a:p>
        </p:txBody>
      </p:sp>
      <p:pic>
        <p:nvPicPr>
          <p:cNvPr id="19" name="Grafik 18"/>
          <p:cNvPicPr>
            <a:picLocks noChangeAspect="1"/>
          </p:cNvPicPr>
          <p:nvPr/>
        </p:nvPicPr>
        <p:blipFill>
          <a:blip r:embed="rId4"/>
          <a:stretch>
            <a:fillRect/>
          </a:stretch>
        </p:blipFill>
        <p:spPr>
          <a:xfrm>
            <a:off x="7332453" y="123826"/>
            <a:ext cx="1159913" cy="522868"/>
          </a:xfrm>
          <a:prstGeom prst="rect">
            <a:avLst/>
          </a:prstGeom>
        </p:spPr>
      </p:pic>
      <p:sp>
        <p:nvSpPr>
          <p:cNvPr id="14" name="Rechteck 15"/>
          <p:cNvSpPr>
            <a:spLocks noChangeArrowheads="1"/>
          </p:cNvSpPr>
          <p:nvPr/>
        </p:nvSpPr>
        <p:spPr bwMode="auto">
          <a:xfrm>
            <a:off x="436563" y="284163"/>
            <a:ext cx="6399212" cy="338554"/>
          </a:xfrm>
          <a:prstGeom prst="rect">
            <a:avLst/>
          </a:prstGeom>
          <a:noFill/>
          <a:ln w="9525">
            <a:noFill/>
            <a:miter lim="800000"/>
            <a:headEnd/>
            <a:tailEnd/>
          </a:ln>
        </p:spPr>
        <p:txBody>
          <a:bodyPr>
            <a:spAutoFit/>
          </a:bodyPr>
          <a:lstStyle/>
          <a:p>
            <a:r>
              <a:rPr lang="de-DE" sz="1600" b="1" dirty="0">
                <a:latin typeface="Calibri Light" charset="0"/>
                <a:ea typeface="Calibri Light" charset="0"/>
                <a:cs typeface="Calibri Light" charset="0"/>
              </a:rPr>
              <a:t>Konzeption des Buches</a:t>
            </a:r>
            <a:endParaRPr lang="de-DE" sz="1600" b="1" dirty="0">
              <a:solidFill>
                <a:srgbClr val="72A403"/>
              </a:solidFill>
            </a:endParaRPr>
          </a:p>
        </p:txBody>
      </p:sp>
      <p:pic>
        <p:nvPicPr>
          <p:cNvPr id="2" name="Grafik 1"/>
          <p:cNvPicPr>
            <a:picLocks noChangeAspect="1"/>
          </p:cNvPicPr>
          <p:nvPr/>
        </p:nvPicPr>
        <p:blipFill>
          <a:blip r:embed="rId5"/>
          <a:stretch>
            <a:fillRect/>
          </a:stretch>
        </p:blipFill>
        <p:spPr>
          <a:xfrm>
            <a:off x="632967" y="881531"/>
            <a:ext cx="2840630" cy="3780000"/>
          </a:xfrm>
          <a:prstGeom prst="rect">
            <a:avLst/>
          </a:prstGeom>
          <a:noFill/>
          <a:ln>
            <a:solidFill>
              <a:schemeClr val="bg1">
                <a:lumMod val="65000"/>
              </a:schemeClr>
            </a:solidFill>
          </a:ln>
          <a:effectLst>
            <a:outerShdw blurRad="50800" dist="50800" sx="1000" sy="1000" algn="ctr" rotWithShape="0">
              <a:schemeClr val="bg1">
                <a:lumMod val="75000"/>
              </a:schemeClr>
            </a:outerShdw>
            <a:softEdge rad="0"/>
          </a:effectLst>
        </p:spPr>
      </p:pic>
      <p:pic>
        <p:nvPicPr>
          <p:cNvPr id="4" name="Grafik 3"/>
          <p:cNvPicPr>
            <a:picLocks noChangeAspect="1"/>
          </p:cNvPicPr>
          <p:nvPr/>
        </p:nvPicPr>
        <p:blipFill>
          <a:blip r:embed="rId6"/>
          <a:stretch>
            <a:fillRect/>
          </a:stretch>
        </p:blipFill>
        <p:spPr>
          <a:xfrm>
            <a:off x="3473597" y="881531"/>
            <a:ext cx="2843157" cy="3780000"/>
          </a:xfrm>
          <a:prstGeom prst="rect">
            <a:avLst/>
          </a:prstGeom>
          <a:noFill/>
          <a:ln>
            <a:solidFill>
              <a:schemeClr val="bg1">
                <a:lumMod val="65000"/>
              </a:schemeClr>
            </a:solidFill>
          </a:ln>
          <a:effectLst>
            <a:outerShdw blurRad="50800" dist="50800" sx="1000" sy="1000" algn="ctr" rotWithShape="0">
              <a:schemeClr val="bg1">
                <a:lumMod val="75000"/>
              </a:schemeClr>
            </a:outerShdw>
            <a:softEdge rad="0"/>
          </a:effectLst>
        </p:spPr>
      </p:pic>
      <p:sp>
        <p:nvSpPr>
          <p:cNvPr id="6" name="Foliennummernplatzhalter 5"/>
          <p:cNvSpPr>
            <a:spLocks noGrp="1"/>
          </p:cNvSpPr>
          <p:nvPr>
            <p:ph type="sldNum" sz="quarter" idx="12"/>
          </p:nvPr>
        </p:nvSpPr>
        <p:spPr/>
        <p:txBody>
          <a:bodyPr/>
          <a:lstStyle/>
          <a:p>
            <a:pPr>
              <a:defRPr/>
            </a:pPr>
            <a:fld id="{0C3C2537-8062-41C3-B66C-C633D96FF7D7}" type="slidenum">
              <a:rPr lang="de-DE" smtClean="0"/>
              <a:pPr>
                <a:defRPr/>
              </a:pPr>
              <a:t>8</a:t>
            </a:fld>
            <a:endParaRPr lang="de-DE" dirty="0"/>
          </a:p>
        </p:txBody>
      </p:sp>
    </p:spTree>
    <p:extLst>
      <p:ext uri="{BB962C8B-B14F-4D97-AF65-F5344CB8AC3E}">
        <p14:creationId xmlns:p14="http://schemas.microsoft.com/office/powerpoint/2010/main" val="313655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4764088"/>
            <a:ext cx="7502525" cy="37941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5" name="Rechteck 4"/>
          <p:cNvSpPr/>
          <p:nvPr/>
        </p:nvSpPr>
        <p:spPr>
          <a:xfrm>
            <a:off x="436563" y="4849813"/>
            <a:ext cx="6027737" cy="218521"/>
          </a:xfrm>
          <a:prstGeom prst="rect">
            <a:avLst/>
          </a:prstGeom>
        </p:spPr>
        <p:txBody>
          <a:bodyPr>
            <a:spAutoFit/>
          </a:bodyPr>
          <a:lstStyle/>
          <a:p>
            <a:pPr fontAlgn="auto">
              <a:lnSpc>
                <a:spcPct val="80000"/>
              </a:lnSpc>
              <a:spcBef>
                <a:spcPts val="0"/>
              </a:spcBef>
              <a:spcAft>
                <a:spcPts val="0"/>
              </a:spcAft>
              <a:defRPr/>
            </a:pPr>
            <a:r>
              <a:rPr lang="de-DE" altLang="de-DE" sz="1000" dirty="0">
                <a:solidFill>
                  <a:schemeClr val="tx1">
                    <a:lumMod val="95000"/>
                    <a:lumOff val="5000"/>
                  </a:schemeClr>
                </a:solidFill>
                <a:latin typeface="Calibri" panose="020F0502020204030204" pitchFamily="34" charset="0"/>
              </a:rPr>
              <a:t>Physik 7/I – Realschule </a:t>
            </a:r>
            <a:r>
              <a:rPr lang="de-DE" altLang="de-DE" sz="1000" dirty="0" smtClean="0">
                <a:solidFill>
                  <a:schemeClr val="tx1">
                    <a:lumMod val="95000"/>
                    <a:lumOff val="5000"/>
                  </a:schemeClr>
                </a:solidFill>
                <a:latin typeface="Calibri" panose="020F0502020204030204" pitchFamily="34" charset="0"/>
              </a:rPr>
              <a:t>Bayern</a:t>
            </a:r>
            <a:endParaRPr lang="de-DE" altLang="de-DE" sz="1000" dirty="0">
              <a:solidFill>
                <a:schemeClr val="tx1">
                  <a:lumMod val="95000"/>
                  <a:lumOff val="5000"/>
                </a:schemeClr>
              </a:solidFill>
              <a:latin typeface="Calibri" panose="020F0502020204030204" pitchFamily="34" charset="0"/>
            </a:endParaRPr>
          </a:p>
        </p:txBody>
      </p:sp>
      <p:cxnSp>
        <p:nvCxnSpPr>
          <p:cNvPr id="9" name="Gerade Verbindung 8"/>
          <p:cNvCxnSpPr/>
          <p:nvPr/>
        </p:nvCxnSpPr>
        <p:spPr>
          <a:xfrm>
            <a:off x="8555038" y="0"/>
            <a:ext cx="0" cy="703263"/>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0" y="703263"/>
            <a:ext cx="9144000" cy="0"/>
          </a:xfrm>
          <a:prstGeom prst="line">
            <a:avLst/>
          </a:prstGeom>
          <a:ln>
            <a:solidFill>
              <a:srgbClr val="D20001"/>
            </a:solidFill>
          </a:ln>
          <a:effectLst/>
        </p:spPr>
        <p:style>
          <a:lnRef idx="2">
            <a:schemeClr val="accent1"/>
          </a:lnRef>
          <a:fillRef idx="0">
            <a:schemeClr val="accent1"/>
          </a:fillRef>
          <a:effectRef idx="1">
            <a:schemeClr val="accent1"/>
          </a:effectRef>
          <a:fontRef idx="minor">
            <a:schemeClr val="tx1"/>
          </a:fontRef>
        </p:style>
      </p:cxnSp>
      <p:pic>
        <p:nvPicPr>
          <p:cNvPr id="14343" name="Bild 22" descr="CCBLogo4c48mm.jpg"/>
          <p:cNvPicPr>
            <a:picLocks noChangeAspect="1"/>
          </p:cNvPicPr>
          <p:nvPr/>
        </p:nvPicPr>
        <p:blipFill>
          <a:blip r:embed="rId3"/>
          <a:srcRect/>
          <a:stretch>
            <a:fillRect/>
          </a:stretch>
        </p:blipFill>
        <p:spPr bwMode="auto">
          <a:xfrm>
            <a:off x="7154863" y="4821238"/>
            <a:ext cx="284162" cy="284162"/>
          </a:xfrm>
          <a:prstGeom prst="rect">
            <a:avLst/>
          </a:prstGeom>
          <a:noFill/>
          <a:ln w="9525">
            <a:noFill/>
            <a:miter lim="800000"/>
            <a:headEnd/>
            <a:tailEnd/>
          </a:ln>
        </p:spPr>
      </p:pic>
      <p:sp>
        <p:nvSpPr>
          <p:cNvPr id="18" name="Rechteck 17"/>
          <p:cNvSpPr/>
          <p:nvPr/>
        </p:nvSpPr>
        <p:spPr>
          <a:xfrm>
            <a:off x="7569200" y="4764088"/>
            <a:ext cx="1574800" cy="3841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4350" name="Rechteck 19"/>
          <p:cNvSpPr>
            <a:spLocks noChangeArrowheads="1"/>
          </p:cNvSpPr>
          <p:nvPr/>
        </p:nvSpPr>
        <p:spPr bwMode="auto">
          <a:xfrm>
            <a:off x="7569200" y="4808538"/>
            <a:ext cx="1574800" cy="246221"/>
          </a:xfrm>
          <a:prstGeom prst="rect">
            <a:avLst/>
          </a:prstGeom>
          <a:noFill/>
          <a:ln w="9525">
            <a:noFill/>
            <a:miter lim="800000"/>
            <a:headEnd/>
            <a:tailEnd/>
          </a:ln>
        </p:spPr>
        <p:txBody>
          <a:bodyPr>
            <a:spAutoFit/>
          </a:bodyPr>
          <a:lstStyle/>
          <a:p>
            <a:pPr algn="ctr"/>
            <a:r>
              <a:rPr lang="de-DE" sz="1000" dirty="0" smtClean="0">
                <a:latin typeface="Calibri" pitchFamily="34" charset="0"/>
              </a:rPr>
              <a:t>Einstiegsseite 6–7 </a:t>
            </a:r>
            <a:endParaRPr lang="de-DE" sz="1000" dirty="0">
              <a:latin typeface="Calibri" pitchFamily="34" charset="0"/>
            </a:endParaRPr>
          </a:p>
        </p:txBody>
      </p:sp>
      <p:pic>
        <p:nvPicPr>
          <p:cNvPr id="19" name="Grafik 18"/>
          <p:cNvPicPr>
            <a:picLocks noChangeAspect="1"/>
          </p:cNvPicPr>
          <p:nvPr/>
        </p:nvPicPr>
        <p:blipFill>
          <a:blip r:embed="rId4"/>
          <a:stretch>
            <a:fillRect/>
          </a:stretch>
        </p:blipFill>
        <p:spPr>
          <a:xfrm>
            <a:off x="7332453" y="123826"/>
            <a:ext cx="1159913" cy="522868"/>
          </a:xfrm>
          <a:prstGeom prst="rect">
            <a:avLst/>
          </a:prstGeom>
        </p:spPr>
      </p:pic>
      <p:sp>
        <p:nvSpPr>
          <p:cNvPr id="14" name="Rechteck 15"/>
          <p:cNvSpPr>
            <a:spLocks noChangeArrowheads="1"/>
          </p:cNvSpPr>
          <p:nvPr/>
        </p:nvSpPr>
        <p:spPr bwMode="auto">
          <a:xfrm>
            <a:off x="436563" y="284163"/>
            <a:ext cx="6399212" cy="338554"/>
          </a:xfrm>
          <a:prstGeom prst="rect">
            <a:avLst/>
          </a:prstGeom>
          <a:noFill/>
          <a:ln w="9525">
            <a:noFill/>
            <a:miter lim="800000"/>
            <a:headEnd/>
            <a:tailEnd/>
          </a:ln>
        </p:spPr>
        <p:txBody>
          <a:bodyPr>
            <a:spAutoFit/>
          </a:bodyPr>
          <a:lstStyle/>
          <a:p>
            <a:r>
              <a:rPr lang="de-DE" sz="1600" b="1" dirty="0">
                <a:latin typeface="Calibri Light" charset="0"/>
                <a:ea typeface="Calibri Light" charset="0"/>
                <a:cs typeface="Calibri Light" charset="0"/>
              </a:rPr>
              <a:t>Konzeption des Buches</a:t>
            </a:r>
            <a:endParaRPr lang="de-DE" sz="1600" b="1" dirty="0">
              <a:solidFill>
                <a:srgbClr val="72A403"/>
              </a:solidFill>
            </a:endParaRPr>
          </a:p>
        </p:txBody>
      </p:sp>
      <p:pic>
        <p:nvPicPr>
          <p:cNvPr id="15" name="Grafik 14"/>
          <p:cNvPicPr>
            <a:picLocks noChangeAspect="1"/>
          </p:cNvPicPr>
          <p:nvPr/>
        </p:nvPicPr>
        <p:blipFill>
          <a:blip r:embed="rId5"/>
          <a:stretch>
            <a:fillRect/>
          </a:stretch>
        </p:blipFill>
        <p:spPr>
          <a:xfrm>
            <a:off x="624268" y="878823"/>
            <a:ext cx="2849329" cy="3780000"/>
          </a:xfrm>
          <a:prstGeom prst="rect">
            <a:avLst/>
          </a:prstGeom>
          <a:noFill/>
          <a:ln>
            <a:solidFill>
              <a:schemeClr val="bg1">
                <a:lumMod val="65000"/>
              </a:schemeClr>
            </a:solidFill>
          </a:ln>
          <a:effectLst>
            <a:outerShdw blurRad="50800" dist="50800" sx="1000" sy="1000" algn="ctr" rotWithShape="0">
              <a:schemeClr val="bg1">
                <a:lumMod val="75000"/>
              </a:schemeClr>
            </a:outerShdw>
            <a:softEdge rad="0"/>
          </a:effectLst>
        </p:spPr>
      </p:pic>
      <p:pic>
        <p:nvPicPr>
          <p:cNvPr id="4" name="Grafik 3"/>
          <p:cNvPicPr>
            <a:picLocks noChangeAspect="1"/>
          </p:cNvPicPr>
          <p:nvPr/>
        </p:nvPicPr>
        <p:blipFill>
          <a:blip r:embed="rId6"/>
          <a:stretch>
            <a:fillRect/>
          </a:stretch>
        </p:blipFill>
        <p:spPr>
          <a:xfrm>
            <a:off x="3473597" y="878823"/>
            <a:ext cx="2849329" cy="3780000"/>
          </a:xfrm>
          <a:prstGeom prst="rect">
            <a:avLst/>
          </a:prstGeom>
          <a:noFill/>
          <a:ln>
            <a:solidFill>
              <a:schemeClr val="bg1">
                <a:lumMod val="65000"/>
              </a:schemeClr>
            </a:solidFill>
          </a:ln>
          <a:effectLst>
            <a:outerShdw blurRad="50800" dist="50800" sx="1000" sy="1000" algn="ctr" rotWithShape="0">
              <a:schemeClr val="bg1">
                <a:lumMod val="75000"/>
              </a:schemeClr>
            </a:outerShdw>
            <a:softEdge rad="0"/>
          </a:effectLst>
        </p:spPr>
      </p:pic>
      <p:sp>
        <p:nvSpPr>
          <p:cNvPr id="2" name="Foliennummernplatzhalter 1"/>
          <p:cNvSpPr>
            <a:spLocks noGrp="1"/>
          </p:cNvSpPr>
          <p:nvPr>
            <p:ph type="sldNum" sz="quarter" idx="12"/>
          </p:nvPr>
        </p:nvSpPr>
        <p:spPr/>
        <p:txBody>
          <a:bodyPr/>
          <a:lstStyle/>
          <a:p>
            <a:pPr>
              <a:defRPr/>
            </a:pPr>
            <a:fld id="{0C3C2537-8062-41C3-B66C-C633D96FF7D7}" type="slidenum">
              <a:rPr lang="de-DE" smtClean="0"/>
              <a:pPr>
                <a:defRPr/>
              </a:pPr>
              <a:t>9</a:t>
            </a:fld>
            <a:endParaRPr lang="de-DE" dirty="0"/>
          </a:p>
        </p:txBody>
      </p:sp>
    </p:spTree>
    <p:extLst>
      <p:ext uri="{BB962C8B-B14F-4D97-AF65-F5344CB8AC3E}">
        <p14:creationId xmlns:p14="http://schemas.microsoft.com/office/powerpoint/2010/main" val="14425106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2082</Words>
  <Application>Microsoft Office PowerPoint</Application>
  <PresentationFormat>Bildschirmpräsentation (16:9)</PresentationFormat>
  <Paragraphs>362</Paragraphs>
  <Slides>46</Slides>
  <Notes>46</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46</vt:i4>
      </vt:variant>
    </vt:vector>
  </HeadingPairs>
  <TitlesOfParts>
    <vt:vector size="51" baseType="lpstr">
      <vt:lpstr>Arial</vt:lpstr>
      <vt:lpstr>Calibri</vt:lpstr>
      <vt:lpstr>Calibri Light</vt:lpstr>
      <vt:lpstr>Wingdings</vt:lpstr>
      <vt:lpstr>Office-Design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Creo Druck &amp; Medienservice GmbH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Julia Pechmann</dc:creator>
  <cp:lastModifiedBy>Vollmer - C.C.Buchner Verlag</cp:lastModifiedBy>
  <cp:revision>99</cp:revision>
  <cp:lastPrinted>2018-10-19T12:57:17Z</cp:lastPrinted>
  <dcterms:created xsi:type="dcterms:W3CDTF">2016-12-30T09:55:05Z</dcterms:created>
  <dcterms:modified xsi:type="dcterms:W3CDTF">2018-11-20T16:04:28Z</dcterms:modified>
</cp:coreProperties>
</file>