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handoutMasterIdLst>
    <p:handoutMasterId r:id="rId20"/>
  </p:handoutMasterIdLst>
  <p:sldIdLst>
    <p:sldId id="908" r:id="rId2"/>
    <p:sldId id="909" r:id="rId3"/>
    <p:sldId id="910" r:id="rId4"/>
    <p:sldId id="302" r:id="rId5"/>
    <p:sldId id="898" r:id="rId6"/>
    <p:sldId id="911" r:id="rId7"/>
    <p:sldId id="912" r:id="rId8"/>
    <p:sldId id="902" r:id="rId9"/>
    <p:sldId id="903" r:id="rId10"/>
    <p:sldId id="906" r:id="rId11"/>
    <p:sldId id="907" r:id="rId12"/>
    <p:sldId id="913" r:id="rId13"/>
    <p:sldId id="914" r:id="rId14"/>
    <p:sldId id="915" r:id="rId15"/>
    <p:sldId id="916" r:id="rId16"/>
    <p:sldId id="904" r:id="rId17"/>
    <p:sldId id="905" r:id="rId18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CCFF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6414" autoAdjust="0"/>
    <p:restoredTop sz="94660" autoAdjust="0"/>
  </p:normalViewPr>
  <p:slideViewPr>
    <p:cSldViewPr>
      <p:cViewPr>
        <p:scale>
          <a:sx n="90" d="100"/>
          <a:sy n="90" d="100"/>
        </p:scale>
        <p:origin x="-1524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46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04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23846-CFA1-4D6A-9DF5-BBE7B695FD88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ECE96-0B9B-4746-9285-8D6C78ED3A0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8660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FF2C7-7321-4FD3-A581-087ED608FFEC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E8839-9678-4CE3-A2B8-92FC08493D3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631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2A5A9-4031-407D-8EFF-B205CB875923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2A5A9-4031-407D-8EFF-B205CB875923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e-DE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DE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68344" y="0"/>
            <a:ext cx="1323256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06.12.2013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ccbuchner.de/titel-15661_2_2/lehrerassistent_delta_neu_8288.html" TargetMode="Externa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0.xml"/><Relationship Id="rId5" Type="http://schemas.openxmlformats.org/officeDocument/2006/relationships/image" Target="../media/image4.jpe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slide" Target="slide1.xml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11" Type="http://schemas.openxmlformats.org/officeDocument/2006/relationships/image" Target="../media/image23.png"/><Relationship Id="rId5" Type="http://schemas.openxmlformats.org/officeDocument/2006/relationships/slide" Target="slide14.xml"/><Relationship Id="rId10" Type="http://schemas.openxmlformats.org/officeDocument/2006/relationships/image" Target="../media/image22.png"/><Relationship Id="rId4" Type="http://schemas.openxmlformats.org/officeDocument/2006/relationships/image" Target="../media/image4.jpe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10.png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slide" Target="slide6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ccbuchner.de/titel-15661_2_2/lehrerassistent_delta_neu_8288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1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</a:rPr>
              <a:t>Die natürlichen Zahlen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5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Multiplikation und Division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natürlicher Zahlen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982907"/>
            <a:ext cx="6787480" cy="188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/>
          <p:cNvSpPr/>
          <p:nvPr/>
        </p:nvSpPr>
        <p:spPr>
          <a:xfrm>
            <a:off x="179512" y="902987"/>
            <a:ext cx="7380000" cy="1230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5125" indent="-365125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Berechne jeweils den </a:t>
            </a:r>
            <a:r>
              <a:rPr lang="de-DE" sz="1600" dirty="0" err="1" smtClean="0">
                <a:solidFill>
                  <a:schemeClr val="bg1"/>
                </a:solidFill>
                <a:latin typeface="Helvetica" pitchFamily="34" charset="0"/>
              </a:rPr>
              <a:t>Termwert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. Mache anschließend bei jedem dieser Terme,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der eine Summe ist, zur Kontrolle eine </a:t>
            </a:r>
            <a:r>
              <a:rPr lang="de-DE" sz="1600" dirty="0" err="1" smtClean="0">
                <a:solidFill>
                  <a:schemeClr val="bg1"/>
                </a:solidFill>
                <a:latin typeface="Helvetica" pitchFamily="34" charset="0"/>
              </a:rPr>
              <a:t>Überschlagsrechnung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und gliedere jeden Term, der keine Summe ist, mithilfe des Rechenbaums.</a:t>
            </a:r>
          </a:p>
          <a:p>
            <a:pPr marL="365125" indent="-365125">
              <a:spcBef>
                <a:spcPts val="600"/>
              </a:spcBef>
              <a:tabLst>
                <a:tab pos="2419350" algn="l"/>
                <a:tab pos="2686050" algn="l"/>
                <a:tab pos="4664075" algn="l"/>
                <a:tab pos="5022850" algn="l"/>
              </a:tabLst>
            </a:pPr>
            <a:endParaRPr lang="de-DE" sz="1600" b="1" dirty="0" smtClean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	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d)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(2 868 + 1 402) · (924 – 749) =</a:t>
            </a: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		4 270 · 175 =</a:t>
            </a: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		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747 250		(Produkt)</a:t>
            </a: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24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5125" indent="-365125"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Der Term ist ein Produkt. </a:t>
            </a:r>
          </a:p>
          <a:p>
            <a:pPr marL="365125" indent="-365125"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Der erste Faktor ist die Summe </a:t>
            </a:r>
          </a:p>
          <a:p>
            <a:pPr marL="365125" indent="-365125"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der Zahlen 2 868 und 1 402. </a:t>
            </a:r>
          </a:p>
          <a:p>
            <a:pPr marL="365125" indent="-365125"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Der zweite Faktor ist die Differenz </a:t>
            </a:r>
          </a:p>
          <a:p>
            <a:pPr marL="365125" indent="-365125">
              <a:tabLst>
                <a:tab pos="1611313" algn="l"/>
                <a:tab pos="197326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der Zahlen 924 und 749.</a:t>
            </a:r>
          </a:p>
          <a:p>
            <a:pPr marL="365125" indent="-365125">
              <a:spcBef>
                <a:spcPts val="600"/>
              </a:spcBef>
              <a:tabLst>
                <a:tab pos="1611313" algn="l"/>
                <a:tab pos="1973263" algn="l"/>
              </a:tabLst>
            </a:pPr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19" name="Grafik 1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Ellipse 20"/>
          <p:cNvSpPr/>
          <p:nvPr/>
        </p:nvSpPr>
        <p:spPr>
          <a:xfrm>
            <a:off x="1788861" y="2013995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2" name="Gruppieren 31"/>
          <p:cNvGrpSpPr/>
          <p:nvPr/>
        </p:nvGrpSpPr>
        <p:grpSpPr>
          <a:xfrm>
            <a:off x="4572000" y="5157192"/>
            <a:ext cx="2952328" cy="1155506"/>
            <a:chOff x="2699792" y="4149080"/>
            <a:chExt cx="2952328" cy="1155506"/>
          </a:xfrm>
        </p:grpSpPr>
        <p:sp>
          <p:nvSpPr>
            <p:cNvPr id="33" name="Rechteck 32"/>
            <p:cNvSpPr/>
            <p:nvPr/>
          </p:nvSpPr>
          <p:spPr>
            <a:xfrm>
              <a:off x="2699792" y="4149080"/>
              <a:ext cx="2952328" cy="1154162"/>
            </a:xfrm>
            <a:prstGeom prst="rect">
              <a:avLst/>
            </a:prstGeom>
            <a:ln>
              <a:solidFill>
                <a:schemeClr val="tx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de-DE" sz="1600" dirty="0" smtClean="0">
                  <a:solidFill>
                    <a:schemeClr val="bg1"/>
                  </a:solidFill>
                  <a:latin typeface="Helvetica" pitchFamily="34" charset="0"/>
                </a:rPr>
                <a:t>–6 215, –304, –24, –4, 0, </a:t>
              </a:r>
            </a:p>
            <a:p>
              <a:r>
                <a:rPr lang="de-DE" sz="1600" dirty="0" smtClean="0">
                  <a:solidFill>
                    <a:schemeClr val="bg1"/>
                  </a:solidFill>
                  <a:latin typeface="Helvetica" pitchFamily="34" charset="0"/>
                </a:rPr>
                <a:t>6, 12, 46, 1 080, 1 400, </a:t>
              </a:r>
            </a:p>
            <a:p>
              <a:pPr>
                <a:spcAft>
                  <a:spcPts val="600"/>
                </a:spcAft>
              </a:pPr>
              <a:r>
                <a:rPr lang="de-DE" sz="1600" dirty="0" smtClean="0">
                  <a:solidFill>
                    <a:schemeClr val="bg1"/>
                  </a:solidFill>
                  <a:latin typeface="Helvetica" pitchFamily="34" charset="0"/>
                </a:rPr>
                <a:t>3 940, 4 157, 747 250</a:t>
              </a:r>
            </a:p>
            <a:p>
              <a:r>
                <a:rPr lang="de-DE" sz="1600" i="1" dirty="0" smtClean="0">
                  <a:solidFill>
                    <a:schemeClr val="bg1"/>
                  </a:solidFill>
                  <a:latin typeface="Helvetica" pitchFamily="34" charset="0"/>
                </a:rPr>
                <a:t>Lösungen zu 1. und 2. </a:t>
              </a:r>
              <a:endParaRPr lang="de-DE" sz="1600" dirty="0">
                <a:solidFill>
                  <a:schemeClr val="bg1"/>
                </a:solidFill>
                <a:latin typeface="Helvetica" pitchFamily="34" charset="0"/>
              </a:endParaRP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5347772" y="4935254"/>
              <a:ext cx="300082" cy="369332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de-DE" b="1" dirty="0" smtClean="0"/>
                <a:t>L</a:t>
              </a:r>
              <a:endParaRPr lang="de-DE" b="1" dirty="0"/>
            </a:p>
          </p:txBody>
        </p:sp>
      </p:grpSp>
      <p:sp>
        <p:nvSpPr>
          <p:cNvPr id="32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4123928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5.8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125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1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a   b   c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d   e   f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g   h</a:t>
            </a:r>
            <a:endParaRPr lang="de-DE" sz="1600" u="sng" dirty="0">
              <a:solidFill>
                <a:srgbClr val="FFC000"/>
              </a:solidFill>
              <a:latin typeface="Helvetica" pitchFamily="34" charset="0"/>
            </a:endParaRPr>
          </a:p>
        </p:txBody>
      </p:sp>
      <p:sp>
        <p:nvSpPr>
          <p:cNvPr id="35" name="Multiplizieren 34"/>
          <p:cNvSpPr/>
          <p:nvPr/>
        </p:nvSpPr>
        <p:spPr>
          <a:xfrm>
            <a:off x="5652119" y="5675086"/>
            <a:ext cx="1285709" cy="274194"/>
          </a:xfrm>
          <a:prstGeom prst="mathMultiply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6581187" y="1844824"/>
            <a:ext cx="1087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1600" spc="350" dirty="0" smtClean="0">
                <a:solidFill>
                  <a:schemeClr val="bg1"/>
                </a:solidFill>
                <a:latin typeface="Helvetica" pitchFamily="34" charset="0"/>
              </a:rPr>
              <a:t>2868</a:t>
            </a:r>
          </a:p>
          <a:p>
            <a:pPr algn="r"/>
            <a:r>
              <a:rPr lang="de-DE" sz="1600" u="sng" spc="350" dirty="0" smtClean="0">
                <a:solidFill>
                  <a:schemeClr val="bg1"/>
                </a:solidFill>
                <a:latin typeface="Helvetica" pitchFamily="34" charset="0"/>
              </a:rPr>
              <a:t>+</a:t>
            </a:r>
            <a:r>
              <a:rPr lang="de-DE" sz="800" u="sng" spc="350" dirty="0" smtClean="0">
                <a:solidFill>
                  <a:schemeClr val="bg1"/>
                </a:solidFill>
                <a:latin typeface="Helvetica" pitchFamily="34" charset="0"/>
              </a:rPr>
              <a:t> </a:t>
            </a:r>
            <a:r>
              <a:rPr lang="de-DE" sz="1600" u="sng" spc="350" dirty="0" smtClean="0">
                <a:solidFill>
                  <a:schemeClr val="bg1"/>
                </a:solidFill>
                <a:latin typeface="Helvetica" pitchFamily="34" charset="0"/>
              </a:rPr>
              <a:t>1402</a:t>
            </a:r>
          </a:p>
          <a:p>
            <a:pPr algn="r"/>
            <a:r>
              <a:rPr lang="de-DE" sz="1600" spc="350" dirty="0" smtClean="0">
                <a:solidFill>
                  <a:schemeClr val="bg1"/>
                </a:solidFill>
                <a:latin typeface="Helvetica" pitchFamily="34" charset="0"/>
              </a:rPr>
              <a:t>4270</a:t>
            </a:r>
            <a:endParaRPr lang="de-DE" sz="1600" spc="350" dirty="0"/>
          </a:p>
        </p:txBody>
      </p:sp>
      <p:pic>
        <p:nvPicPr>
          <p:cNvPr id="382977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68720" y="2759958"/>
            <a:ext cx="1327616" cy="116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hteck 17"/>
          <p:cNvSpPr/>
          <p:nvPr/>
        </p:nvSpPr>
        <p:spPr>
          <a:xfrm>
            <a:off x="5731148" y="1844824"/>
            <a:ext cx="9220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1600" spc="350" dirty="0" smtClean="0">
                <a:solidFill>
                  <a:schemeClr val="bg1"/>
                </a:solidFill>
                <a:latin typeface="Helvetica" pitchFamily="34" charset="0"/>
              </a:rPr>
              <a:t>924</a:t>
            </a:r>
          </a:p>
          <a:p>
            <a:pPr algn="r"/>
            <a:r>
              <a:rPr lang="de-DE" sz="1600" u="sng" spc="350" dirty="0" smtClean="0">
                <a:solidFill>
                  <a:schemeClr val="bg1"/>
                </a:solidFill>
                <a:latin typeface="Helvetica" pitchFamily="34" charset="0"/>
              </a:rPr>
              <a:t>–</a:t>
            </a:r>
            <a:r>
              <a:rPr lang="de-DE" sz="1000" u="sng" spc="350" dirty="0" smtClean="0">
                <a:solidFill>
                  <a:schemeClr val="bg1"/>
                </a:solidFill>
                <a:latin typeface="Helvetica" pitchFamily="34" charset="0"/>
              </a:rPr>
              <a:t> </a:t>
            </a:r>
            <a:r>
              <a:rPr lang="de-DE" sz="1600" u="sng" spc="350" dirty="0" smtClean="0">
                <a:solidFill>
                  <a:schemeClr val="bg1"/>
                </a:solidFill>
                <a:latin typeface="Helvetica" pitchFamily="34" charset="0"/>
              </a:rPr>
              <a:t>749</a:t>
            </a:r>
          </a:p>
          <a:p>
            <a:pPr algn="r"/>
            <a:r>
              <a:rPr lang="de-DE" sz="1600" spc="350" dirty="0" smtClean="0">
                <a:solidFill>
                  <a:schemeClr val="bg1"/>
                </a:solidFill>
                <a:latin typeface="Helvetica" pitchFamily="34" charset="0"/>
              </a:rPr>
              <a:t>175</a:t>
            </a:r>
            <a:endParaRPr lang="de-DE" sz="1600" spc="350" dirty="0"/>
          </a:p>
        </p:txBody>
      </p:sp>
      <p:sp>
        <p:nvSpPr>
          <p:cNvPr id="22" name="Textfeld 21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382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6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Multiplikation und Division ganzer Zahlen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1" name="Rechteck 30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179512" y="908720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34" name="Gerade Verbindung 3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hteck 35"/>
          <p:cNvSpPr/>
          <p:nvPr/>
        </p:nvSpPr>
        <p:spPr>
          <a:xfrm>
            <a:off x="179512" y="902987"/>
            <a:ext cx="7380000" cy="3750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u)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[17 · (–25) + 25] : (–4) + 200 : [382 – (–13) · (–30)]</a:t>
            </a: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endParaRPr lang="de-DE" sz="16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v)  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810 – [(</a:t>
            </a:r>
            <a:r>
              <a:rPr lang="de-DE" sz="1600" dirty="0" smtClean="0">
                <a:solidFill>
                  <a:srgbClr val="00B050"/>
                </a:solidFill>
                <a:latin typeface="Helvetica" pitchFamily="34" charset="0"/>
                <a:cs typeface="Helvetica" pitchFamily="34" charset="0"/>
              </a:rPr>
              <a:t>738 · 3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) : (–9) + (</a:t>
            </a:r>
            <a:r>
              <a:rPr lang="de-DE" sz="1600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615 : 15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 113) · (–72)] : (–2)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20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8" name="Ellipse 47"/>
          <p:cNvSpPr/>
          <p:nvPr/>
        </p:nvSpPr>
        <p:spPr>
          <a:xfrm>
            <a:off x="133613" y="1844824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158691" y="3789040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0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4123928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6</a:t>
            </a:r>
          </a:p>
          <a:p>
            <a:pPr algn="r"/>
            <a:r>
              <a:rPr lang="de-DE" sz="1600" b="1" dirty="0" smtClean="0">
                <a:latin typeface="Helvetica" pitchFamily="34" charset="0"/>
              </a:rPr>
              <a:t>Test</a:t>
            </a:r>
            <a:r>
              <a:rPr lang="de-DE" sz="1600" dirty="0" smtClean="0">
                <a:latin typeface="Helvetica" pitchFamily="34" charset="0"/>
              </a:rPr>
              <a:t> 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148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3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a – k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l – q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r – t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u – v </a:t>
            </a:r>
            <a:endParaRPr lang="de-DE" sz="1600" u="sng" dirty="0">
              <a:solidFill>
                <a:srgbClr val="FFC000"/>
              </a:solidFill>
              <a:latin typeface="Helvetica" pitchFamily="34" charset="0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539552" y="2204864"/>
            <a:ext cx="382829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[–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4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25 + 25] : (–4) + 200 : [382 –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390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]</a:t>
            </a:r>
            <a:endParaRPr lang="pt-BR" sz="16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[–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400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] : (–4) + 200 : [–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8</a:t>
            </a:r>
            <a:r>
              <a:rPr lang="pl-PL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]</a:t>
            </a:r>
            <a:endParaRPr lang="pt-BR" sz="16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r>
              <a:rPr lang="pt-BR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100 – 25 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</a:t>
            </a:r>
          </a:p>
          <a:p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 75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539552" y="4077072"/>
            <a:ext cx="45744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810 – [</a:t>
            </a:r>
            <a:r>
              <a:rPr lang="de-DE" sz="1600" dirty="0" smtClean="0">
                <a:solidFill>
                  <a:srgbClr val="00B050"/>
                </a:solidFill>
                <a:latin typeface="Helvetica" pitchFamily="34" charset="0"/>
                <a:cs typeface="Helvetica" pitchFamily="34" charset="0"/>
              </a:rPr>
              <a:t>2 214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: (–9) + (</a:t>
            </a:r>
            <a:r>
              <a:rPr lang="de-DE" sz="1600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41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– 113) · (–72)] : (–2)</a:t>
            </a:r>
            <a:endParaRPr lang="pt-BR" sz="16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810 – [–246 + (–72) · (–72)] : (–2) 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810 – [–246 + 5 184] : (–2)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810 – [4 938] : (–2)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810 – (–2 469)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= </a:t>
            </a:r>
            <a:r>
              <a:rPr lang="pt-BR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3 279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534472" y="1919734"/>
            <a:ext cx="989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25</a:t>
            </a:r>
            <a:r>
              <a:rPr lang="de-DE" sz="1600" u="sng" spc="150" dirty="0" smtClean="0">
                <a:solidFill>
                  <a:schemeClr val="bg1"/>
                </a:solidFill>
                <a:latin typeface="Times New Roman"/>
                <a:ea typeface="Arial Unicode MS"/>
                <a:cs typeface="Times New Roman"/>
              </a:rPr>
              <a:t>·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17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250</a:t>
            </a:r>
          </a:p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+ 175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425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6" name="Wolkenförmige Legende 15"/>
          <p:cNvSpPr/>
          <p:nvPr/>
        </p:nvSpPr>
        <p:spPr>
          <a:xfrm>
            <a:off x="1907704" y="2924944"/>
            <a:ext cx="2696656" cy="504056"/>
          </a:xfrm>
          <a:prstGeom prst="cloudCallout">
            <a:avLst>
              <a:gd name="adj1" fmla="val -29337"/>
              <a:gd name="adj2" fmla="val -9113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(160 + 40) : 8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588224" y="3429000"/>
            <a:ext cx="989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738</a:t>
            </a:r>
            <a:r>
              <a:rPr lang="de-DE" sz="1600" u="sng" spc="150" dirty="0" smtClean="0">
                <a:solidFill>
                  <a:schemeClr val="bg1"/>
                </a:solidFill>
                <a:latin typeface="Times New Roman"/>
                <a:ea typeface="Arial Unicode MS"/>
                <a:cs typeface="Times New Roman"/>
              </a:rPr>
              <a:t>·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3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2214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Wolkenförmige Legende 17"/>
          <p:cNvSpPr/>
          <p:nvPr/>
        </p:nvSpPr>
        <p:spPr>
          <a:xfrm>
            <a:off x="3027472" y="3284984"/>
            <a:ext cx="2696656" cy="504056"/>
          </a:xfrm>
          <a:prstGeom prst="cloudCallout">
            <a:avLst>
              <a:gd name="adj1" fmla="val -39886"/>
              <a:gd name="adj2" fmla="val 6608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(600 + 15) : 15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5958408" y="4644425"/>
            <a:ext cx="1709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2214:9 = 246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18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 41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 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36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   54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	  </a:t>
            </a:r>
            <a:r>
              <a:rPr lang="de-DE" sz="4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54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  </a:t>
            </a:r>
            <a:r>
              <a:rPr lang="de-DE" sz="11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</a:t>
            </a:r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0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4302224" y="5229200"/>
            <a:ext cx="989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72</a:t>
            </a:r>
            <a:r>
              <a:rPr lang="de-DE" sz="1600" u="sng" spc="150" dirty="0" smtClean="0">
                <a:solidFill>
                  <a:schemeClr val="bg1"/>
                </a:solidFill>
                <a:latin typeface="Times New Roman"/>
                <a:ea typeface="Arial Unicode MS"/>
                <a:cs typeface="Times New Roman"/>
              </a:rPr>
              <a:t>·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72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5040</a:t>
            </a:r>
          </a:p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+ 144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5184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3366120" y="5468163"/>
            <a:ext cx="989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5184</a:t>
            </a:r>
          </a:p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 246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4938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292080" y="4217020"/>
            <a:ext cx="2088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4938:2 = 2469</a:t>
            </a:r>
            <a:endParaRPr lang="de-DE" sz="1600" u="sng" spc="150" dirty="0" smtClean="0">
              <a:solidFill>
                <a:schemeClr val="bg1"/>
              </a:solidFill>
              <a:latin typeface="Helvetica" pitchFamily="34" charset="0"/>
              <a:ea typeface="Arial Unicode MS"/>
              <a:cs typeface="Helvetica" pitchFamily="34" charset="0"/>
            </a:endParaRPr>
          </a:p>
          <a:p>
            <a:pPr defTabSz="182563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4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9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8</a:t>
            </a:r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</a:t>
            </a:r>
            <a:endParaRPr lang="de-DE" sz="1600" u="sng" spc="150" dirty="0" smtClean="0">
              <a:solidFill>
                <a:schemeClr val="bg1"/>
              </a:solidFill>
              <a:latin typeface="Helvetica" pitchFamily="34" charset="0"/>
              <a:ea typeface="Arial Unicode MS"/>
              <a:cs typeface="Helvetica" pitchFamily="34" charset="0"/>
            </a:endParaRP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13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12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	  18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		</a:t>
            </a:r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18</a:t>
            </a:r>
          </a:p>
          <a:p>
            <a:pPr defTabSz="182563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  </a:t>
            </a:r>
            <a:r>
              <a:rPr lang="de-DE" sz="11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 </a:t>
            </a:r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ea typeface="Arial Unicode MS"/>
                <a:cs typeface="Helvetica" pitchFamily="34" charset="0"/>
              </a:rPr>
              <a:t> 0</a:t>
            </a:r>
            <a:endParaRPr lang="de-DE" sz="1600" spc="15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2411760" y="5478323"/>
            <a:ext cx="989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2469</a:t>
            </a:r>
          </a:p>
          <a:p>
            <a:pPr algn="r"/>
            <a:r>
              <a:rPr lang="de-DE" sz="1600" u="sng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+ 810</a:t>
            </a:r>
          </a:p>
          <a:p>
            <a:pPr algn="r"/>
            <a:r>
              <a:rPr lang="de-DE" sz="1600" spc="15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3279</a:t>
            </a:r>
          </a:p>
        </p:txBody>
      </p:sp>
      <p:sp>
        <p:nvSpPr>
          <p:cNvPr id="25" name="Textfeld 24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3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3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49" grpId="1" animBg="1"/>
      <p:bldP spid="15" grpId="0"/>
      <p:bldP spid="16" grpId="0" animBg="1"/>
      <p:bldP spid="16" grpId="1" animBg="1"/>
      <p:bldP spid="18" grpId="0" animBg="1"/>
      <p:bldP spid="18" grpId="1" animBg="1"/>
      <p:bldP spid="19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7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</a:rPr>
              <a:t>Größen und ihre Einheiten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7" name="Picture 5" descr="http://upload.wikimedia.org/wikipedia/commons/6/61/Blauw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0086" y="4101058"/>
            <a:ext cx="4286250" cy="1200150"/>
          </a:xfrm>
          <a:prstGeom prst="rect">
            <a:avLst/>
          </a:prstGeom>
          <a:noFill/>
        </p:spPr>
      </p:pic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79512" y="2442374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2971800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7.2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152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</a:t>
            </a:r>
            <a:endParaRPr lang="de-DE" sz="1600" dirty="0">
              <a:latin typeface="Helvetica" pitchFamily="34" charset="0"/>
            </a:endParaRPr>
          </a:p>
        </p:txBody>
      </p: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/>
          <p:cNvSpPr/>
          <p:nvPr/>
        </p:nvSpPr>
        <p:spPr>
          <a:xfrm>
            <a:off x="179512" y="902987"/>
            <a:ext cx="7380000" cy="115786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Ordne die zehn Massen 2 g – 20 g – 45 g – 200 g – 1,5 kg – 4 kg – 33 kg –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450 kg – 5 t – 130 t richtig zu: Blauwal – Elefant – Golfball – Grizzlybär –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Gummibärchen – Orange – Hermine (11 Jahre) – Standardbrief – Videorekorder – Flasche Saft.</a:t>
            </a:r>
          </a:p>
          <a:p>
            <a:pPr marL="363538" indent="-363538"/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19" name="Grafik 1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21" name="Gerade Verbindung 20"/>
          <p:cNvCxnSpPr/>
          <p:nvPr/>
        </p:nvCxnSpPr>
        <p:spPr>
          <a:xfrm>
            <a:off x="1472518" y="1332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>
            <a:off x="921635" y="1332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3516405" y="1080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>
            <a:off x="299536" y="1332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/>
          <p:nvPr/>
        </p:nvCxnSpPr>
        <p:spPr>
          <a:xfrm>
            <a:off x="2472834" y="1080000"/>
            <a:ext cx="374996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>
            <a:off x="4216352" y="1080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>
            <a:off x="6318232" y="1080000"/>
            <a:ext cx="488686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/>
          <p:nvPr/>
        </p:nvCxnSpPr>
        <p:spPr>
          <a:xfrm>
            <a:off x="2874527" y="1080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/>
          <p:cNvSpPr/>
          <p:nvPr/>
        </p:nvSpPr>
        <p:spPr>
          <a:xfrm>
            <a:off x="827584" y="2918261"/>
            <a:ext cx="396044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Blauwal: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Elefant: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Golfball: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Grizzlybär: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Gummibärchen: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Orange: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Hermine (11 Jahre):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Standardbrief: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Videorekorder: 	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Flasche Saft: 	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547664" y="2918261"/>
            <a:ext cx="2304256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130 t 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5 t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45 g  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450 kg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        2 g 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200 g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              33 kg 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     20 g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      4 kg </a:t>
            </a:r>
          </a:p>
          <a:p>
            <a:pPr>
              <a:spcAft>
                <a:spcPts val="600"/>
              </a:spcAft>
              <a:tabLst>
                <a:tab pos="2154238" algn="l"/>
                <a:tab pos="4659313" algn="l"/>
                <a:tab pos="6462713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    1,5 kg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cxnSp>
        <p:nvCxnSpPr>
          <p:cNvPr id="31" name="Gerade Verbindung 30"/>
          <p:cNvCxnSpPr/>
          <p:nvPr/>
        </p:nvCxnSpPr>
        <p:spPr>
          <a:xfrm>
            <a:off x="5610294" y="1080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>
            <a:off x="4946649" y="1080000"/>
            <a:ext cx="579120" cy="0"/>
          </a:xfrm>
          <a:prstGeom prst="line">
            <a:avLst/>
          </a:pr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5301208"/>
            <a:ext cx="288032" cy="81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28328" y="2348880"/>
            <a:ext cx="19145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13856" y="2420888"/>
            <a:ext cx="1250232" cy="90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77151" y="5517232"/>
            <a:ext cx="298905" cy="60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31544" y="5229200"/>
            <a:ext cx="1448768" cy="75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43808" y="3043343"/>
            <a:ext cx="1146051" cy="961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39952" y="3573016"/>
            <a:ext cx="631357" cy="55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9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34299" y="3501008"/>
            <a:ext cx="329789" cy="42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feld 32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8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Fläche und Flächenmessung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179512" y="902986"/>
            <a:ext cx="7380000" cy="72581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Baue jeden der Buchstaben des Wortes                                                      nach.</a:t>
            </a:r>
            <a:endParaRPr lang="de-DE" sz="16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79512" y="2010326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2971800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Thema 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181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5</a:t>
            </a:r>
            <a:endParaRPr lang="de-DE" sz="1600" dirty="0">
              <a:latin typeface="Helvetica" pitchFamily="34" charset="0"/>
            </a:endParaRPr>
          </a:p>
        </p:txBody>
      </p: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40820" y="1052736"/>
            <a:ext cx="2935436" cy="43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5225" y="2348880"/>
            <a:ext cx="7157095" cy="397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htwinkliges Dreieck 20"/>
          <p:cNvSpPr/>
          <p:nvPr/>
        </p:nvSpPr>
        <p:spPr>
          <a:xfrm rot="8037477">
            <a:off x="2035304" y="2886745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htwinkliges Dreieck 21"/>
          <p:cNvSpPr/>
          <p:nvPr/>
        </p:nvSpPr>
        <p:spPr>
          <a:xfrm rot="5337477">
            <a:off x="1601876" y="2790153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htwinkliges Dreieck 22"/>
          <p:cNvSpPr/>
          <p:nvPr/>
        </p:nvSpPr>
        <p:spPr>
          <a:xfrm rot="10755362">
            <a:off x="2272006" y="2790962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htwinkliges Dreieck 23"/>
          <p:cNvSpPr/>
          <p:nvPr/>
        </p:nvSpPr>
        <p:spPr>
          <a:xfrm rot="5400000">
            <a:off x="2104680" y="3471252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aute 24"/>
          <p:cNvSpPr/>
          <p:nvPr/>
        </p:nvSpPr>
        <p:spPr>
          <a:xfrm rot="18837477">
            <a:off x="2034945" y="3071748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htwinkliges Dreieck 25"/>
          <p:cNvSpPr/>
          <p:nvPr/>
        </p:nvSpPr>
        <p:spPr>
          <a:xfrm rot="16200000">
            <a:off x="2098379" y="3819042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Parallelogramm 26"/>
          <p:cNvSpPr/>
          <p:nvPr/>
        </p:nvSpPr>
        <p:spPr>
          <a:xfrm rot="8226423">
            <a:off x="1915895" y="3704913"/>
            <a:ext cx="689606" cy="227448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htwinkliges Dreieck 27"/>
          <p:cNvSpPr/>
          <p:nvPr/>
        </p:nvSpPr>
        <p:spPr>
          <a:xfrm rot="2753255">
            <a:off x="4268546" y="3210495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htwinkliges Dreieck 28"/>
          <p:cNvSpPr/>
          <p:nvPr/>
        </p:nvSpPr>
        <p:spPr>
          <a:xfrm rot="16200000">
            <a:off x="3167221" y="3469760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htwinkliges Dreieck 29"/>
          <p:cNvSpPr/>
          <p:nvPr/>
        </p:nvSpPr>
        <p:spPr>
          <a:xfrm rot="17885">
            <a:off x="4172631" y="3464473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htwinkliges Dreieck 30"/>
          <p:cNvSpPr/>
          <p:nvPr/>
        </p:nvSpPr>
        <p:spPr>
          <a:xfrm rot="5400000">
            <a:off x="3833490" y="3455925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aute 31"/>
          <p:cNvSpPr/>
          <p:nvPr/>
        </p:nvSpPr>
        <p:spPr>
          <a:xfrm rot="18837477">
            <a:off x="3775946" y="3056418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htwinkliges Dreieck 32"/>
          <p:cNvSpPr/>
          <p:nvPr/>
        </p:nvSpPr>
        <p:spPr>
          <a:xfrm rot="5400000">
            <a:off x="4180166" y="3113733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Parallelogramm 33"/>
          <p:cNvSpPr/>
          <p:nvPr/>
        </p:nvSpPr>
        <p:spPr>
          <a:xfrm rot="8101833">
            <a:off x="3328465" y="3336775"/>
            <a:ext cx="689606" cy="227448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htwinkliges Dreieck 34"/>
          <p:cNvSpPr/>
          <p:nvPr/>
        </p:nvSpPr>
        <p:spPr>
          <a:xfrm rot="10800000">
            <a:off x="5899803" y="2698212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htwinkliges Dreieck 35"/>
          <p:cNvSpPr/>
          <p:nvPr/>
        </p:nvSpPr>
        <p:spPr>
          <a:xfrm rot="2686104">
            <a:off x="6060167" y="3355976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htwinkliges Dreieck 36"/>
          <p:cNvSpPr/>
          <p:nvPr/>
        </p:nvSpPr>
        <p:spPr>
          <a:xfrm rot="13438436">
            <a:off x="5090777" y="2850423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htwinkliges Dreieck 37"/>
          <p:cNvSpPr/>
          <p:nvPr/>
        </p:nvSpPr>
        <p:spPr>
          <a:xfrm rot="13391919">
            <a:off x="5988950" y="3024058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aute 38"/>
          <p:cNvSpPr/>
          <p:nvPr/>
        </p:nvSpPr>
        <p:spPr>
          <a:xfrm rot="16200000">
            <a:off x="5683008" y="3197733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htwinkliges Dreieck 39"/>
          <p:cNvSpPr/>
          <p:nvPr/>
        </p:nvSpPr>
        <p:spPr>
          <a:xfrm rot="16200000">
            <a:off x="5098260" y="3817706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Parallelogramm 40"/>
          <p:cNvSpPr/>
          <p:nvPr/>
        </p:nvSpPr>
        <p:spPr>
          <a:xfrm rot="16200000" flipV="1">
            <a:off x="5205973" y="3662680"/>
            <a:ext cx="689606" cy="232963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htwinkliges Dreieck 41"/>
          <p:cNvSpPr/>
          <p:nvPr/>
        </p:nvSpPr>
        <p:spPr>
          <a:xfrm rot="18795758">
            <a:off x="6201154" y="5142666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htwinkliges Dreieck 42"/>
          <p:cNvSpPr/>
          <p:nvPr/>
        </p:nvSpPr>
        <p:spPr>
          <a:xfrm>
            <a:off x="5763568" y="4711308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htwinkliges Dreieck 43"/>
          <p:cNvSpPr/>
          <p:nvPr/>
        </p:nvSpPr>
        <p:spPr>
          <a:xfrm rot="16200000">
            <a:off x="6443858" y="4712117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htwinkliges Dreieck 44"/>
          <p:cNvSpPr/>
          <p:nvPr/>
        </p:nvSpPr>
        <p:spPr>
          <a:xfrm rot="5400000">
            <a:off x="5762649" y="5723305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Raute 45"/>
          <p:cNvSpPr/>
          <p:nvPr/>
        </p:nvSpPr>
        <p:spPr>
          <a:xfrm rot="18837477">
            <a:off x="5690825" y="5329426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htwinkliges Dreieck 46"/>
          <p:cNvSpPr/>
          <p:nvPr/>
        </p:nvSpPr>
        <p:spPr>
          <a:xfrm rot="10800000">
            <a:off x="6775869" y="5386603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Parallelogramm 47"/>
          <p:cNvSpPr/>
          <p:nvPr/>
        </p:nvSpPr>
        <p:spPr>
          <a:xfrm rot="13435661" flipV="1">
            <a:off x="6589750" y="5621697"/>
            <a:ext cx="689606" cy="226800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htwinkliges Dreieck 48"/>
          <p:cNvSpPr/>
          <p:nvPr/>
        </p:nvSpPr>
        <p:spPr>
          <a:xfrm rot="2728613">
            <a:off x="4882836" y="5165789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htwinkliges Dreieck 49"/>
          <p:cNvSpPr/>
          <p:nvPr/>
        </p:nvSpPr>
        <p:spPr>
          <a:xfrm rot="16200000">
            <a:off x="3772362" y="5403357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Rechtwinkliges Dreieck 50"/>
          <p:cNvSpPr/>
          <p:nvPr/>
        </p:nvSpPr>
        <p:spPr>
          <a:xfrm>
            <a:off x="4778162" y="5411382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Rechtwinkliges Dreieck 51"/>
          <p:cNvSpPr/>
          <p:nvPr/>
        </p:nvSpPr>
        <p:spPr>
          <a:xfrm rot="5400000">
            <a:off x="4781524" y="5055353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Raute 52"/>
          <p:cNvSpPr/>
          <p:nvPr/>
        </p:nvSpPr>
        <p:spPr>
          <a:xfrm rot="18837477">
            <a:off x="4382605" y="4991128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Rechtwinkliges Dreieck 53"/>
          <p:cNvSpPr/>
          <p:nvPr/>
        </p:nvSpPr>
        <p:spPr>
          <a:xfrm rot="5400000">
            <a:off x="4443439" y="5395124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Parallelogramm 54"/>
          <p:cNvSpPr/>
          <p:nvPr/>
        </p:nvSpPr>
        <p:spPr>
          <a:xfrm rot="8052316">
            <a:off x="3931237" y="5287565"/>
            <a:ext cx="689606" cy="227448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Rechtwinkliges Dreieck 55"/>
          <p:cNvSpPr/>
          <p:nvPr/>
        </p:nvSpPr>
        <p:spPr>
          <a:xfrm rot="16200000">
            <a:off x="1982244" y="5590554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Rechtwinkliges Dreieck 56"/>
          <p:cNvSpPr/>
          <p:nvPr/>
        </p:nvSpPr>
        <p:spPr>
          <a:xfrm rot="5337477">
            <a:off x="2121840" y="4914842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Rechtwinkliges Dreieck 57"/>
          <p:cNvSpPr/>
          <p:nvPr/>
        </p:nvSpPr>
        <p:spPr>
          <a:xfrm>
            <a:off x="2837666" y="5356891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Rechtwinkliges Dreieck 58"/>
          <p:cNvSpPr/>
          <p:nvPr/>
        </p:nvSpPr>
        <p:spPr>
          <a:xfrm rot="2683349">
            <a:off x="2665764" y="5419966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aute 59"/>
          <p:cNvSpPr/>
          <p:nvPr/>
        </p:nvSpPr>
        <p:spPr>
          <a:xfrm>
            <a:off x="2559453" y="4918349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Rechtwinkliges Dreieck 60"/>
          <p:cNvSpPr/>
          <p:nvPr/>
        </p:nvSpPr>
        <p:spPr>
          <a:xfrm rot="5400000">
            <a:off x="2119208" y="5584500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Parallelogramm 61"/>
          <p:cNvSpPr/>
          <p:nvPr/>
        </p:nvSpPr>
        <p:spPr>
          <a:xfrm rot="10800000">
            <a:off x="2108941" y="5353837"/>
            <a:ext cx="689606" cy="227448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Rechtwinkliges Dreieck 62"/>
          <p:cNvSpPr/>
          <p:nvPr/>
        </p:nvSpPr>
        <p:spPr>
          <a:xfrm rot="18860156">
            <a:off x="725033" y="5499153"/>
            <a:ext cx="475849" cy="475995"/>
          </a:xfrm>
          <a:prstGeom prst="rtTriangl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08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Rechtwinkliges Dreieck 63"/>
          <p:cNvSpPr/>
          <p:nvPr/>
        </p:nvSpPr>
        <p:spPr>
          <a:xfrm>
            <a:off x="614366" y="5071442"/>
            <a:ext cx="660460" cy="659373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81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Rechtwinkliges Dreieck 64"/>
          <p:cNvSpPr/>
          <p:nvPr/>
        </p:nvSpPr>
        <p:spPr>
          <a:xfrm rot="2582004">
            <a:off x="741952" y="4730875"/>
            <a:ext cx="662946" cy="660638"/>
          </a:xfrm>
          <a:prstGeom prst="rt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Rechtwinkliges Dreieck 65"/>
          <p:cNvSpPr/>
          <p:nvPr/>
        </p:nvSpPr>
        <p:spPr>
          <a:xfrm rot="13415010">
            <a:off x="922504" y="4655750"/>
            <a:ext cx="320981" cy="321080"/>
          </a:xfrm>
          <a:prstGeom prst="rtTriangl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9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Raute 66"/>
          <p:cNvSpPr/>
          <p:nvPr/>
        </p:nvSpPr>
        <p:spPr>
          <a:xfrm rot="18837477">
            <a:off x="1215788" y="5320685"/>
            <a:ext cx="460021" cy="459659"/>
          </a:xfrm>
          <a:prstGeom prst="diamond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Rechtwinkliges Dreieck 67"/>
          <p:cNvSpPr/>
          <p:nvPr/>
        </p:nvSpPr>
        <p:spPr>
          <a:xfrm rot="10800000">
            <a:off x="1095621" y="4586643"/>
            <a:ext cx="323799" cy="322672"/>
          </a:xfrm>
          <a:prstGeom prst="rtTriangl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Parallelogramm 68"/>
          <p:cNvSpPr/>
          <p:nvPr/>
        </p:nvSpPr>
        <p:spPr>
          <a:xfrm rot="8069519" flipV="1">
            <a:off x="968262" y="5781590"/>
            <a:ext cx="689606" cy="226800"/>
          </a:xfrm>
          <a:prstGeom prst="parallelogram">
            <a:avLst>
              <a:gd name="adj" fmla="val 100305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pPr algn="ctr"/>
            <a:endParaRPr lang="de-DE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feld 69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"/>
                            </p:stCondLst>
                            <p:childTnLst>
                              <p:par>
                                <p:cTn id="1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000"/>
                            </p:stCondLst>
                            <p:childTnLst>
                              <p:par>
                                <p:cTn id="2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500"/>
                            </p:stCondLst>
                            <p:childTnLst>
                              <p:par>
                                <p:cTn id="2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"/>
                            </p:stCondLst>
                            <p:childTnLst>
                              <p:par>
                                <p:cTn id="2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0"/>
                            </p:stCondLst>
                            <p:childTnLst>
                              <p:par>
                                <p:cTn id="25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2971800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1.5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23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3</a:t>
            </a:r>
            <a:endParaRPr lang="de-DE" sz="1600" dirty="0">
              <a:latin typeface="Helvetica" pitchFamily="34" charset="0"/>
            </a:endParaRPr>
          </a:p>
        </p:txBody>
      </p:sp>
      <p:pic>
        <p:nvPicPr>
          <p:cNvPr id="11" name="Grafik 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Textfeld 14"/>
          <p:cNvSpPr txBox="1"/>
          <p:nvPr/>
        </p:nvSpPr>
        <p:spPr>
          <a:xfrm>
            <a:off x="1812812" y="3060249"/>
            <a:ext cx="4631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41325" lvl="1" indent="15875"/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a)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Nachschlagen, u.a. bei WIKIPEDIA: …</a:t>
            </a:r>
          </a:p>
          <a:p>
            <a:pPr marL="342900" indent="-342900"/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79512" y="902987"/>
            <a:ext cx="7380000" cy="173392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/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a) 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Ordne die Höhenangaben den entsprechenden Bergen zu: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Großer Arber - Zugspitze - Nebelhorn - Ochsenkopf - </a:t>
            </a:r>
            <a:r>
              <a:rPr lang="de-DE" sz="1600" dirty="0" err="1" smtClean="0">
                <a:solidFill>
                  <a:schemeClr val="bg1"/>
                </a:solidFill>
                <a:latin typeface="Helvetica" pitchFamily="34" charset="0"/>
              </a:rPr>
              <a:t>Watzmann</a:t>
            </a: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1 024 m - 1 456 m - 2 224 m - 2 713 m - 2 963 m.</a:t>
            </a:r>
          </a:p>
          <a:p>
            <a:pPr marL="363538" indent="-363538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b)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	Runde die Höhenangaben sinnvoll, wähle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eine geeignete Einheit aus und zeichne ein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Säulendiagramm.</a:t>
            </a:r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154366" y="901601"/>
            <a:ext cx="350728" cy="38830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251520" y="3018438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600147"/>
            <a:ext cx="7560000" cy="578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hteck 21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36" y="548680"/>
            <a:ext cx="7560000" cy="584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36" y="620688"/>
            <a:ext cx="7560000" cy="559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496" y="620688"/>
            <a:ext cx="7560000" cy="54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96" y="620688"/>
            <a:ext cx="7560000" cy="547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Gerade Verbindung 28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24" name="Gerade Verbindung 2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2971800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1.5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23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3</a:t>
            </a:r>
            <a:endParaRPr lang="de-DE" sz="1600" dirty="0">
              <a:latin typeface="Helvetica" pitchFamily="34" charset="0"/>
            </a:endParaRPr>
          </a:p>
        </p:txBody>
      </p:sp>
      <p:pic>
        <p:nvPicPr>
          <p:cNvPr id="11" name="Grafik 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Rechteck 14"/>
          <p:cNvSpPr/>
          <p:nvPr/>
        </p:nvSpPr>
        <p:spPr>
          <a:xfrm>
            <a:off x="1475656" y="3068960"/>
            <a:ext cx="5832648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      a)	                      b)</a:t>
            </a:r>
          </a:p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Ochsenkopf: 	1 024 m ≈ 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1 000 m</a:t>
            </a:r>
          </a:p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Großer Arber: 	1 456 m ≈ 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1 500 m</a:t>
            </a:r>
          </a:p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Nebelhorn: 	2 224 m ≈ 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2 200 m</a:t>
            </a:r>
          </a:p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de-DE" sz="160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Watzmann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	2 713 m ≈ 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2 700 m</a:t>
            </a:r>
          </a:p>
          <a:p>
            <a:pPr marL="363538" indent="-363538">
              <a:spcAft>
                <a:spcPts val="600"/>
              </a:spcAft>
              <a:tabLst>
                <a:tab pos="2157413" algn="l"/>
                <a:tab pos="3587750" algn="l"/>
              </a:tabLst>
            </a:pP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Zugspitze: 	2 963 m ≈ 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3 000 m</a:t>
            </a:r>
            <a:endParaRPr lang="de-DE" sz="1600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20" name="Gerade Verbindung 19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79512" y="902987"/>
            <a:ext cx="7380000" cy="173392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/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a) 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Ordne die Höhenangaben den entsprechenden Bergen zu: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Großer Arber – Zugspitze – Nebelhorn – Ochsenkopf – </a:t>
            </a:r>
            <a:r>
              <a:rPr lang="de-DE" sz="1600" dirty="0" err="1" smtClean="0">
                <a:solidFill>
                  <a:schemeClr val="bg1"/>
                </a:solidFill>
                <a:latin typeface="Helvetica" pitchFamily="34" charset="0"/>
              </a:rPr>
              <a:t>Watzmann</a:t>
            </a:r>
            <a:endParaRPr lang="de-DE" sz="1600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1 024 m – 1 456 m – 2 224 m – 2 713 m – 2 963 m.</a:t>
            </a:r>
          </a:p>
          <a:p>
            <a:pPr marL="363538" indent="-363538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b)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	Runde die Höhenangaben sinnvoll, wähle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eine geeignete Einheit aus und zeichne ein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Säulendiagramm.</a:t>
            </a:r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80000" y="3018438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499992" y="3423138"/>
            <a:ext cx="1152128" cy="293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4499992" y="3717032"/>
            <a:ext cx="1152128" cy="2922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4499992" y="4005064"/>
            <a:ext cx="1152128" cy="2922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4499992" y="4360876"/>
            <a:ext cx="1152128" cy="2922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4499992" y="4653136"/>
            <a:ext cx="1152128" cy="2922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685060"/>
            <a:ext cx="5114527" cy="376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Gerade Verbindung 29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Ellipse 20"/>
          <p:cNvSpPr/>
          <p:nvPr/>
        </p:nvSpPr>
        <p:spPr>
          <a:xfrm>
            <a:off x="155745" y="1718954"/>
            <a:ext cx="360000" cy="36000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2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Addition und Subtraktion natürlicher Zahlen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180000" y="2298358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10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3979912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2.2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37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1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a – c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d – f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g – i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j – l </a:t>
            </a:r>
            <a:endParaRPr lang="de-DE" sz="1600" u="sng" dirty="0">
              <a:solidFill>
                <a:srgbClr val="FFC000"/>
              </a:solidFill>
              <a:latin typeface="Helvetica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179512" y="902986"/>
            <a:ext cx="7380000" cy="10858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5125" indent="-365125" defTabSz="180000"/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j)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345 + 456 789 + 31 222 + 511 643</a:t>
            </a:r>
          </a:p>
          <a:p>
            <a:pPr marL="365125" indent="-365125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k)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12 + 23 + 34 + 45 + 56 + 67 + 78 + 8 910   </a:t>
            </a:r>
          </a:p>
          <a:p>
            <a:pPr marL="365125" indent="-365125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l)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111 222 + 333 444 + 444 333</a:t>
            </a:r>
          </a:p>
        </p:txBody>
      </p:sp>
      <p:sp>
        <p:nvSpPr>
          <p:cNvPr id="17" name="Ellipse 16"/>
          <p:cNvSpPr/>
          <p:nvPr/>
        </p:nvSpPr>
        <p:spPr>
          <a:xfrm>
            <a:off x="109894" y="882013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111915" y="1233990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110741" y="1567914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899592" y="2949332"/>
            <a:ext cx="62646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/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j) 	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345 + 456 789 + 31 222 + 511 643 = </a:t>
            </a:r>
            <a:endParaRPr lang="de-DE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 marL="365125" indent="-365125">
              <a:spcBef>
                <a:spcPts val="600"/>
              </a:spcBef>
            </a:pPr>
            <a:endParaRPr lang="de-DE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 marL="365125" indent="-365125">
              <a:spcBef>
                <a:spcPts val="600"/>
              </a:spcBef>
            </a:pPr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k)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	12 + 23 + 34 + 45 + 56 + 67 + 78 + 8 910 =</a:t>
            </a:r>
          </a:p>
          <a:p>
            <a:pPr marL="365125" indent="-365125"/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de-DE" dirty="0" smtClean="0">
                <a:solidFill>
                  <a:srgbClr val="00B0F0"/>
                </a:solidFill>
                <a:latin typeface="Helvetica" pitchFamily="34" charset="0"/>
                <a:cs typeface="Helvetica" pitchFamily="34" charset="0"/>
              </a:rPr>
              <a:t>12 + 78 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+ </a:t>
            </a:r>
            <a:r>
              <a:rPr lang="de-DE" dirty="0" smtClean="0">
                <a:solidFill>
                  <a:srgbClr val="00B050"/>
                </a:solidFill>
                <a:latin typeface="Helvetica" pitchFamily="34" charset="0"/>
                <a:cs typeface="Helvetica" pitchFamily="34" charset="0"/>
              </a:rPr>
              <a:t>23 + 67 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+ </a:t>
            </a:r>
            <a:r>
              <a:rPr lang="de-DE" dirty="0" smtClean="0">
                <a:solidFill>
                  <a:srgbClr val="7030A0"/>
                </a:solidFill>
                <a:latin typeface="Helvetica" pitchFamily="34" charset="0"/>
                <a:cs typeface="Helvetica" pitchFamily="34" charset="0"/>
              </a:rPr>
              <a:t>34 + 56 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+ 45 + 8 910 =</a:t>
            </a:r>
          </a:p>
          <a:p>
            <a:pPr marL="365125" indent="-365125"/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90 + 90 + 90 + 45 + 8 910 =</a:t>
            </a:r>
          </a:p>
          <a:p>
            <a:pPr marL="365125" indent="-365125"/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de-DE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8 910 + 90 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+ 90 + 90 + 45 =</a:t>
            </a:r>
          </a:p>
          <a:p>
            <a:pPr marL="365125" indent="-365125"/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9 000 + 225 =</a:t>
            </a:r>
          </a:p>
          <a:p>
            <a:pPr marL="365125" indent="-365125"/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9 225</a:t>
            </a:r>
          </a:p>
          <a:p>
            <a:pPr marL="365125" indent="-365125">
              <a:spcBef>
                <a:spcPts val="600"/>
              </a:spcBef>
            </a:pPr>
            <a:endParaRPr lang="de-DE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  <a:p>
            <a:pPr marL="365125" indent="-365125">
              <a:spcBef>
                <a:spcPts val="600"/>
              </a:spcBef>
            </a:pPr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l) 	</a:t>
            </a: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111 222 + 333 444 + 444 333 = </a:t>
            </a:r>
            <a:endParaRPr lang="de-DE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4767069" y="2952000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3700274" y="2952000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2734439" y="2952000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660019" y="2952000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514806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530046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545286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567607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582847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5980874" y="2924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4644570" y="2952000"/>
            <a:ext cx="36000" cy="36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577775" y="2952000"/>
            <a:ext cx="36000" cy="36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611940" y="2952000"/>
            <a:ext cx="36000" cy="36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1537520" y="2952000"/>
            <a:ext cx="36000" cy="36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4514508" y="2952000"/>
            <a:ext cx="36000" cy="36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3447713" y="2952000"/>
            <a:ext cx="36000" cy="36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484899" y="2952000"/>
            <a:ext cx="36000" cy="36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1411268" y="2952000"/>
            <a:ext cx="36000" cy="36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4325913" y="2952000"/>
            <a:ext cx="36000" cy="360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3259118" y="2952000"/>
            <a:ext cx="36000" cy="360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2296304" y="2952000"/>
            <a:ext cx="36000" cy="360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4184943" y="2952000"/>
            <a:ext cx="36000" cy="36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3118148" y="2952000"/>
            <a:ext cx="36000" cy="36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2155334" y="2952000"/>
            <a:ext cx="36000" cy="36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4078263" y="2952000"/>
            <a:ext cx="36000" cy="3600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2048654" y="2952000"/>
            <a:ext cx="36000" cy="3600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 algn="ctr"/>
            <a:endParaRPr lang="de-DE" sz="1600" dirty="0" err="1" smtClean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4489877" y="573325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888 999</a:t>
            </a:r>
            <a:endParaRPr lang="de-DE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4559404" y="3198872"/>
            <a:ext cx="216024" cy="200055"/>
          </a:xfrm>
          <a:prstGeom prst="rect">
            <a:avLst/>
          </a:prstGeom>
          <a:noFill/>
        </p:spPr>
        <p:txBody>
          <a:bodyPr wrap="square" tIns="0" rtlCol="0" anchor="ctr">
            <a:spAutoFit/>
          </a:bodyPr>
          <a:lstStyle/>
          <a:p>
            <a:r>
              <a:rPr lang="de-DE" sz="10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1</a:t>
            </a:r>
            <a:endParaRPr lang="de-DE" sz="1000" b="1" dirty="0">
              <a:solidFill>
                <a:srgbClr val="0000FF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4416172" y="3200400"/>
            <a:ext cx="216024" cy="200055"/>
          </a:xfrm>
          <a:prstGeom prst="rect">
            <a:avLst/>
          </a:prstGeom>
          <a:noFill/>
        </p:spPr>
        <p:txBody>
          <a:bodyPr wrap="square" tIns="0" rtlCol="0" anchor="ctr">
            <a:spAutoFit/>
          </a:bodyPr>
          <a:lstStyle/>
          <a:p>
            <a:r>
              <a:rPr lang="de-DE" sz="10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1</a:t>
            </a:r>
            <a:endParaRPr lang="de-DE" sz="1000" b="1" dirty="0">
              <a:solidFill>
                <a:srgbClr val="0000FF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4211960" y="3200400"/>
            <a:ext cx="216024" cy="200055"/>
          </a:xfrm>
          <a:prstGeom prst="rect">
            <a:avLst/>
          </a:prstGeom>
          <a:noFill/>
        </p:spPr>
        <p:txBody>
          <a:bodyPr wrap="square" tIns="0" rtlCol="0" anchor="ctr">
            <a:spAutoFit/>
          </a:bodyPr>
          <a:lstStyle/>
          <a:p>
            <a:r>
              <a:rPr lang="de-DE" sz="1000" b="1" dirty="0" smtClean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rPr>
              <a:t>1</a:t>
            </a:r>
            <a:endParaRPr lang="de-DE" sz="1000" b="1" dirty="0">
              <a:solidFill>
                <a:srgbClr val="0000FF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1" name="Textfeld 50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18" grpId="0" animBg="1"/>
      <p:bldP spid="18" grpId="1" animBg="1"/>
      <p:bldP spid="20" grpId="0" animBg="1"/>
      <p:bldP spid="20" grpId="1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8" grpId="0" animBg="1"/>
      <p:bldP spid="50" grpId="0" animBg="1"/>
      <p:bldP spid="52" grpId="0"/>
      <p:bldP spid="43" grpId="0"/>
      <p:bldP spid="47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3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</a:rPr>
              <a:t>Die ganzen Zahlen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7272000" cy="60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79512" y="3810526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3835896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3.1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55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3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a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b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c</a:t>
            </a:r>
            <a:endParaRPr lang="de-DE" sz="1600" u="sng" dirty="0">
              <a:solidFill>
                <a:srgbClr val="FFC000"/>
              </a:solidFill>
              <a:latin typeface="Helvetica" pitchFamily="34" charset="0"/>
            </a:endParaRPr>
          </a:p>
        </p:txBody>
      </p: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/>
          <p:cNvSpPr/>
          <p:nvPr/>
        </p:nvSpPr>
        <p:spPr>
          <a:xfrm>
            <a:off x="179512" y="902986"/>
            <a:ext cx="7380000" cy="252601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3538" indent="-363538"/>
            <a:endParaRPr lang="de-DE" sz="1600" b="1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3538" indent="-363538"/>
            <a:endParaRPr lang="de-DE" sz="1600" b="1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3538" indent="-363538"/>
            <a:endParaRPr lang="de-DE" sz="1600" b="1" dirty="0" smtClean="0">
              <a:solidFill>
                <a:schemeClr val="bg1"/>
              </a:solidFill>
              <a:latin typeface="Helvetica" pitchFamily="34" charset="0"/>
            </a:endParaRPr>
          </a:p>
          <a:p>
            <a:pPr marL="363538" indent="-363538"/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a)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Gib die ganzen Zahlen an, deren Bildpunkte durch Pfeile markiert sind.</a:t>
            </a:r>
          </a:p>
          <a:p>
            <a:pPr marL="363538" indent="-363538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b) 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Benenne alle Zahlen, deren Bildpunkte auf der Zahlengeraden 2 Teilstriche</a:t>
            </a:r>
          </a:p>
          <a:p>
            <a:pPr marL="363538" indent="-363538"/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	links bzw. 3 Teilstriche rechts von einem der Punkte, die auf obigem Zahlenstrahl markiert sind, liegen.</a:t>
            </a:r>
          </a:p>
          <a:p>
            <a:pPr marL="363538" indent="-363538">
              <a:spcBef>
                <a:spcPts val="600"/>
              </a:spcBef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c) 	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Versuche, jeweils die Mitte zwischen zwei benachbarten Punkten, die auf dem Zahlenstrahl markiert sind, mit einer Zahl zu benennen.</a:t>
            </a:r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19" name="Grafik 1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Ellipse 14"/>
          <p:cNvSpPr/>
          <p:nvPr/>
        </p:nvSpPr>
        <p:spPr>
          <a:xfrm>
            <a:off x="170474" y="1624804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97930"/>
            <a:ext cx="7272000" cy="60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496" y="5373216"/>
            <a:ext cx="7560000" cy="91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hteckige Legende 17"/>
          <p:cNvSpPr/>
          <p:nvPr/>
        </p:nvSpPr>
        <p:spPr>
          <a:xfrm>
            <a:off x="361628" y="4725144"/>
            <a:ext cx="662261" cy="360040"/>
          </a:xfrm>
          <a:prstGeom prst="wedgeRectCallout">
            <a:avLst>
              <a:gd name="adj1" fmla="val -19839"/>
              <a:gd name="adj2" fmla="val 159515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–67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5436096" y="583720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10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6766296" y="583720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30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4067944" y="583720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–10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2699792" y="583720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–30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424752" y="583720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–50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755576" y="583720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–60</a:t>
            </a:r>
            <a:endParaRPr lang="de-DE" sz="16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0" name="Rechteckige Legende 29"/>
          <p:cNvSpPr/>
          <p:nvPr/>
        </p:nvSpPr>
        <p:spPr>
          <a:xfrm>
            <a:off x="1468923" y="4725144"/>
            <a:ext cx="662261" cy="360040"/>
          </a:xfrm>
          <a:prstGeom prst="wedgeRectCallout">
            <a:avLst>
              <a:gd name="adj1" fmla="val -19839"/>
              <a:gd name="adj2" fmla="val 159515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–50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1" name="Rechteckige Legende 30"/>
          <p:cNvSpPr/>
          <p:nvPr/>
        </p:nvSpPr>
        <p:spPr>
          <a:xfrm>
            <a:off x="2339752" y="4725144"/>
            <a:ext cx="662261" cy="360040"/>
          </a:xfrm>
          <a:prstGeom prst="wedgeRectCallout">
            <a:avLst>
              <a:gd name="adj1" fmla="val 42294"/>
              <a:gd name="adj2" fmla="val 155282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–31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2" name="Rechteckige Legende 31"/>
          <p:cNvSpPr/>
          <p:nvPr/>
        </p:nvSpPr>
        <p:spPr>
          <a:xfrm>
            <a:off x="3057148" y="4725144"/>
            <a:ext cx="662261" cy="360040"/>
          </a:xfrm>
          <a:prstGeom prst="wedgeRectCallout">
            <a:avLst>
              <a:gd name="adj1" fmla="val -45944"/>
              <a:gd name="adj2" fmla="val 161632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–29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3" name="Rechteckige Legende 32"/>
          <p:cNvSpPr/>
          <p:nvPr/>
        </p:nvSpPr>
        <p:spPr>
          <a:xfrm>
            <a:off x="3488223" y="4077072"/>
            <a:ext cx="662261" cy="360040"/>
          </a:xfrm>
          <a:prstGeom prst="wedgeRectCallout">
            <a:avLst>
              <a:gd name="adj1" fmla="val 8235"/>
              <a:gd name="adj2" fmla="val 341528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–17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4" name="Rechteckige Legende 33"/>
          <p:cNvSpPr/>
          <p:nvPr/>
        </p:nvSpPr>
        <p:spPr>
          <a:xfrm>
            <a:off x="4059331" y="4725144"/>
            <a:ext cx="662261" cy="360040"/>
          </a:xfrm>
          <a:prstGeom prst="wedgeRectCallout">
            <a:avLst>
              <a:gd name="adj1" fmla="val -19816"/>
              <a:gd name="adj2" fmla="val 151049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–11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5" name="Rechteckige Legende 34"/>
          <p:cNvSpPr/>
          <p:nvPr/>
        </p:nvSpPr>
        <p:spPr>
          <a:xfrm>
            <a:off x="4845843" y="4077072"/>
            <a:ext cx="662261" cy="360040"/>
          </a:xfrm>
          <a:prstGeom prst="wedgeRectCallout">
            <a:avLst>
              <a:gd name="adj1" fmla="val -73884"/>
              <a:gd name="adj2" fmla="val 347877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–5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6" name="Rechteckige Legende 35"/>
          <p:cNvSpPr/>
          <p:nvPr/>
        </p:nvSpPr>
        <p:spPr>
          <a:xfrm>
            <a:off x="5148064" y="4725144"/>
            <a:ext cx="662261" cy="360040"/>
          </a:xfrm>
          <a:prstGeom prst="wedgeRectCallout">
            <a:avLst>
              <a:gd name="adj1" fmla="val 10077"/>
              <a:gd name="adj2" fmla="val 155282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+8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7" name="Rechteckige Legende 36"/>
          <p:cNvSpPr/>
          <p:nvPr/>
        </p:nvSpPr>
        <p:spPr>
          <a:xfrm>
            <a:off x="5925963" y="4653136"/>
            <a:ext cx="662261" cy="360040"/>
          </a:xfrm>
          <a:prstGeom prst="wedgeRectCallout">
            <a:avLst>
              <a:gd name="adj1" fmla="val -38249"/>
              <a:gd name="adj2" fmla="val 165864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+15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38" name="Rechteckige Legende 37"/>
          <p:cNvSpPr/>
          <p:nvPr/>
        </p:nvSpPr>
        <p:spPr>
          <a:xfrm>
            <a:off x="6876256" y="4725144"/>
            <a:ext cx="662261" cy="360040"/>
          </a:xfrm>
          <a:prstGeom prst="wedgeRectCallout">
            <a:avLst>
              <a:gd name="adj1" fmla="val -19839"/>
              <a:gd name="adj2" fmla="val 153166"/>
            </a:avLst>
          </a:prstGeom>
          <a:solidFill>
            <a:srgbClr val="C00000">
              <a:alpha val="33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+31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80000" y="4257092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a)</a:t>
            </a:r>
            <a:endParaRPr lang="de-DE" sz="1600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9" name="Textfeld 38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87824" y="404664"/>
            <a:ext cx="2016224" cy="1828800"/>
          </a:xfrm>
        </p:spPr>
        <p:txBody>
          <a:bodyPr>
            <a:normAutofit/>
          </a:bodyPr>
          <a:lstStyle/>
          <a:p>
            <a:pPr lvl="0" algn="r">
              <a:spcBef>
                <a:spcPts val="0"/>
              </a:spcBef>
              <a:buClrTx/>
            </a:pPr>
            <a:r>
              <a:rPr lang="de-DE" sz="4400" b="1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Helvetica" pitchFamily="34" charset="0"/>
              </a:rPr>
              <a:t>delta </a:t>
            </a:r>
          </a:p>
          <a:p>
            <a:endParaRPr lang="de-DE" sz="3200" b="1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2636912"/>
            <a:ext cx="60486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smtClean="0">
                <a:solidFill>
                  <a:schemeClr val="bg1"/>
                </a:solidFill>
                <a:latin typeface="Helvetica" pitchFamily="34" charset="0"/>
              </a:rPr>
              <a:t>Aus: Kapitel 4 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Helvetica" pitchFamily="34" charset="0"/>
              </a:rPr>
              <a:t>Geometrische Grundbegriffe</a:t>
            </a:r>
            <a:endParaRPr lang="de-DE" sz="24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8" name="Grafik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752" y="5749128"/>
            <a:ext cx="790347" cy="7903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hteck 11"/>
          <p:cNvSpPr/>
          <p:nvPr/>
        </p:nvSpPr>
        <p:spPr>
          <a:xfrm>
            <a:off x="3150216" y="6289575"/>
            <a:ext cx="3582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dirty="0" smtClean="0">
                <a:solidFill>
                  <a:schemeClr val="bg1"/>
                </a:solidFill>
                <a:latin typeface="Helvetica" pitchFamily="34" charset="0"/>
              </a:rPr>
              <a:t>© C.C. Buchners Verlag, Bamberg 2013 </a:t>
            </a:r>
            <a:endParaRPr lang="de-DE" sz="14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788024" y="11663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500" b="1" spc="50" dirty="0">
                <a:ln w="12700" cmpd="sng">
                  <a:solidFill>
                    <a:srgbClr val="968C8C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rgbClr val="968C8C">
                      <a:satMod val="180000"/>
                      <a:alpha val="30000"/>
                    </a:srgbClr>
                  </a:glow>
                </a:effectLst>
                <a:latin typeface="Helvetica" pitchFamily="34" charset="0"/>
              </a:rPr>
              <a:t>5</a:t>
            </a:r>
            <a:endParaRPr lang="de-DE" dirty="0"/>
          </a:p>
        </p:txBody>
      </p:sp>
      <p:pic>
        <p:nvPicPr>
          <p:cNvPr id="9" name="Picture 2" descr="Cover: LehrerAssistent 5 (delta – neu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15265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 rot="19983972">
            <a:off x="516829" y="757950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MUSTER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179512" y="6525344"/>
            <a:ext cx="35820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>
                <a:solidFill>
                  <a:srgbClr val="002060"/>
                </a:solidFill>
                <a:latin typeface="Helvetica" pitchFamily="34" charset="0"/>
              </a:rPr>
              <a:t>© C.C. Buchners Verlag, Bamberg 2013 </a:t>
            </a:r>
            <a:endParaRPr lang="de-DE" sz="1000" dirty="0">
              <a:solidFill>
                <a:srgbClr val="002060"/>
              </a:solidFill>
              <a:latin typeface="Helvetica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79512" y="2586390"/>
            <a:ext cx="24482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002060"/>
                </a:solidFill>
                <a:latin typeface="Helvetica" pitchFamily="34" charset="0"/>
                <a:ea typeface="Cambria Math" pitchFamily="18" charset="0"/>
              </a:rPr>
              <a:t>Lösung:</a:t>
            </a:r>
            <a:endParaRPr lang="de-DE" sz="1600" b="1" dirty="0">
              <a:solidFill>
                <a:srgbClr val="002060"/>
              </a:solidFill>
              <a:latin typeface="Helvetica" pitchFamily="34" charset="0"/>
              <a:ea typeface="Cambria Math" pitchFamily="18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23528" y="116632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2060"/>
                </a:solidFill>
                <a:latin typeface="Helvetica" pitchFamily="34" charset="0"/>
              </a:rPr>
              <a:t>Aufgaben und Lösungen zu delta 5 - Bayern</a:t>
            </a:r>
            <a:endParaRPr lang="de-DE" sz="1600" dirty="0">
              <a:solidFill>
                <a:srgbClr val="002060"/>
              </a:solidFill>
              <a:latin typeface="Helvetica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548680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sz="half" idx="2"/>
          </p:nvPr>
        </p:nvSpPr>
        <p:spPr>
          <a:xfrm>
            <a:off x="7236296" y="1681336"/>
            <a:ext cx="1676400" cy="3331840"/>
          </a:xfrm>
        </p:spPr>
        <p:txBody>
          <a:bodyPr>
            <a:normAutofit/>
          </a:bodyPr>
          <a:lstStyle/>
          <a:p>
            <a:pPr algn="r"/>
            <a:endParaRPr lang="de-DE" sz="1600" dirty="0" smtClean="0"/>
          </a:p>
          <a:p>
            <a:pPr algn="r"/>
            <a:r>
              <a:rPr lang="de-DE" sz="1600" b="1" dirty="0" smtClean="0">
                <a:latin typeface="Helvetica" pitchFamily="34" charset="0"/>
              </a:rPr>
              <a:t>Kapitel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4.3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Seite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81</a:t>
            </a:r>
          </a:p>
          <a:p>
            <a:pPr algn="r"/>
            <a:endParaRPr lang="de-DE" sz="1600" dirty="0" smtClean="0">
              <a:latin typeface="Helvetica" pitchFamily="34" charset="0"/>
            </a:endParaRPr>
          </a:p>
          <a:p>
            <a:pPr algn="r"/>
            <a:r>
              <a:rPr lang="de-DE" sz="1600" b="1" dirty="0" smtClean="0">
                <a:latin typeface="Helvetica" pitchFamily="34" charset="0"/>
              </a:rPr>
              <a:t>Aufgabe </a:t>
            </a:r>
          </a:p>
          <a:p>
            <a:pPr algn="r"/>
            <a:r>
              <a:rPr lang="de-DE" sz="1600" dirty="0" smtClean="0">
                <a:latin typeface="Helvetica" pitchFamily="34" charset="0"/>
              </a:rPr>
              <a:t>G2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a – b</a:t>
            </a:r>
            <a:r>
              <a:rPr lang="de-DE" sz="1600" dirty="0" smtClean="0">
                <a:latin typeface="Helvetica" pitchFamily="34" charset="0"/>
              </a:rPr>
              <a:t> </a:t>
            </a:r>
          </a:p>
          <a:p>
            <a:pPr algn="r"/>
            <a:r>
              <a:rPr lang="de-DE" sz="1600" u="sng" dirty="0" smtClean="0">
                <a:solidFill>
                  <a:srgbClr val="FFC000"/>
                </a:solidFill>
                <a:latin typeface="Helvetica" pitchFamily="34" charset="0"/>
              </a:rPr>
              <a:t>c – d</a:t>
            </a:r>
            <a:r>
              <a:rPr lang="de-DE" sz="1600" dirty="0" smtClean="0">
                <a:latin typeface="Helvetica" pitchFamily="34" charset="0"/>
              </a:rPr>
              <a:t> </a:t>
            </a:r>
            <a:endParaRPr lang="de-DE" sz="1600" dirty="0">
              <a:latin typeface="Helvetica" pitchFamily="34" charset="0"/>
            </a:endParaRPr>
          </a:p>
        </p:txBody>
      </p:sp>
      <p:cxnSp>
        <p:nvCxnSpPr>
          <p:cNvPr id="16" name="Gerade Verbindung 15"/>
          <p:cNvCxnSpPr/>
          <p:nvPr/>
        </p:nvCxnSpPr>
        <p:spPr>
          <a:xfrm>
            <a:off x="0" y="6453336"/>
            <a:ext cx="7668344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/>
          <p:cNvSpPr/>
          <p:nvPr/>
        </p:nvSpPr>
        <p:spPr>
          <a:xfrm>
            <a:off x="179512" y="902987"/>
            <a:ext cx="7380000" cy="130187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Bestimme in der Zeichnung zu Aufgabe 1. mithilfe deines Geodreiecks den Abstand des Punkts</a:t>
            </a:r>
          </a:p>
          <a:p>
            <a:pPr marL="363538" indent="-363538">
              <a:spcBef>
                <a:spcPts val="600"/>
              </a:spcBef>
              <a:tabLst>
                <a:tab pos="3587750" algn="l"/>
              </a:tabLst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a)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	A von der Geraden o. 	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b)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   B von der Geraden h.</a:t>
            </a:r>
          </a:p>
          <a:p>
            <a:pPr marL="363538" indent="-363538">
              <a:spcBef>
                <a:spcPts val="600"/>
              </a:spcBef>
              <a:tabLst>
                <a:tab pos="3587750" algn="l"/>
              </a:tabLst>
            </a:pP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c)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 	C von der Geraden k. 	</a:t>
            </a:r>
            <a:r>
              <a:rPr lang="de-DE" sz="1600" b="1" dirty="0" smtClean="0">
                <a:solidFill>
                  <a:schemeClr val="bg1"/>
                </a:solidFill>
                <a:latin typeface="Helvetica" pitchFamily="34" charset="0"/>
              </a:rPr>
              <a:t>d)    </a:t>
            </a:r>
            <a:r>
              <a:rPr lang="de-DE" sz="1600" dirty="0" smtClean="0">
                <a:solidFill>
                  <a:schemeClr val="bg1"/>
                </a:solidFill>
                <a:latin typeface="Helvetica" pitchFamily="34" charset="0"/>
              </a:rPr>
              <a:t>D von der Geraden l.</a:t>
            </a:r>
            <a:endParaRPr lang="de-DE" sz="1600" dirty="0">
              <a:solidFill>
                <a:schemeClr val="bg1"/>
              </a:solidFill>
              <a:latin typeface="Helvetica" pitchFamily="34" charset="0"/>
            </a:endParaRPr>
          </a:p>
        </p:txBody>
      </p:sp>
      <p:pic>
        <p:nvPicPr>
          <p:cNvPr id="19" name="Grafik 1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73" y="6137372"/>
            <a:ext cx="576065" cy="5760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406" y="116632"/>
            <a:ext cx="1007074" cy="144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2564904"/>
            <a:ext cx="439439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Gerade Verbindung 20"/>
          <p:cNvCxnSpPr/>
          <p:nvPr/>
        </p:nvCxnSpPr>
        <p:spPr>
          <a:xfrm flipH="1">
            <a:off x="1835005" y="2672720"/>
            <a:ext cx="3448795" cy="146970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79512" y="4862190"/>
            <a:ext cx="184537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u="sng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d = 24 mm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oder:</a:t>
            </a:r>
          </a:p>
          <a:p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d(A, o) = 24 mm</a:t>
            </a:r>
            <a:endParaRPr lang="de-DE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cxnSp>
        <p:nvCxnSpPr>
          <p:cNvPr id="23" name="Gerade Verbindung 22"/>
          <p:cNvCxnSpPr/>
          <p:nvPr/>
        </p:nvCxnSpPr>
        <p:spPr>
          <a:xfrm flipV="1">
            <a:off x="3374114" y="2936240"/>
            <a:ext cx="2010686" cy="306034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/>
        </p:nvSpPr>
        <p:spPr>
          <a:xfrm>
            <a:off x="6228184" y="2352943"/>
            <a:ext cx="119135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u="sng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d = 9 mm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oder:</a:t>
            </a:r>
          </a:p>
          <a:p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d(B, h) =</a:t>
            </a:r>
          </a:p>
          <a:p>
            <a:r>
              <a:rPr lang="de-DE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9 mm</a:t>
            </a:r>
            <a:endParaRPr lang="de-DE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011094">
            <a:off x="445246" y="112207"/>
            <a:ext cx="10028056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782187">
            <a:off x="-1804320" y="3744583"/>
            <a:ext cx="10028056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Ellipse 28"/>
          <p:cNvSpPr/>
          <p:nvPr/>
        </p:nvSpPr>
        <p:spPr>
          <a:xfrm>
            <a:off x="162046" y="1459745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3763109" y="1430738"/>
            <a:ext cx="360040" cy="36004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 rot="1994472">
            <a:off x="5450457" y="691869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>
                <a:solidFill>
                  <a:srgbClr val="002060"/>
                </a:solidFill>
              </a:rPr>
              <a:t>MUSTER</a:t>
            </a:r>
            <a:endParaRPr lang="de-D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9" grpId="0" animBg="1"/>
      <p:bldP spid="29" grpId="1" animBg="1"/>
      <p:bldP spid="30" grpId="0" animBg="1"/>
      <p:bldP spid="30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ster">
  <a:themeElements>
    <a:clrScheme name="Benutzerdefiniert 4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FF0000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FC000"/>
      </a:hlink>
      <a:folHlink>
        <a:srgbClr val="FFC000"/>
      </a:folHlink>
    </a:clrScheme>
    <a:fontScheme name="Raster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Raster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wrap="square">
        <a:spAutoFit/>
      </a:bodyPr>
      <a:lstStyle>
        <a:defPPr marL="358775" indent="-358775">
          <a:defRPr sz="1600" b="1" dirty="0" smtClean="0">
            <a:solidFill>
              <a:schemeClr val="bg1"/>
            </a:solidFill>
            <a:latin typeface="Helvetica" pitchFamily="34" charset="0"/>
            <a:cs typeface="Helvetica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936</Words>
  <Application>Microsoft Office PowerPoint</Application>
  <PresentationFormat>Bildschirmpräsentation (4:3)</PresentationFormat>
  <Paragraphs>366</Paragraphs>
  <Slides>17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18" baseType="lpstr">
      <vt:lpstr>Raster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C.C. Buchners Verlag - Weiß</dc:creator>
  <cp:lastModifiedBy>C.C.Buchners Verlag - Kummer</cp:lastModifiedBy>
  <cp:revision>571</cp:revision>
  <cp:lastPrinted>2012-03-13T11:23:52Z</cp:lastPrinted>
  <dcterms:created xsi:type="dcterms:W3CDTF">2012-03-12T11:41:14Z</dcterms:created>
  <dcterms:modified xsi:type="dcterms:W3CDTF">2013-12-06T10:01:10Z</dcterms:modified>
</cp:coreProperties>
</file>