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theme/theme4.xml" ContentType="application/vnd.openxmlformats-officedocument.theme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99" r:id="rId2"/>
  </p:sldMasterIdLst>
  <p:notesMasterIdLst>
    <p:notesMasterId r:id="rId39"/>
  </p:notesMasterIdLst>
  <p:handoutMasterIdLst>
    <p:handoutMasterId r:id="rId40"/>
  </p:handoutMasterIdLst>
  <p:sldIdLst>
    <p:sldId id="538" r:id="rId3"/>
    <p:sldId id="522" r:id="rId4"/>
    <p:sldId id="519" r:id="rId5"/>
    <p:sldId id="578" r:id="rId6"/>
    <p:sldId id="512" r:id="rId7"/>
    <p:sldId id="588" r:id="rId8"/>
    <p:sldId id="589" r:id="rId9"/>
    <p:sldId id="590" r:id="rId10"/>
    <p:sldId id="591" r:id="rId11"/>
    <p:sldId id="592" r:id="rId12"/>
    <p:sldId id="593" r:id="rId13"/>
    <p:sldId id="594" r:id="rId14"/>
    <p:sldId id="595" r:id="rId15"/>
    <p:sldId id="596" r:id="rId16"/>
    <p:sldId id="597" r:id="rId17"/>
    <p:sldId id="598" r:id="rId18"/>
    <p:sldId id="599" r:id="rId19"/>
    <p:sldId id="600" r:id="rId20"/>
    <p:sldId id="547" r:id="rId21"/>
    <p:sldId id="546" r:id="rId22"/>
    <p:sldId id="549" r:id="rId23"/>
    <p:sldId id="463" r:id="rId24"/>
    <p:sldId id="573" r:id="rId25"/>
    <p:sldId id="566" r:id="rId26"/>
    <p:sldId id="555" r:id="rId27"/>
    <p:sldId id="562" r:id="rId28"/>
    <p:sldId id="577" r:id="rId29"/>
    <p:sldId id="563" r:id="rId30"/>
    <p:sldId id="556" r:id="rId31"/>
    <p:sldId id="558" r:id="rId32"/>
    <p:sldId id="575" r:id="rId33"/>
    <p:sldId id="576" r:id="rId34"/>
    <p:sldId id="585" r:id="rId35"/>
    <p:sldId id="557" r:id="rId36"/>
    <p:sldId id="587" r:id="rId37"/>
    <p:sldId id="567" r:id="rId38"/>
  </p:sldIdLst>
  <p:sldSz cx="9144000" cy="6858000" type="screen4x3"/>
  <p:notesSz cx="6797675" cy="9926638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b="1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b="1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b="1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b="1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548123"/>
    <a:srgbClr val="5C8E26"/>
    <a:srgbClr val="0000FF"/>
    <a:srgbClr val="6EA82E"/>
    <a:srgbClr val="FF8409"/>
    <a:srgbClr val="76B531"/>
    <a:srgbClr val="FFF6D9"/>
    <a:srgbClr val="FFF3CD"/>
    <a:srgbClr val="FFEFBD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745" autoAdjust="0"/>
    <p:restoredTop sz="94755" autoAdjust="0"/>
  </p:normalViewPr>
  <p:slideViewPr>
    <p:cSldViewPr>
      <p:cViewPr varScale="1">
        <p:scale>
          <a:sx n="75" d="100"/>
          <a:sy n="75" d="100"/>
        </p:scale>
        <p:origin x="-1170" y="-75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handoutMaster" Target="handoutMasters/handout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344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345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345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pPr>
              <a:defRPr/>
            </a:pPr>
            <a:fld id="{35A60762-D068-42D4-9074-6229324236D9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375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809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5988" y="744538"/>
            <a:ext cx="4965700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75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4875"/>
            <a:ext cx="5438775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 smtClean="0"/>
              <a:t>Textmasterformate durch Klicken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</a:p>
        </p:txBody>
      </p:sp>
      <p:sp>
        <p:nvSpPr>
          <p:cNvPr id="2375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375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pPr>
              <a:defRPr/>
            </a:pPr>
            <a:fld id="{230216A0-3B58-4021-A345-721B20D25CA1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08360C3-CBDF-47C4-AF79-314DA58FFEBE}" type="slidenum">
              <a:rPr lang="de-DE" smtClean="0"/>
              <a:pPr/>
              <a:t>7</a:t>
            </a:fld>
            <a:endParaRPr lang="de-DE" smtClean="0"/>
          </a:p>
        </p:txBody>
      </p:sp>
      <p:sp>
        <p:nvSpPr>
          <p:cNvPr id="83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839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de-DE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08360C3-CBDF-47C4-AF79-314DA58FFEBE}" type="slidenum">
              <a:rPr lang="de-DE" smtClean="0"/>
              <a:pPr/>
              <a:t>8</a:t>
            </a:fld>
            <a:endParaRPr lang="de-DE" smtClean="0"/>
          </a:p>
        </p:txBody>
      </p:sp>
      <p:sp>
        <p:nvSpPr>
          <p:cNvPr id="83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839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de-DE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08360C3-CBDF-47C4-AF79-314DA58FFEBE}" type="slidenum">
              <a:rPr lang="de-DE" smtClean="0"/>
              <a:pPr/>
              <a:t>9</a:t>
            </a:fld>
            <a:endParaRPr lang="de-DE" smtClean="0"/>
          </a:p>
        </p:txBody>
      </p:sp>
      <p:sp>
        <p:nvSpPr>
          <p:cNvPr id="83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839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de-DE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08360C3-CBDF-47C4-AF79-314DA58FFEBE}" type="slidenum">
              <a:rPr lang="de-DE" smtClean="0"/>
              <a:pPr/>
              <a:t>10</a:t>
            </a:fld>
            <a:endParaRPr lang="de-DE" smtClean="0"/>
          </a:p>
        </p:txBody>
      </p:sp>
      <p:sp>
        <p:nvSpPr>
          <p:cNvPr id="83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839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de-DE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08360C3-CBDF-47C4-AF79-314DA58FFEBE}" type="slidenum">
              <a:rPr lang="de-DE" smtClean="0"/>
              <a:pPr/>
              <a:t>11</a:t>
            </a:fld>
            <a:endParaRPr lang="de-DE" smtClean="0"/>
          </a:p>
        </p:txBody>
      </p:sp>
      <p:sp>
        <p:nvSpPr>
          <p:cNvPr id="83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839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de-DE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08360C3-CBDF-47C4-AF79-314DA58FFEBE}" type="slidenum">
              <a:rPr lang="de-DE" smtClean="0"/>
              <a:pPr/>
              <a:t>12</a:t>
            </a:fld>
            <a:endParaRPr lang="de-DE" smtClean="0"/>
          </a:p>
        </p:txBody>
      </p:sp>
      <p:sp>
        <p:nvSpPr>
          <p:cNvPr id="83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839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de-DE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08360C3-CBDF-47C4-AF79-314DA58FFEBE}" type="slidenum">
              <a:rPr lang="de-DE" smtClean="0"/>
              <a:pPr/>
              <a:t>13</a:t>
            </a:fld>
            <a:endParaRPr lang="de-DE" smtClean="0"/>
          </a:p>
        </p:txBody>
      </p:sp>
      <p:sp>
        <p:nvSpPr>
          <p:cNvPr id="83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839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de-DE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08360C3-CBDF-47C4-AF79-314DA58FFEBE}" type="slidenum">
              <a:rPr lang="de-DE" smtClean="0"/>
              <a:pPr/>
              <a:t>14</a:t>
            </a:fld>
            <a:endParaRPr lang="de-DE" smtClean="0"/>
          </a:p>
        </p:txBody>
      </p:sp>
      <p:sp>
        <p:nvSpPr>
          <p:cNvPr id="83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839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de-DE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B7AAFE-6875-4FCF-B557-78F1DB636C80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4F686F-8BB3-4E74-981F-D441497EB40E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84986F-12E0-4F4F-8F3E-04629D14E395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3A3FBE-D531-4862-8D48-FC2C38F02A3C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362242-ADE0-4592-A91A-F20982097058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B21E59-471A-4802-8E2C-2320BE17B59A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64CD0F-677B-431B-91C8-3609E2E42B42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6ED0D0-1F2A-44CD-8809-DBD183D82A37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AB1681-D5B7-4CF8-BAA8-C5EEDA90BF95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F793DD-1697-474F-8061-5ACEC404ACEC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5D1E3D-903B-47C3-BD54-373C3A0807C5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el, Inhalt und 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Inhaltsplatzhalter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A5F9D4-6D06-403A-AAEC-242498C93683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el und vier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sz="quarter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quarter" idx="1"/>
          </p:nvPr>
        </p:nvSpPr>
        <p:spPr>
          <a:xfrm>
            <a:off x="685800" y="1981200"/>
            <a:ext cx="3810000" cy="1981200"/>
          </a:xfrm>
        </p:spPr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Inhaltsplatzhalter 4"/>
          <p:cNvSpPr>
            <a:spLocks noGrp="1"/>
          </p:cNvSpPr>
          <p:nvPr>
            <p:ph sz="quarter" idx="3"/>
          </p:nvPr>
        </p:nvSpPr>
        <p:spPr>
          <a:xfrm>
            <a:off x="685800" y="4114800"/>
            <a:ext cx="3810000" cy="1981200"/>
          </a:xfrm>
        </p:spPr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D8E401-D34E-4B20-BF76-8421C90683E9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93E0E6-5D27-4FE8-B534-81ADDAB665C3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14.04.2016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14.04.2016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14.04.2016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14.04.2016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14.04.2016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14.04.2016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14.04.2016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14.04.2016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14.04.2016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14.04.2016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 durch Klicken hinzufügen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14.04.2016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Titelmasterformat durch Klicken bearbeiten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/>
            </a:lvl1pPr>
          </a:lstStyle>
          <a:p>
            <a:pPr>
              <a:defRPr/>
            </a:pPr>
            <a:fld id="{75DE3C94-3D18-497A-80BD-04A2FDF11368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1BA50D42-C9CD-4801-B293-61D1F53EC57E}" type="datetimeFigureOut">
              <a:rPr lang="de-DE" b="0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14.04.2016</a:t>
            </a:fld>
            <a:endParaRPr lang="de-DE" b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de-DE" b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6C6AE60A-B69C-4790-82F7-3882EDF23186}" type="slidenum">
              <a:rPr lang="de-DE" b="0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‹Nr.›</a:t>
            </a:fld>
            <a:endParaRPr lang="de-DE" b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7" Type="http://schemas.openxmlformats.org/officeDocument/2006/relationships/image" Target="../media/image34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476672"/>
            <a:ext cx="7632848" cy="936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feld 11"/>
          <p:cNvSpPr txBox="1"/>
          <p:nvPr/>
        </p:nvSpPr>
        <p:spPr>
          <a:xfrm>
            <a:off x="755576" y="2132856"/>
            <a:ext cx="5976664" cy="2446824"/>
          </a:xfrm>
          <a:prstGeom prst="rect">
            <a:avLst/>
          </a:prstGeom>
          <a:solidFill>
            <a:srgbClr val="FFF6D9"/>
          </a:solidFill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de-DE" sz="800" dirty="0" smtClean="0">
              <a:solidFill>
                <a:srgbClr val="FFF3CD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de-DE" sz="2800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Ein neues Kapitel in der Geschichte der Lateinbücher wird aufgeschlagen …</a:t>
            </a:r>
          </a:p>
          <a:p>
            <a:pPr>
              <a:lnSpc>
                <a:spcPct val="150000"/>
              </a:lnSpc>
            </a:pPr>
            <a:endParaRPr lang="de-DE" sz="1000" dirty="0">
              <a:solidFill>
                <a:srgbClr val="FFF3CD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13" name="Textfeld 12"/>
          <p:cNvSpPr txBox="1"/>
          <p:nvPr/>
        </p:nvSpPr>
        <p:spPr>
          <a:xfrm>
            <a:off x="4139952" y="5380672"/>
            <a:ext cx="4608512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2000" dirty="0" smtClean="0">
                <a:solidFill>
                  <a:schemeClr val="bg2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Andrea Kammerer </a:t>
            </a:r>
          </a:p>
          <a:p>
            <a:pPr algn="r"/>
            <a:r>
              <a:rPr lang="de-DE" sz="2000" dirty="0" smtClean="0">
                <a:solidFill>
                  <a:schemeClr val="bg2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Clement Utz </a:t>
            </a:r>
          </a:p>
          <a:p>
            <a:pPr algn="r"/>
            <a:endParaRPr lang="de-DE" sz="18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r"/>
            <a:r>
              <a:rPr lang="de-DE" sz="1800" dirty="0" smtClean="0">
                <a:solidFill>
                  <a:schemeClr val="bg1">
                    <a:lumMod val="5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2016</a:t>
            </a:r>
            <a:endParaRPr lang="de-DE" sz="1800" dirty="0">
              <a:solidFill>
                <a:schemeClr val="bg1">
                  <a:lumMod val="50000"/>
                </a:schemeClr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pic>
        <p:nvPicPr>
          <p:cNvPr id="60418" name="Picture 2" descr="ccBuchne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5445224"/>
            <a:ext cx="1024508" cy="10245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836712"/>
            <a:ext cx="7128792" cy="874287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4" name="Grafik 3" descr="c4000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43608" y="1842664"/>
            <a:ext cx="3266479" cy="4322640"/>
          </a:xfrm>
          <a:prstGeom prst="rect">
            <a:avLst/>
          </a:prstGeom>
        </p:spPr>
      </p:pic>
      <p:pic>
        <p:nvPicPr>
          <p:cNvPr id="5" name="Grafik 4" descr="c4000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004048" y="1844824"/>
            <a:ext cx="3172853" cy="432048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476672"/>
            <a:ext cx="7632848" cy="936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hteck 4"/>
          <p:cNvSpPr/>
          <p:nvPr/>
        </p:nvSpPr>
        <p:spPr>
          <a:xfrm>
            <a:off x="755576" y="3573016"/>
            <a:ext cx="813690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22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… ist die konzeptionelle Antwort des Faches Latein auf die Vorstellungen von </a:t>
            </a:r>
            <a:r>
              <a:rPr lang="de-DE" sz="2200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zeitgemäßem Lernen und Lehren</a:t>
            </a:r>
            <a:endParaRPr lang="de-DE" sz="2200" dirty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6" name="Rechteck 5"/>
          <p:cNvSpPr/>
          <p:nvPr/>
        </p:nvSpPr>
        <p:spPr>
          <a:xfrm>
            <a:off x="755576" y="4437112"/>
            <a:ext cx="820891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22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… führt die wesentlichen </a:t>
            </a:r>
            <a:r>
              <a:rPr lang="de-DE" sz="2200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didaktischen Ansätze </a:t>
            </a:r>
            <a:r>
              <a:rPr lang="de-DE" sz="22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der letzten Jahrzehnte zusammen </a:t>
            </a:r>
            <a:endParaRPr lang="de-DE" sz="22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7" name="Rechteck 6"/>
          <p:cNvSpPr/>
          <p:nvPr/>
        </p:nvSpPr>
        <p:spPr>
          <a:xfrm>
            <a:off x="755576" y="2708920"/>
            <a:ext cx="813690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22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… stellt bereits für die Lehrbuchphase motivierend-attraktive und pädagogisch wie kulturell </a:t>
            </a:r>
            <a:r>
              <a:rPr lang="de-DE" sz="2200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relevante</a:t>
            </a:r>
            <a:r>
              <a:rPr lang="de-DE" sz="22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de-DE" sz="2200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Texte</a:t>
            </a:r>
            <a:r>
              <a:rPr lang="de-DE" sz="22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ins Zentrum </a:t>
            </a:r>
            <a:endParaRPr lang="de-DE" sz="22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10" name="Rechteck 9"/>
          <p:cNvSpPr/>
          <p:nvPr/>
        </p:nvSpPr>
        <p:spPr>
          <a:xfrm>
            <a:off x="755576" y="5301208"/>
            <a:ext cx="820891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22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… erinnert durch die </a:t>
            </a:r>
            <a:r>
              <a:rPr lang="de-DE" sz="2200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innovative Konzeption </a:t>
            </a:r>
            <a:r>
              <a:rPr lang="de-DE" sz="22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und die </a:t>
            </a:r>
            <a:r>
              <a:rPr lang="de-DE" sz="2200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sprachliche Solidität</a:t>
            </a:r>
            <a:r>
              <a:rPr lang="de-DE" sz="22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an seinen namensgleichen Vorgänger </a:t>
            </a:r>
            <a:endParaRPr lang="de-DE" sz="22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9" name="Rechteck 8"/>
          <p:cNvSpPr/>
          <p:nvPr/>
        </p:nvSpPr>
        <p:spPr>
          <a:xfrm>
            <a:off x="755576" y="1844824"/>
            <a:ext cx="820891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22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… berücksichtigt in konsequenter </a:t>
            </a:r>
            <a:r>
              <a:rPr lang="de-DE" sz="2200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Schülerorientierung</a:t>
            </a:r>
            <a:r>
              <a:rPr lang="de-DE" sz="22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die Bedürfnisse einer heterogenen Schülerschaft </a:t>
            </a:r>
            <a:endParaRPr lang="de-DE" sz="22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476672"/>
            <a:ext cx="7632848" cy="936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feld 11"/>
          <p:cNvSpPr txBox="1"/>
          <p:nvPr/>
        </p:nvSpPr>
        <p:spPr>
          <a:xfrm>
            <a:off x="467544" y="1988840"/>
            <a:ext cx="849694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… besteht aus </a:t>
            </a:r>
            <a:r>
              <a:rPr lang="de-DE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Textband</a:t>
            </a:r>
            <a:r>
              <a:rPr lang="de-DE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und </a:t>
            </a:r>
            <a:r>
              <a:rPr lang="de-DE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Begleitband</a:t>
            </a:r>
          </a:p>
          <a:p>
            <a:endParaRPr lang="de-DE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r>
              <a:rPr lang="de-DE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… enthält </a:t>
            </a:r>
            <a:r>
              <a:rPr lang="de-DE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30 Lektionen </a:t>
            </a:r>
            <a:r>
              <a:rPr lang="de-DE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(je drei Doppelseiten)</a:t>
            </a:r>
          </a:p>
          <a:p>
            <a:endParaRPr lang="de-DE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r>
              <a:rPr lang="de-DE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… verbindet jeweils 2-3 Lektionen zu einer </a:t>
            </a:r>
            <a:r>
              <a:rPr lang="de-DE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Sequenz</a:t>
            </a:r>
          </a:p>
          <a:p>
            <a:endParaRPr lang="de-DE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r>
              <a:rPr lang="de-DE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… enthält  ca. </a:t>
            </a:r>
            <a:r>
              <a:rPr lang="de-DE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1000 Vokabeln </a:t>
            </a:r>
            <a:r>
              <a:rPr lang="de-DE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(gemäß Statistik BWS)</a:t>
            </a:r>
          </a:p>
          <a:p>
            <a:endParaRPr lang="de-DE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r>
              <a:rPr lang="de-DE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… bietet vielfältige (auch innovative) </a:t>
            </a:r>
            <a:r>
              <a:rPr lang="de-DE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Materialien</a:t>
            </a:r>
          </a:p>
          <a:p>
            <a:endParaRPr lang="de-DE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7" name="Rectangle 4"/>
          <p:cNvSpPr>
            <a:spLocks noChangeArrowheads="1"/>
          </p:cNvSpPr>
          <p:nvPr/>
        </p:nvSpPr>
        <p:spPr bwMode="auto">
          <a:xfrm>
            <a:off x="899592" y="0"/>
            <a:ext cx="7416823" cy="692150"/>
          </a:xfrm>
          <a:prstGeom prst="rect">
            <a:avLst/>
          </a:prstGeom>
          <a:solidFill>
            <a:srgbClr val="C0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de-DE" sz="2800" dirty="0" smtClean="0">
                <a:solidFill>
                  <a:schemeClr val="bg1"/>
                </a:solidFill>
                <a:latin typeface="Microsoft Sans Serif" pitchFamily="34" charset="0"/>
                <a:cs typeface="Microsoft Sans Serif" pitchFamily="34" charset="0"/>
              </a:rPr>
              <a:t>Die </a:t>
            </a:r>
            <a:r>
              <a:rPr lang="de-DE" sz="2800" dirty="0">
                <a:solidFill>
                  <a:schemeClr val="bg1"/>
                </a:solidFill>
                <a:latin typeface="Microsoft Sans Serif" pitchFamily="34" charset="0"/>
                <a:cs typeface="Microsoft Sans Serif" pitchFamily="34" charset="0"/>
              </a:rPr>
              <a:t>Lektion in </a:t>
            </a:r>
            <a:r>
              <a:rPr lang="de-DE" sz="2800" dirty="0" smtClean="0">
                <a:solidFill>
                  <a:schemeClr val="bg1"/>
                </a:solidFill>
                <a:latin typeface="Microsoft Sans Serif" pitchFamily="34" charset="0"/>
                <a:cs typeface="Microsoft Sans Serif" pitchFamily="34" charset="0"/>
              </a:rPr>
              <a:t> </a:t>
            </a:r>
            <a:r>
              <a:rPr lang="de-DE" sz="3200" dirty="0" smtClean="0">
                <a:solidFill>
                  <a:srgbClr val="92D050"/>
                </a:solidFill>
                <a:latin typeface="Microsoft Sans Serif" pitchFamily="34" charset="0"/>
                <a:cs typeface="Microsoft Sans Serif" pitchFamily="34" charset="0"/>
              </a:rPr>
              <a:t>ROMA</a:t>
            </a:r>
            <a:r>
              <a:rPr lang="de-DE" sz="2800" dirty="0" smtClean="0">
                <a:solidFill>
                  <a:schemeClr val="bg1"/>
                </a:solidFill>
                <a:latin typeface="Microsoft Sans Serif" pitchFamily="34" charset="0"/>
                <a:cs typeface="Microsoft Sans Serif" pitchFamily="34" charset="0"/>
              </a:rPr>
              <a:t>  –  drei Doppelseiten</a:t>
            </a:r>
            <a:endParaRPr lang="de-DE" sz="2800" dirty="0">
              <a:solidFill>
                <a:schemeClr val="bg1"/>
              </a:solidFill>
              <a:latin typeface="Microsoft Sans Serif" pitchFamily="34" charset="0"/>
              <a:cs typeface="Microsoft Sans Serif" pitchFamily="34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80528" y="1268760"/>
            <a:ext cx="9433048" cy="1080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feld 5"/>
          <p:cNvSpPr txBox="1"/>
          <p:nvPr/>
        </p:nvSpPr>
        <p:spPr>
          <a:xfrm>
            <a:off x="0" y="2996952"/>
            <a:ext cx="9144000" cy="2677656"/>
          </a:xfrm>
          <a:prstGeom prst="rect">
            <a:avLst/>
          </a:prstGeom>
          <a:solidFill>
            <a:srgbClr val="FFF3CD"/>
          </a:solidFill>
        </p:spPr>
        <p:txBody>
          <a:bodyPr wrap="square" rtlCol="0">
            <a:spAutoFit/>
          </a:bodyPr>
          <a:lstStyle/>
          <a:p>
            <a:r>
              <a:rPr lang="de-DE" dirty="0" smtClean="0"/>
              <a:t>      </a:t>
            </a:r>
          </a:p>
          <a:p>
            <a:r>
              <a:rPr lang="de-DE" dirty="0" smtClean="0"/>
              <a:t>      </a:t>
            </a:r>
          </a:p>
          <a:p>
            <a:r>
              <a:rPr lang="de-DE" dirty="0" smtClean="0">
                <a:latin typeface="Tempus Sans ITC" pitchFamily="82" charset="0"/>
              </a:rPr>
              <a:t>       </a:t>
            </a:r>
            <a:r>
              <a:rPr lang="de-DE" dirty="0" smtClean="0">
                <a:latin typeface="Segoe UI Semibold" pitchFamily="34" charset="0"/>
              </a:rPr>
              <a:t>1. Doppelseite	         2. Doppelseite	           3. Doppelseite</a:t>
            </a:r>
          </a:p>
          <a:p>
            <a:endParaRPr lang="de-DE" dirty="0" smtClean="0"/>
          </a:p>
          <a:p>
            <a:r>
              <a:rPr lang="de-DE" dirty="0" smtClean="0"/>
              <a:t>          </a:t>
            </a:r>
            <a:r>
              <a:rPr lang="de-DE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Grammatik</a:t>
            </a:r>
            <a:r>
              <a:rPr lang="de-DE" dirty="0" smtClean="0">
                <a:latin typeface="Arial" pitchFamily="34" charset="0"/>
                <a:cs typeface="Arial" pitchFamily="34" charset="0"/>
              </a:rPr>
              <a:t>		     </a:t>
            </a:r>
            <a:r>
              <a:rPr lang="de-DE" dirty="0" smtClean="0">
                <a:solidFill>
                  <a:srgbClr val="FF8409"/>
                </a:solidFill>
                <a:latin typeface="Arial" pitchFamily="34" charset="0"/>
                <a:cs typeface="Arial" pitchFamily="34" charset="0"/>
              </a:rPr>
              <a:t>Text</a:t>
            </a:r>
            <a:r>
              <a:rPr lang="de-DE" dirty="0" smtClean="0">
                <a:latin typeface="Arial" pitchFamily="34" charset="0"/>
                <a:cs typeface="Arial" pitchFamily="34" charset="0"/>
              </a:rPr>
              <a:t>		     </a:t>
            </a:r>
            <a:r>
              <a:rPr lang="de-DE" dirty="0" smtClean="0">
                <a:solidFill>
                  <a:srgbClr val="76B531"/>
                </a:solidFill>
                <a:latin typeface="Arial" pitchFamily="34" charset="0"/>
                <a:cs typeface="Arial" pitchFamily="34" charset="0"/>
              </a:rPr>
              <a:t>Vertiefung</a:t>
            </a:r>
          </a:p>
          <a:p>
            <a:endParaRPr lang="de-DE" dirty="0" smtClean="0"/>
          </a:p>
          <a:p>
            <a:endParaRPr lang="de-DE" dirty="0"/>
          </a:p>
        </p:txBody>
      </p:sp>
      <p:cxnSp>
        <p:nvCxnSpPr>
          <p:cNvPr id="7" name="Gerade Verbindung mit Pfeil 6"/>
          <p:cNvCxnSpPr/>
          <p:nvPr/>
        </p:nvCxnSpPr>
        <p:spPr bwMode="auto">
          <a:xfrm>
            <a:off x="1475656" y="2348880"/>
            <a:ext cx="0" cy="648072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0070C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8" name="Gerade Verbindung mit Pfeil 7"/>
          <p:cNvCxnSpPr/>
          <p:nvPr/>
        </p:nvCxnSpPr>
        <p:spPr bwMode="auto">
          <a:xfrm>
            <a:off x="4572000" y="2348880"/>
            <a:ext cx="0" cy="648072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FF8409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9" name="Gerade Verbindung mit Pfeil 8"/>
          <p:cNvCxnSpPr/>
          <p:nvPr/>
        </p:nvCxnSpPr>
        <p:spPr bwMode="auto">
          <a:xfrm>
            <a:off x="7596336" y="2348880"/>
            <a:ext cx="0" cy="648072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76B53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971600" y="6165850"/>
            <a:ext cx="7416823" cy="692150"/>
          </a:xfrm>
          <a:prstGeom prst="rect">
            <a:avLst/>
          </a:prstGeom>
          <a:solidFill>
            <a:srgbClr val="C0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de-DE" sz="2800" b="0" dirty="0" smtClean="0">
                <a:solidFill>
                  <a:schemeClr val="bg1"/>
                </a:solidFill>
                <a:latin typeface="Microsoft Sans Serif" pitchFamily="34" charset="0"/>
                <a:cs typeface="Microsoft Sans Serif" pitchFamily="34" charset="0"/>
              </a:rPr>
              <a:t>für ca. 10 Unterrichtsstunden</a:t>
            </a:r>
            <a:endParaRPr lang="de-DE" sz="2800" b="0" dirty="0">
              <a:solidFill>
                <a:schemeClr val="bg1"/>
              </a:solidFill>
              <a:latin typeface="Microsoft Sans Serif" pitchFamily="34" charset="0"/>
              <a:cs typeface="Microsoft Sans Serif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5677" y="0"/>
            <a:ext cx="9169677" cy="5949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Rechteck 17"/>
          <p:cNvSpPr/>
          <p:nvPr/>
        </p:nvSpPr>
        <p:spPr bwMode="auto">
          <a:xfrm>
            <a:off x="2195736" y="260648"/>
            <a:ext cx="1944216" cy="432048"/>
          </a:xfrm>
          <a:prstGeom prst="rect">
            <a:avLst/>
          </a:prstGeom>
          <a:solidFill>
            <a:srgbClr val="0070C0"/>
          </a:solidFill>
          <a:ln w="9525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2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Entdecken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41334" y="0"/>
            <a:ext cx="4702666" cy="5772942"/>
          </a:xfrm>
          <a:prstGeom prst="rect">
            <a:avLst/>
          </a:prstGeom>
          <a:noFill/>
          <a:ln w="3175">
            <a:solidFill>
              <a:schemeClr val="bg1">
                <a:lumMod val="75000"/>
              </a:schemeClr>
            </a:solidFill>
            <a:miter lim="800000"/>
            <a:headEnd/>
            <a:tailEnd/>
          </a:ln>
        </p:spPr>
      </p:pic>
      <p:sp>
        <p:nvSpPr>
          <p:cNvPr id="9" name="Textfeld 8"/>
          <p:cNvSpPr txBox="1"/>
          <p:nvPr/>
        </p:nvSpPr>
        <p:spPr>
          <a:xfrm>
            <a:off x="2987824" y="5661248"/>
            <a:ext cx="3456384" cy="830997"/>
          </a:xfrm>
          <a:prstGeom prst="rect">
            <a:avLst/>
          </a:prstGeom>
          <a:solidFill>
            <a:srgbClr val="FFF3CD"/>
          </a:solidFill>
          <a:ln>
            <a:solidFill>
              <a:schemeClr val="bg1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de-DE" dirty="0" smtClean="0"/>
              <a:t>  </a:t>
            </a:r>
            <a:r>
              <a:rPr lang="de-DE" dirty="0" smtClean="0">
                <a:latin typeface="Tempus Sans ITC" pitchFamily="82" charset="0"/>
              </a:rPr>
              <a:t>       </a:t>
            </a:r>
            <a:r>
              <a:rPr lang="de-DE" dirty="0" smtClean="0">
                <a:latin typeface="Segoe UI Semibold" pitchFamily="34" charset="0"/>
              </a:rPr>
              <a:t>1. Doppelseite</a:t>
            </a:r>
          </a:p>
          <a:p>
            <a:r>
              <a:rPr lang="de-DE" dirty="0" smtClean="0"/>
              <a:t>            </a:t>
            </a:r>
            <a:r>
              <a:rPr lang="de-DE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Grammatik</a:t>
            </a:r>
            <a:endParaRPr lang="de-DE" dirty="0"/>
          </a:p>
        </p:txBody>
      </p:sp>
      <p:cxnSp>
        <p:nvCxnSpPr>
          <p:cNvPr id="10" name="Gerade Verbindung mit Pfeil 9"/>
          <p:cNvCxnSpPr/>
          <p:nvPr/>
        </p:nvCxnSpPr>
        <p:spPr bwMode="auto">
          <a:xfrm flipH="1" flipV="1">
            <a:off x="1979712" y="692696"/>
            <a:ext cx="2592288" cy="468052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0070C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1" name="Rechteck 10"/>
          <p:cNvSpPr/>
          <p:nvPr/>
        </p:nvSpPr>
        <p:spPr bwMode="auto">
          <a:xfrm>
            <a:off x="6012160" y="260648"/>
            <a:ext cx="1944216" cy="432048"/>
          </a:xfrm>
          <a:prstGeom prst="rect">
            <a:avLst/>
          </a:prstGeom>
          <a:solidFill>
            <a:srgbClr val="0070C0"/>
          </a:solidFill>
          <a:ln w="9525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2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Üben</a:t>
            </a:r>
          </a:p>
        </p:txBody>
      </p:sp>
      <p:cxnSp>
        <p:nvCxnSpPr>
          <p:cNvPr id="12" name="Gerade Verbindung mit Pfeil 11"/>
          <p:cNvCxnSpPr/>
          <p:nvPr/>
        </p:nvCxnSpPr>
        <p:spPr bwMode="auto">
          <a:xfrm flipV="1">
            <a:off x="4716016" y="692696"/>
            <a:ext cx="504056" cy="468052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0070C0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11"/>
          <p:cNvSpPr txBox="1">
            <a:spLocks noChangeArrowheads="1"/>
          </p:cNvSpPr>
          <p:nvPr/>
        </p:nvSpPr>
        <p:spPr bwMode="auto">
          <a:xfrm>
            <a:off x="4695825" y="6207125"/>
            <a:ext cx="426878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de-DE" sz="2800" b="0"/>
          </a:p>
        </p:txBody>
      </p:sp>
      <p:sp>
        <p:nvSpPr>
          <p:cNvPr id="17411" name="Text Box 14"/>
          <p:cNvSpPr txBox="1">
            <a:spLocks noChangeArrowheads="1"/>
          </p:cNvSpPr>
          <p:nvPr/>
        </p:nvSpPr>
        <p:spPr bwMode="auto">
          <a:xfrm>
            <a:off x="4500563" y="6165850"/>
            <a:ext cx="395922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de-DE" sz="2800" b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1"/>
            <a:ext cx="5220072" cy="70368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feld 7"/>
          <p:cNvSpPr txBox="1"/>
          <p:nvPr/>
        </p:nvSpPr>
        <p:spPr>
          <a:xfrm>
            <a:off x="5076056" y="260648"/>
            <a:ext cx="3960440" cy="5478423"/>
          </a:xfrm>
          <a:prstGeom prst="rect">
            <a:avLst/>
          </a:prstGeom>
          <a:solidFill>
            <a:srgbClr val="FFF3CD"/>
          </a:solidFill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de-DE" dirty="0" smtClean="0"/>
              <a:t>  </a:t>
            </a:r>
            <a:r>
              <a:rPr lang="de-DE" dirty="0" smtClean="0">
                <a:latin typeface="Tempus Sans ITC" pitchFamily="82" charset="0"/>
              </a:rPr>
              <a:t> </a:t>
            </a:r>
          </a:p>
          <a:p>
            <a:pPr algn="ctr"/>
            <a:r>
              <a:rPr lang="de-DE" dirty="0" smtClean="0">
                <a:latin typeface="Tempus Sans ITC" pitchFamily="82" charset="0"/>
              </a:rPr>
              <a:t>Seite 1</a:t>
            </a:r>
          </a:p>
          <a:p>
            <a:pPr algn="ctr"/>
            <a:r>
              <a:rPr lang="de-DE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Grammatik entdecken:</a:t>
            </a:r>
          </a:p>
          <a:p>
            <a:r>
              <a:rPr lang="de-DE" b="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-------------------------------------</a:t>
            </a:r>
          </a:p>
          <a:p>
            <a:endParaRPr lang="de-DE" sz="20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  <a:sym typeface="Wingdings" pitchFamily="2" charset="2"/>
            </a:endParaRPr>
          </a:p>
          <a:p>
            <a:r>
              <a:rPr lang="de-DE" sz="2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  <a:sym typeface="Wingdings" pitchFamily="2" charset="2"/>
              </a:rPr>
              <a:t> </a:t>
            </a:r>
            <a:r>
              <a:rPr lang="de-DE" sz="20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kleinschrittiges</a:t>
            </a:r>
            <a:r>
              <a:rPr lang="de-DE" sz="2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Vorgehen</a:t>
            </a:r>
          </a:p>
          <a:p>
            <a:r>
              <a:rPr lang="de-DE" sz="2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</a:p>
          <a:p>
            <a:r>
              <a:rPr lang="de-DE" sz="2000" dirty="0" smtClean="0">
                <a:solidFill>
                  <a:srgbClr val="0070C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de-DE" sz="1800" dirty="0" smtClean="0">
                <a:solidFill>
                  <a:srgbClr val="0070C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A: Akkusativ</a:t>
            </a:r>
          </a:p>
          <a:p>
            <a:r>
              <a:rPr lang="de-DE" sz="1800" dirty="0" smtClean="0">
                <a:solidFill>
                  <a:srgbClr val="0070C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B: Präpositionen m. Akk.</a:t>
            </a:r>
          </a:p>
          <a:p>
            <a:r>
              <a:rPr lang="de-DE" sz="1800" dirty="0" smtClean="0">
                <a:solidFill>
                  <a:srgbClr val="0070C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C: 1. und 2. Person</a:t>
            </a:r>
          </a:p>
          <a:p>
            <a:endParaRPr lang="de-DE" sz="1800" dirty="0" smtClean="0">
              <a:solidFill>
                <a:srgbClr val="0070C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buFont typeface="Wingdings"/>
              <a:buChar char="à"/>
            </a:pPr>
            <a:r>
              <a:rPr lang="de-DE" sz="2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  <a:sym typeface="Wingdings" pitchFamily="2" charset="2"/>
              </a:rPr>
              <a:t>an einem einfachen und 	kohärenten Text mit</a:t>
            </a:r>
          </a:p>
          <a:p>
            <a:r>
              <a:rPr lang="de-DE" sz="2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  <a:sym typeface="Wingdings" pitchFamily="2" charset="2"/>
              </a:rPr>
              <a:t>	Bildunterstützung</a:t>
            </a:r>
          </a:p>
          <a:p>
            <a:endParaRPr lang="de-DE" sz="20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  <a:sym typeface="Wingdings" pitchFamily="2" charset="2"/>
            </a:endParaRPr>
          </a:p>
          <a:p>
            <a:r>
              <a:rPr lang="de-DE" sz="2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  <a:sym typeface="Wingdings" pitchFamily="2" charset="2"/>
              </a:rPr>
              <a:t> noch ohne neue Wörter</a:t>
            </a:r>
          </a:p>
          <a:p>
            <a:endParaRPr lang="de-DE" sz="2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11"/>
          <p:cNvSpPr txBox="1">
            <a:spLocks noChangeArrowheads="1"/>
          </p:cNvSpPr>
          <p:nvPr/>
        </p:nvSpPr>
        <p:spPr bwMode="auto">
          <a:xfrm>
            <a:off x="4695825" y="6207125"/>
            <a:ext cx="426878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de-DE" sz="2800" b="0"/>
          </a:p>
        </p:txBody>
      </p:sp>
      <p:sp>
        <p:nvSpPr>
          <p:cNvPr id="17411" name="Text Box 14"/>
          <p:cNvSpPr txBox="1">
            <a:spLocks noChangeArrowheads="1"/>
          </p:cNvSpPr>
          <p:nvPr/>
        </p:nvSpPr>
        <p:spPr bwMode="auto">
          <a:xfrm>
            <a:off x="4500563" y="6165850"/>
            <a:ext cx="395922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de-DE" sz="2800" b="0"/>
          </a:p>
        </p:txBody>
      </p:sp>
      <p:sp>
        <p:nvSpPr>
          <p:cNvPr id="5" name="Textfeld 4"/>
          <p:cNvSpPr txBox="1"/>
          <p:nvPr/>
        </p:nvSpPr>
        <p:spPr>
          <a:xfrm>
            <a:off x="107504" y="260648"/>
            <a:ext cx="4032448" cy="6093976"/>
          </a:xfrm>
          <a:prstGeom prst="rect">
            <a:avLst/>
          </a:prstGeom>
          <a:solidFill>
            <a:srgbClr val="FFF3CD"/>
          </a:solidFill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de-DE" dirty="0" smtClean="0"/>
              <a:t>  </a:t>
            </a:r>
            <a:r>
              <a:rPr lang="de-DE" dirty="0" smtClean="0">
                <a:latin typeface="Tempus Sans ITC" pitchFamily="82" charset="0"/>
              </a:rPr>
              <a:t> </a:t>
            </a:r>
          </a:p>
          <a:p>
            <a:pPr algn="ctr"/>
            <a:r>
              <a:rPr lang="de-DE" dirty="0" smtClean="0">
                <a:latin typeface="Tempus Sans ITC" pitchFamily="82" charset="0"/>
              </a:rPr>
              <a:t>Seite 2</a:t>
            </a:r>
          </a:p>
          <a:p>
            <a:pPr algn="ctr"/>
            <a:r>
              <a:rPr lang="de-DE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Grammatik üben:</a:t>
            </a:r>
          </a:p>
          <a:p>
            <a:r>
              <a:rPr lang="de-DE" b="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-------------------------------------</a:t>
            </a:r>
          </a:p>
          <a:p>
            <a:endParaRPr lang="de-DE" b="0" dirty="0" smtClean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pPr>
              <a:buFont typeface="Wingdings"/>
              <a:buChar char="à"/>
            </a:pPr>
            <a:r>
              <a:rPr lang="de-DE" sz="2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klar strukturiertes Üben jedes</a:t>
            </a:r>
          </a:p>
          <a:p>
            <a:r>
              <a:rPr lang="de-DE" sz="2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einzelnen Stoffes</a:t>
            </a:r>
          </a:p>
          <a:p>
            <a:r>
              <a:rPr lang="de-DE" sz="2000" dirty="0" smtClean="0">
                <a:solidFill>
                  <a:srgbClr val="0070C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de-DE" sz="1800" dirty="0" smtClean="0">
                <a:solidFill>
                  <a:srgbClr val="0070C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A, B, C</a:t>
            </a:r>
          </a:p>
          <a:p>
            <a:endParaRPr lang="de-DE" sz="1800" dirty="0" smtClean="0">
              <a:solidFill>
                <a:srgbClr val="0070C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buFont typeface="Wingdings"/>
              <a:buChar char="à"/>
            </a:pPr>
            <a:r>
              <a:rPr lang="de-DE" sz="2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  <a:sym typeface="Wingdings" pitchFamily="2" charset="2"/>
              </a:rPr>
              <a:t>in differenzierender Anordnung</a:t>
            </a:r>
          </a:p>
          <a:p>
            <a:endParaRPr lang="de-DE" sz="12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  <a:sym typeface="Wingdings" pitchFamily="2" charset="2"/>
            </a:endParaRPr>
          </a:p>
          <a:p>
            <a:r>
              <a:rPr lang="de-DE" sz="2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  <a:sym typeface="Wingdings" pitchFamily="2" charset="2"/>
              </a:rPr>
              <a:t>	 </a:t>
            </a:r>
            <a:r>
              <a:rPr lang="de-DE" sz="1800" dirty="0" err="1" smtClean="0">
                <a:solidFill>
                  <a:srgbClr val="0070C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  <a:sym typeface="Wingdings" pitchFamily="2" charset="2"/>
              </a:rPr>
              <a:t>Fundamentum</a:t>
            </a:r>
            <a:endParaRPr lang="de-DE" sz="2000" dirty="0" smtClean="0">
              <a:solidFill>
                <a:srgbClr val="0070C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  <a:sym typeface="Wingdings" pitchFamily="2" charset="2"/>
            </a:endParaRPr>
          </a:p>
          <a:p>
            <a:r>
              <a:rPr lang="de-DE" sz="2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  <a:sym typeface="Wingdings" pitchFamily="2" charset="2"/>
              </a:rPr>
              <a:t>	     </a:t>
            </a:r>
            <a:r>
              <a:rPr lang="de-DE" sz="1800" dirty="0" smtClean="0">
                <a:solidFill>
                  <a:srgbClr val="0070C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  <a:sym typeface="Wingdings" pitchFamily="2" charset="2"/>
              </a:rPr>
              <a:t>Unterstützung</a:t>
            </a:r>
            <a:endParaRPr lang="de-DE" sz="2000" dirty="0" smtClean="0">
              <a:solidFill>
                <a:srgbClr val="0070C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  <a:sym typeface="Wingdings" pitchFamily="2" charset="2"/>
            </a:endParaRPr>
          </a:p>
          <a:p>
            <a:r>
              <a:rPr lang="de-DE" sz="2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  <a:sym typeface="Wingdings" pitchFamily="2" charset="2"/>
              </a:rPr>
              <a:t>	     </a:t>
            </a:r>
            <a:r>
              <a:rPr lang="de-DE" sz="1800" dirty="0" smtClean="0">
                <a:solidFill>
                  <a:srgbClr val="0070C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  <a:sym typeface="Wingdings" pitchFamily="2" charset="2"/>
              </a:rPr>
              <a:t>Herausforderung</a:t>
            </a:r>
            <a:endParaRPr lang="de-DE" sz="2000" dirty="0" smtClean="0">
              <a:solidFill>
                <a:srgbClr val="0070C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  <a:sym typeface="Wingdings" pitchFamily="2" charset="2"/>
            </a:endParaRPr>
          </a:p>
          <a:p>
            <a:endParaRPr lang="de-DE" sz="20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buFont typeface="Wingdings"/>
              <a:buChar char="à"/>
            </a:pPr>
            <a:r>
              <a:rPr lang="de-DE" sz="2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  <a:sym typeface="Wingdings" pitchFamily="2" charset="2"/>
              </a:rPr>
              <a:t>Fortsetzung im Trainingsheft</a:t>
            </a:r>
          </a:p>
          <a:p>
            <a:pPr>
              <a:buFont typeface="Wingdings"/>
              <a:buChar char="à"/>
            </a:pPr>
            <a:endParaRPr lang="de-DE" sz="20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  <a:sym typeface="Wingdings" pitchFamily="2" charset="2"/>
            </a:endParaRPr>
          </a:p>
          <a:p>
            <a:pPr>
              <a:buFont typeface="Wingdings"/>
              <a:buChar char="à"/>
            </a:pPr>
            <a:r>
              <a:rPr lang="de-DE" sz="2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  <a:sym typeface="Wingdings" pitchFamily="2" charset="2"/>
              </a:rPr>
              <a:t>noch ohne neue Wörter</a:t>
            </a:r>
          </a:p>
          <a:p>
            <a:endParaRPr lang="de-DE" sz="2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6" name="Gleichschenkliges Dreieck 5"/>
          <p:cNvSpPr/>
          <p:nvPr/>
        </p:nvSpPr>
        <p:spPr bwMode="auto">
          <a:xfrm rot="5400000">
            <a:off x="1186480" y="4150224"/>
            <a:ext cx="217168" cy="214880"/>
          </a:xfrm>
          <a:prstGeom prst="triangle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7" name="Gleichschenkliges Dreieck 6"/>
          <p:cNvSpPr/>
          <p:nvPr/>
        </p:nvSpPr>
        <p:spPr bwMode="auto">
          <a:xfrm rot="5400000">
            <a:off x="1186480" y="4438256"/>
            <a:ext cx="217168" cy="214880"/>
          </a:xfrm>
          <a:prstGeom prst="triangle">
            <a:avLst/>
          </a:prstGeom>
          <a:solidFill>
            <a:srgbClr val="FF0000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03441" y="116632"/>
            <a:ext cx="5040559" cy="6450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11"/>
          <p:cNvSpPr txBox="1">
            <a:spLocks noChangeArrowheads="1"/>
          </p:cNvSpPr>
          <p:nvPr/>
        </p:nvSpPr>
        <p:spPr bwMode="auto">
          <a:xfrm>
            <a:off x="4695825" y="6207125"/>
            <a:ext cx="426878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de-DE" sz="2800" b="0"/>
          </a:p>
        </p:txBody>
      </p:sp>
      <p:sp>
        <p:nvSpPr>
          <p:cNvPr id="17411" name="Text Box 14"/>
          <p:cNvSpPr txBox="1">
            <a:spLocks noChangeArrowheads="1"/>
          </p:cNvSpPr>
          <p:nvPr/>
        </p:nvSpPr>
        <p:spPr bwMode="auto">
          <a:xfrm>
            <a:off x="4500563" y="6165850"/>
            <a:ext cx="395922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de-DE" sz="2800" b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43853" y="116631"/>
            <a:ext cx="9296373" cy="561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feld 13"/>
          <p:cNvSpPr txBox="1"/>
          <p:nvPr/>
        </p:nvSpPr>
        <p:spPr>
          <a:xfrm>
            <a:off x="2915816" y="5733256"/>
            <a:ext cx="3456384" cy="830997"/>
          </a:xfrm>
          <a:prstGeom prst="rect">
            <a:avLst/>
          </a:prstGeom>
          <a:solidFill>
            <a:srgbClr val="FFF3CD"/>
          </a:solidFill>
          <a:ln>
            <a:solidFill>
              <a:schemeClr val="bg1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de-DE" dirty="0" smtClean="0"/>
              <a:t>  </a:t>
            </a:r>
            <a:r>
              <a:rPr lang="de-DE" dirty="0" smtClean="0">
                <a:latin typeface="Tempus Sans ITC" pitchFamily="82" charset="0"/>
              </a:rPr>
              <a:t>       </a:t>
            </a:r>
            <a:r>
              <a:rPr lang="de-DE" dirty="0" smtClean="0">
                <a:latin typeface="Segoe UI Semibold" pitchFamily="34" charset="0"/>
              </a:rPr>
              <a:t>2. Doppelseite</a:t>
            </a:r>
          </a:p>
          <a:p>
            <a:r>
              <a:rPr lang="de-DE" dirty="0" smtClean="0"/>
              <a:t>               </a:t>
            </a:r>
            <a:r>
              <a:rPr lang="de-DE" dirty="0" smtClean="0">
                <a:solidFill>
                  <a:srgbClr val="FF8409"/>
                </a:solidFill>
                <a:latin typeface="Arial" pitchFamily="34" charset="0"/>
                <a:cs typeface="Arial" pitchFamily="34" charset="0"/>
              </a:rPr>
              <a:t>  Text</a:t>
            </a:r>
            <a:endParaRPr lang="de-DE" dirty="0"/>
          </a:p>
        </p:txBody>
      </p:sp>
      <p:cxnSp>
        <p:nvCxnSpPr>
          <p:cNvPr id="16" name="Gerade Verbindung mit Pfeil 15"/>
          <p:cNvCxnSpPr/>
          <p:nvPr/>
        </p:nvCxnSpPr>
        <p:spPr bwMode="auto">
          <a:xfrm flipH="1" flipV="1">
            <a:off x="2051720" y="692696"/>
            <a:ext cx="2376264" cy="496855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0070C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9" name="Gerade Verbindung mit Pfeil 18"/>
          <p:cNvCxnSpPr/>
          <p:nvPr/>
        </p:nvCxnSpPr>
        <p:spPr bwMode="auto">
          <a:xfrm flipV="1">
            <a:off x="4716016" y="836712"/>
            <a:ext cx="1440160" cy="482453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C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0" name="Rechteck 19"/>
          <p:cNvSpPr/>
          <p:nvPr/>
        </p:nvSpPr>
        <p:spPr bwMode="auto">
          <a:xfrm>
            <a:off x="2267744" y="332656"/>
            <a:ext cx="1944216" cy="432048"/>
          </a:xfrm>
          <a:prstGeom prst="rect">
            <a:avLst/>
          </a:prstGeom>
          <a:solidFill>
            <a:srgbClr val="0070C0"/>
          </a:solidFill>
          <a:ln w="9525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2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Vorbereiten</a:t>
            </a:r>
          </a:p>
        </p:txBody>
      </p:sp>
      <p:sp>
        <p:nvSpPr>
          <p:cNvPr id="21" name="Rechteck 20"/>
          <p:cNvSpPr/>
          <p:nvPr/>
        </p:nvSpPr>
        <p:spPr bwMode="auto">
          <a:xfrm>
            <a:off x="6300192" y="404664"/>
            <a:ext cx="1944216" cy="432048"/>
          </a:xfrm>
          <a:prstGeom prst="rect">
            <a:avLst/>
          </a:prstGeom>
          <a:solidFill>
            <a:srgbClr val="FFC000"/>
          </a:solidFill>
          <a:ln w="9525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2400" b="1" i="0" u="none" strike="noStrike" cap="none" normalizeH="0" baseline="0" dirty="0" smtClean="0">
                <a:ln>
                  <a:noFill/>
                </a:ln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Erschließen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11"/>
          <p:cNvSpPr txBox="1">
            <a:spLocks noChangeArrowheads="1"/>
          </p:cNvSpPr>
          <p:nvPr/>
        </p:nvSpPr>
        <p:spPr bwMode="auto">
          <a:xfrm>
            <a:off x="4695825" y="6207125"/>
            <a:ext cx="426878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de-DE" sz="2800" b="0"/>
          </a:p>
        </p:txBody>
      </p:sp>
      <p:sp>
        <p:nvSpPr>
          <p:cNvPr id="17411" name="Text Box 14"/>
          <p:cNvSpPr txBox="1">
            <a:spLocks noChangeArrowheads="1"/>
          </p:cNvSpPr>
          <p:nvPr/>
        </p:nvSpPr>
        <p:spPr bwMode="auto">
          <a:xfrm>
            <a:off x="4500563" y="6165850"/>
            <a:ext cx="395922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de-DE" sz="2800" b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16632"/>
            <a:ext cx="5876925" cy="6741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feld 4"/>
          <p:cNvSpPr txBox="1"/>
          <p:nvPr/>
        </p:nvSpPr>
        <p:spPr>
          <a:xfrm>
            <a:off x="5615608" y="260648"/>
            <a:ext cx="3528392" cy="6001643"/>
          </a:xfrm>
          <a:prstGeom prst="rect">
            <a:avLst/>
          </a:prstGeom>
          <a:solidFill>
            <a:srgbClr val="FFF3CD"/>
          </a:solidFill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de-DE" dirty="0" smtClean="0"/>
              <a:t>  </a:t>
            </a:r>
            <a:r>
              <a:rPr lang="de-DE" dirty="0" smtClean="0">
                <a:latin typeface="Tempus Sans ITC" pitchFamily="82" charset="0"/>
              </a:rPr>
              <a:t> </a:t>
            </a:r>
          </a:p>
          <a:p>
            <a:pPr algn="ctr"/>
            <a:r>
              <a:rPr lang="de-DE" dirty="0" smtClean="0">
                <a:latin typeface="Tempus Sans ITC" pitchFamily="82" charset="0"/>
              </a:rPr>
              <a:t>Seite 3</a:t>
            </a:r>
          </a:p>
          <a:p>
            <a:pPr algn="ctr"/>
            <a:r>
              <a:rPr lang="de-DE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Text vorbereiten:</a:t>
            </a:r>
          </a:p>
          <a:p>
            <a:r>
              <a:rPr lang="de-DE" b="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--------------------------------</a:t>
            </a:r>
          </a:p>
          <a:p>
            <a:endParaRPr lang="de-DE" sz="20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  <a:sym typeface="Wingdings" pitchFamily="2" charset="2"/>
            </a:endParaRPr>
          </a:p>
          <a:p>
            <a:r>
              <a:rPr lang="de-DE" sz="2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  <a:sym typeface="Wingdings" pitchFamily="2" charset="2"/>
              </a:rPr>
              <a:t> </a:t>
            </a:r>
            <a:r>
              <a:rPr lang="de-DE" sz="2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inhaltliche Vorentlastung</a:t>
            </a:r>
          </a:p>
          <a:p>
            <a:r>
              <a:rPr lang="de-DE" sz="2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</a:p>
          <a:p>
            <a:r>
              <a:rPr lang="de-DE" sz="2000" dirty="0" smtClean="0">
                <a:solidFill>
                  <a:srgbClr val="0070C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de-DE" sz="1800" dirty="0" err="1" smtClean="0">
                <a:solidFill>
                  <a:srgbClr val="0070C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Infotext</a:t>
            </a:r>
            <a:r>
              <a:rPr lang="de-DE" sz="1800" dirty="0" smtClean="0">
                <a:solidFill>
                  <a:srgbClr val="0070C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und Bild</a:t>
            </a:r>
          </a:p>
          <a:p>
            <a:r>
              <a:rPr lang="de-DE" sz="1800" dirty="0" smtClean="0">
                <a:solidFill>
                  <a:srgbClr val="0070C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</a:p>
          <a:p>
            <a:pPr>
              <a:buFont typeface="Wingdings"/>
              <a:buChar char="à"/>
            </a:pPr>
            <a:r>
              <a:rPr lang="de-DE" sz="2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  <a:sym typeface="Wingdings" pitchFamily="2" charset="2"/>
              </a:rPr>
              <a:t> sprachliche Vorentlastung</a:t>
            </a:r>
          </a:p>
          <a:p>
            <a:pPr>
              <a:buFont typeface="Wingdings"/>
              <a:buChar char="à"/>
            </a:pPr>
            <a:endParaRPr lang="de-DE" sz="16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  <a:sym typeface="Wingdings" pitchFamily="2" charset="2"/>
            </a:endParaRPr>
          </a:p>
          <a:p>
            <a:r>
              <a:rPr lang="de-DE" sz="2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  <a:sym typeface="Wingdings" pitchFamily="2" charset="2"/>
              </a:rPr>
              <a:t>	</a:t>
            </a:r>
            <a:r>
              <a:rPr lang="de-DE" sz="1800" dirty="0" smtClean="0">
                <a:solidFill>
                  <a:srgbClr val="0070C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  <a:sym typeface="Wingdings" pitchFamily="2" charset="2"/>
              </a:rPr>
              <a:t>alter WS</a:t>
            </a:r>
          </a:p>
          <a:p>
            <a:r>
              <a:rPr lang="de-DE" sz="1800" dirty="0" smtClean="0">
                <a:solidFill>
                  <a:srgbClr val="0070C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  <a:sym typeface="Wingdings" pitchFamily="2" charset="2"/>
              </a:rPr>
              <a:t>	alte Grammatik</a:t>
            </a:r>
          </a:p>
          <a:p>
            <a:endParaRPr lang="de-DE" sz="1800" dirty="0" smtClean="0">
              <a:solidFill>
                <a:srgbClr val="0070C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  <a:sym typeface="Wingdings" pitchFamily="2" charset="2"/>
            </a:endParaRPr>
          </a:p>
          <a:p>
            <a:r>
              <a:rPr lang="de-DE" sz="1800" dirty="0" smtClean="0">
                <a:solidFill>
                  <a:srgbClr val="0070C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  <a:sym typeface="Wingdings" pitchFamily="2" charset="2"/>
              </a:rPr>
              <a:t>	ausschließlich 	Wörter aus dem 	folgenden Text</a:t>
            </a:r>
          </a:p>
          <a:p>
            <a:endParaRPr lang="de-DE" sz="20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  <a:sym typeface="Wingdings" pitchFamily="2" charset="2"/>
            </a:endParaRPr>
          </a:p>
          <a:p>
            <a:endParaRPr lang="de-DE" sz="2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11"/>
          <p:cNvSpPr txBox="1">
            <a:spLocks noChangeArrowheads="1"/>
          </p:cNvSpPr>
          <p:nvPr/>
        </p:nvSpPr>
        <p:spPr bwMode="auto">
          <a:xfrm>
            <a:off x="4695825" y="6207125"/>
            <a:ext cx="426878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de-DE" sz="2800" b="0"/>
          </a:p>
        </p:txBody>
      </p:sp>
      <p:sp>
        <p:nvSpPr>
          <p:cNvPr id="17411" name="Text Box 14"/>
          <p:cNvSpPr txBox="1">
            <a:spLocks noChangeArrowheads="1"/>
          </p:cNvSpPr>
          <p:nvPr/>
        </p:nvSpPr>
        <p:spPr bwMode="auto">
          <a:xfrm>
            <a:off x="4500563" y="6165850"/>
            <a:ext cx="395922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de-DE" sz="2800" b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35896" y="116632"/>
            <a:ext cx="5611733" cy="6741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feld 4"/>
          <p:cNvSpPr txBox="1"/>
          <p:nvPr/>
        </p:nvSpPr>
        <p:spPr>
          <a:xfrm>
            <a:off x="107504" y="188640"/>
            <a:ext cx="3672408" cy="6336704"/>
          </a:xfrm>
          <a:prstGeom prst="rect">
            <a:avLst/>
          </a:prstGeom>
          <a:solidFill>
            <a:srgbClr val="FFF3CD"/>
          </a:solidFill>
          <a:ln>
            <a:solidFill>
              <a:srgbClr val="FF8409"/>
            </a:solidFill>
          </a:ln>
        </p:spPr>
        <p:txBody>
          <a:bodyPr wrap="square" rtlCol="0">
            <a:spAutoFit/>
          </a:bodyPr>
          <a:lstStyle/>
          <a:p>
            <a:r>
              <a:rPr lang="de-DE" dirty="0" smtClean="0"/>
              <a:t>  </a:t>
            </a:r>
            <a:r>
              <a:rPr lang="de-DE" dirty="0" smtClean="0">
                <a:latin typeface="Tempus Sans ITC" pitchFamily="82" charset="0"/>
              </a:rPr>
              <a:t> </a:t>
            </a:r>
          </a:p>
          <a:p>
            <a:pPr algn="ctr"/>
            <a:r>
              <a:rPr lang="de-DE" dirty="0" smtClean="0">
                <a:latin typeface="Tempus Sans ITC" pitchFamily="82" charset="0"/>
              </a:rPr>
              <a:t>Seite 4</a:t>
            </a:r>
          </a:p>
          <a:p>
            <a:pPr algn="ctr"/>
            <a:r>
              <a:rPr lang="de-DE" dirty="0" smtClean="0">
                <a:solidFill>
                  <a:srgbClr val="FF8409"/>
                </a:solidFill>
                <a:latin typeface="Arial" pitchFamily="34" charset="0"/>
                <a:cs typeface="Arial" pitchFamily="34" charset="0"/>
              </a:rPr>
              <a:t>Text erschließen:</a:t>
            </a:r>
            <a:endParaRPr lang="de-DE" dirty="0" smtClean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r>
              <a:rPr lang="de-DE" b="0" dirty="0" smtClean="0">
                <a:solidFill>
                  <a:srgbClr val="FF8409"/>
                </a:solidFill>
                <a:latin typeface="Arial" pitchFamily="34" charset="0"/>
                <a:cs typeface="Arial" pitchFamily="34" charset="0"/>
              </a:rPr>
              <a:t>----------------------------------</a:t>
            </a:r>
          </a:p>
          <a:p>
            <a:endParaRPr lang="de-DE" sz="20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  <a:sym typeface="Wingdings" pitchFamily="2" charset="2"/>
            </a:endParaRPr>
          </a:p>
          <a:p>
            <a:pPr>
              <a:buFont typeface="Wingdings"/>
              <a:buChar char="à"/>
            </a:pPr>
            <a:r>
              <a:rPr lang="de-DE" sz="2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altersgerechte Lesetexte</a:t>
            </a:r>
          </a:p>
          <a:p>
            <a:r>
              <a:rPr lang="de-DE" sz="2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im Zentrum</a:t>
            </a:r>
          </a:p>
          <a:p>
            <a:r>
              <a:rPr lang="de-DE" sz="2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</a:p>
          <a:p>
            <a:pPr>
              <a:buFont typeface="Wingdings"/>
              <a:buChar char="à"/>
            </a:pPr>
            <a:r>
              <a:rPr lang="de-DE" sz="2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  <a:sym typeface="Wingdings" pitchFamily="2" charset="2"/>
              </a:rPr>
              <a:t>mit kultureller und </a:t>
            </a:r>
          </a:p>
          <a:p>
            <a:r>
              <a:rPr lang="de-DE" sz="2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  <a:sym typeface="Wingdings" pitchFamily="2" charset="2"/>
              </a:rPr>
              <a:t>	pädagogischer 	Botschaft</a:t>
            </a:r>
          </a:p>
          <a:p>
            <a:endParaRPr lang="de-DE" sz="12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  <a:sym typeface="Wingdings" pitchFamily="2" charset="2"/>
            </a:endParaRPr>
          </a:p>
          <a:p>
            <a:r>
              <a:rPr lang="de-DE" sz="2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  <a:sym typeface="Wingdings" pitchFamily="2" charset="2"/>
              </a:rPr>
              <a:t>	</a:t>
            </a:r>
            <a:r>
              <a:rPr lang="de-DE" sz="1800" dirty="0" smtClean="0">
                <a:solidFill>
                  <a:srgbClr val="FF8409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  <a:sym typeface="Wingdings" pitchFamily="2" charset="2"/>
              </a:rPr>
              <a:t>Göttin Diana</a:t>
            </a:r>
          </a:p>
          <a:p>
            <a:r>
              <a:rPr lang="de-DE" sz="1800" dirty="0" smtClean="0">
                <a:solidFill>
                  <a:srgbClr val="FF8409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  <a:sym typeface="Wingdings" pitchFamily="2" charset="2"/>
              </a:rPr>
              <a:t>	Thema Gerechtigkeit</a:t>
            </a:r>
          </a:p>
          <a:p>
            <a:endParaRPr lang="de-DE" sz="1800" dirty="0" smtClean="0">
              <a:solidFill>
                <a:srgbClr val="0070C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  <a:sym typeface="Wingdings" pitchFamily="2" charset="2"/>
            </a:endParaRPr>
          </a:p>
          <a:p>
            <a:pPr>
              <a:buFont typeface="Wingdings"/>
              <a:buChar char="à"/>
            </a:pPr>
            <a:r>
              <a:rPr lang="de-DE" sz="18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  <a:sym typeface="Wingdings" pitchFamily="2" charset="2"/>
              </a:rPr>
              <a:t>strukturierte </a:t>
            </a:r>
            <a:r>
              <a:rPr lang="de-DE" sz="2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  <a:sym typeface="Wingdings" pitchFamily="2" charset="2"/>
              </a:rPr>
              <a:t>Erschließung</a:t>
            </a:r>
          </a:p>
          <a:p>
            <a:endParaRPr lang="de-DE" sz="12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  <a:sym typeface="Wingdings" pitchFamily="2" charset="2"/>
            </a:endParaRPr>
          </a:p>
          <a:p>
            <a:r>
              <a:rPr lang="de-DE" sz="2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  <a:sym typeface="Wingdings" pitchFamily="2" charset="2"/>
              </a:rPr>
              <a:t>	</a:t>
            </a:r>
            <a:r>
              <a:rPr lang="de-DE" sz="1800" dirty="0" err="1" smtClean="0">
                <a:solidFill>
                  <a:srgbClr val="0070C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  <a:sym typeface="Wingdings" pitchFamily="2" charset="2"/>
              </a:rPr>
              <a:t>prae</a:t>
            </a:r>
            <a:r>
              <a:rPr lang="de-DE" sz="18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  <a:sym typeface="Wingdings" pitchFamily="2" charset="2"/>
              </a:rPr>
              <a:t> - </a:t>
            </a:r>
            <a:r>
              <a:rPr lang="de-DE" sz="1800" dirty="0" err="1" smtClean="0">
                <a:solidFill>
                  <a:srgbClr val="FF8409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  <a:sym typeface="Wingdings" pitchFamily="2" charset="2"/>
              </a:rPr>
              <a:t>dum</a:t>
            </a:r>
            <a:r>
              <a:rPr lang="de-DE" sz="18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  <a:sym typeface="Wingdings" pitchFamily="2" charset="2"/>
              </a:rPr>
              <a:t> - </a:t>
            </a:r>
            <a:r>
              <a:rPr lang="de-DE" sz="1800" dirty="0" smtClean="0">
                <a:solidFill>
                  <a:srgbClr val="54812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  <a:sym typeface="Wingdings" pitchFamily="2" charset="2"/>
              </a:rPr>
              <a:t>post</a:t>
            </a:r>
          </a:p>
          <a:p>
            <a:endParaRPr lang="de-DE" sz="1800" dirty="0" smtClean="0">
              <a:solidFill>
                <a:srgbClr val="548123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  <a:sym typeface="Wingdings" pitchFamily="2" charset="2"/>
            </a:endParaRPr>
          </a:p>
          <a:p>
            <a:pPr>
              <a:buFont typeface="Wingdings"/>
              <a:buChar char="à"/>
            </a:pPr>
            <a:r>
              <a:rPr lang="de-DE" sz="2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  <a:sym typeface="Wingdings" pitchFamily="2" charset="2"/>
              </a:rPr>
              <a:t>funktionale Bebilderung</a:t>
            </a:r>
          </a:p>
          <a:p>
            <a:endParaRPr lang="de-DE" sz="11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11"/>
          <p:cNvSpPr txBox="1">
            <a:spLocks noChangeArrowheads="1"/>
          </p:cNvSpPr>
          <p:nvPr/>
        </p:nvSpPr>
        <p:spPr bwMode="auto">
          <a:xfrm>
            <a:off x="4695825" y="6207125"/>
            <a:ext cx="426878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de-DE" sz="2800" b="0"/>
          </a:p>
        </p:txBody>
      </p:sp>
      <p:sp>
        <p:nvSpPr>
          <p:cNvPr id="17411" name="Text Box 14"/>
          <p:cNvSpPr txBox="1">
            <a:spLocks noChangeArrowheads="1"/>
          </p:cNvSpPr>
          <p:nvPr/>
        </p:nvSpPr>
        <p:spPr bwMode="auto">
          <a:xfrm>
            <a:off x="4500563" y="6165850"/>
            <a:ext cx="395922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de-DE" sz="2800" b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08520" y="0"/>
            <a:ext cx="9274807" cy="5661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feld 7"/>
          <p:cNvSpPr txBox="1"/>
          <p:nvPr/>
        </p:nvSpPr>
        <p:spPr>
          <a:xfrm>
            <a:off x="2915816" y="5661248"/>
            <a:ext cx="3456384" cy="830997"/>
          </a:xfrm>
          <a:prstGeom prst="rect">
            <a:avLst/>
          </a:prstGeom>
          <a:solidFill>
            <a:srgbClr val="FFF3CD"/>
          </a:solidFill>
          <a:ln>
            <a:solidFill>
              <a:schemeClr val="bg1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de-DE" dirty="0" smtClean="0"/>
              <a:t>  </a:t>
            </a:r>
            <a:r>
              <a:rPr lang="de-DE" dirty="0" smtClean="0">
                <a:latin typeface="Tempus Sans ITC" pitchFamily="82" charset="0"/>
              </a:rPr>
              <a:t>       </a:t>
            </a:r>
            <a:r>
              <a:rPr lang="de-DE" dirty="0" smtClean="0">
                <a:latin typeface="Segoe UI Semibold" pitchFamily="34" charset="0"/>
              </a:rPr>
              <a:t>3. Doppelseite</a:t>
            </a:r>
          </a:p>
          <a:p>
            <a:r>
              <a:rPr lang="de-DE" dirty="0" smtClean="0"/>
              <a:t>            </a:t>
            </a:r>
            <a:r>
              <a:rPr lang="de-DE" dirty="0" smtClean="0">
                <a:solidFill>
                  <a:srgbClr val="548123"/>
                </a:solidFill>
                <a:latin typeface="Arial" pitchFamily="34" charset="0"/>
                <a:cs typeface="Arial" pitchFamily="34" charset="0"/>
              </a:rPr>
              <a:t>Vertiefung</a:t>
            </a:r>
            <a:endParaRPr lang="de-DE" dirty="0">
              <a:solidFill>
                <a:srgbClr val="548123"/>
              </a:solidFill>
            </a:endParaRPr>
          </a:p>
        </p:txBody>
      </p:sp>
      <p:cxnSp>
        <p:nvCxnSpPr>
          <p:cNvPr id="10" name="Gerade Verbindung mit Pfeil 9"/>
          <p:cNvCxnSpPr/>
          <p:nvPr/>
        </p:nvCxnSpPr>
        <p:spPr bwMode="auto">
          <a:xfrm flipH="1" flipV="1">
            <a:off x="1979712" y="1196752"/>
            <a:ext cx="2376264" cy="446449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76B53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4" name="Gerade Verbindung mit Pfeil 13"/>
          <p:cNvCxnSpPr/>
          <p:nvPr/>
        </p:nvCxnSpPr>
        <p:spPr bwMode="auto">
          <a:xfrm flipH="1" flipV="1">
            <a:off x="1691680" y="3140968"/>
            <a:ext cx="2592288" cy="252028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76B53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5" name="Rechteck 14"/>
          <p:cNvSpPr/>
          <p:nvPr/>
        </p:nvSpPr>
        <p:spPr bwMode="auto">
          <a:xfrm>
            <a:off x="251520" y="692696"/>
            <a:ext cx="1512168" cy="504056"/>
          </a:xfrm>
          <a:prstGeom prst="rect">
            <a:avLst/>
          </a:prstGeom>
          <a:solidFill>
            <a:srgbClr val="76B53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inhaltlich</a:t>
            </a:r>
          </a:p>
        </p:txBody>
      </p:sp>
      <p:sp>
        <p:nvSpPr>
          <p:cNvPr id="16" name="Rechteck 15"/>
          <p:cNvSpPr/>
          <p:nvPr/>
        </p:nvSpPr>
        <p:spPr bwMode="auto">
          <a:xfrm>
            <a:off x="251520" y="2492896"/>
            <a:ext cx="1656184" cy="504056"/>
          </a:xfrm>
          <a:prstGeom prst="rect">
            <a:avLst/>
          </a:prstGeom>
          <a:solidFill>
            <a:srgbClr val="76B53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sprachlich</a:t>
            </a:r>
          </a:p>
        </p:txBody>
      </p:sp>
      <p:cxnSp>
        <p:nvCxnSpPr>
          <p:cNvPr id="18" name="Gerade Verbindung mit Pfeil 17"/>
          <p:cNvCxnSpPr/>
          <p:nvPr/>
        </p:nvCxnSpPr>
        <p:spPr bwMode="auto">
          <a:xfrm flipV="1">
            <a:off x="4716016" y="476672"/>
            <a:ext cx="2088232" cy="518457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76B53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9" name="Rechteck 18"/>
          <p:cNvSpPr/>
          <p:nvPr/>
        </p:nvSpPr>
        <p:spPr bwMode="auto">
          <a:xfrm>
            <a:off x="7092280" y="404664"/>
            <a:ext cx="1656184" cy="504056"/>
          </a:xfrm>
          <a:prstGeom prst="rect">
            <a:avLst/>
          </a:prstGeom>
          <a:solidFill>
            <a:srgbClr val="76B53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Selbsttest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11"/>
          <p:cNvSpPr txBox="1">
            <a:spLocks noChangeArrowheads="1"/>
          </p:cNvSpPr>
          <p:nvPr/>
        </p:nvSpPr>
        <p:spPr bwMode="auto">
          <a:xfrm>
            <a:off x="4695825" y="6207125"/>
            <a:ext cx="426878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de-DE" sz="2800" b="0"/>
          </a:p>
        </p:txBody>
      </p:sp>
      <p:sp>
        <p:nvSpPr>
          <p:cNvPr id="17411" name="Text Box 14"/>
          <p:cNvSpPr txBox="1">
            <a:spLocks noChangeArrowheads="1"/>
          </p:cNvSpPr>
          <p:nvPr/>
        </p:nvSpPr>
        <p:spPr bwMode="auto">
          <a:xfrm>
            <a:off x="4500563" y="6165850"/>
            <a:ext cx="395922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de-DE" sz="2800" b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575813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feld 4"/>
          <p:cNvSpPr txBox="1"/>
          <p:nvPr/>
        </p:nvSpPr>
        <p:spPr>
          <a:xfrm>
            <a:off x="5580112" y="260648"/>
            <a:ext cx="3456384" cy="5047536"/>
          </a:xfrm>
          <a:prstGeom prst="rect">
            <a:avLst/>
          </a:prstGeom>
          <a:solidFill>
            <a:srgbClr val="FFF3CD"/>
          </a:solidFill>
          <a:ln>
            <a:solidFill>
              <a:srgbClr val="6EA82E"/>
            </a:solidFill>
          </a:ln>
        </p:spPr>
        <p:txBody>
          <a:bodyPr wrap="square" rtlCol="0">
            <a:spAutoFit/>
          </a:bodyPr>
          <a:lstStyle/>
          <a:p>
            <a:r>
              <a:rPr lang="de-DE" dirty="0" smtClean="0"/>
              <a:t>  </a:t>
            </a:r>
            <a:r>
              <a:rPr lang="de-DE" dirty="0" smtClean="0">
                <a:latin typeface="Tempus Sans ITC" pitchFamily="82" charset="0"/>
              </a:rPr>
              <a:t> </a:t>
            </a:r>
          </a:p>
          <a:p>
            <a:pPr algn="ctr"/>
            <a:r>
              <a:rPr lang="de-DE" dirty="0" smtClean="0">
                <a:latin typeface="Tempus Sans ITC" pitchFamily="82" charset="0"/>
              </a:rPr>
              <a:t>Seite 5</a:t>
            </a:r>
          </a:p>
          <a:p>
            <a:pPr algn="ctr"/>
            <a:r>
              <a:rPr lang="de-DE" dirty="0" smtClean="0">
                <a:solidFill>
                  <a:srgbClr val="548123"/>
                </a:solidFill>
                <a:latin typeface="Arial" pitchFamily="34" charset="0"/>
                <a:cs typeface="Arial" pitchFamily="34" charset="0"/>
              </a:rPr>
              <a:t>Vertiefen:</a:t>
            </a:r>
          </a:p>
          <a:p>
            <a:r>
              <a:rPr lang="de-DE" b="0" dirty="0" smtClean="0">
                <a:solidFill>
                  <a:srgbClr val="548123"/>
                </a:solidFill>
                <a:latin typeface="Arial" pitchFamily="34" charset="0"/>
                <a:cs typeface="Arial" pitchFamily="34" charset="0"/>
              </a:rPr>
              <a:t>--------------------------------</a:t>
            </a:r>
          </a:p>
          <a:p>
            <a:endParaRPr lang="de-DE" sz="20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  <a:sym typeface="Wingdings" pitchFamily="2" charset="2"/>
            </a:endParaRPr>
          </a:p>
          <a:p>
            <a:pPr>
              <a:buFont typeface="Wingdings"/>
              <a:buChar char="à"/>
            </a:pPr>
            <a:r>
              <a:rPr lang="de-DE" sz="2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inhaltliche Vertiefung</a:t>
            </a:r>
          </a:p>
          <a:p>
            <a:r>
              <a:rPr lang="de-DE" sz="2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</a:p>
          <a:p>
            <a:r>
              <a:rPr lang="de-DE" sz="2000" dirty="0" smtClean="0">
                <a:solidFill>
                  <a:srgbClr val="0070C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de-DE" sz="1800" dirty="0" smtClean="0">
                <a:solidFill>
                  <a:srgbClr val="54812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des </a:t>
            </a:r>
            <a:r>
              <a:rPr lang="de-DE" sz="1800" dirty="0" err="1" smtClean="0">
                <a:solidFill>
                  <a:srgbClr val="54812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Lektionsthemas</a:t>
            </a:r>
            <a:r>
              <a:rPr lang="de-DE" sz="1800" dirty="0" smtClean="0">
                <a:solidFill>
                  <a:srgbClr val="54812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:</a:t>
            </a:r>
          </a:p>
          <a:p>
            <a:r>
              <a:rPr lang="de-DE" sz="1800" dirty="0" smtClean="0">
                <a:solidFill>
                  <a:srgbClr val="54812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de-DE" sz="1800" dirty="0" err="1" smtClean="0">
                <a:solidFill>
                  <a:srgbClr val="54812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Infotext</a:t>
            </a:r>
            <a:r>
              <a:rPr lang="de-DE" sz="1800" dirty="0" smtClean="0">
                <a:solidFill>
                  <a:srgbClr val="54812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Aufgaben,</a:t>
            </a:r>
          </a:p>
          <a:p>
            <a:r>
              <a:rPr lang="de-DE" sz="1800" dirty="0" smtClean="0">
                <a:solidFill>
                  <a:srgbClr val="54812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Bildmaterial</a:t>
            </a:r>
          </a:p>
          <a:p>
            <a:r>
              <a:rPr lang="de-DE" sz="1800" dirty="0" smtClean="0">
                <a:solidFill>
                  <a:srgbClr val="0070C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</a:p>
          <a:p>
            <a:pPr>
              <a:buFont typeface="Wingdings"/>
              <a:buChar char="à"/>
            </a:pPr>
            <a:r>
              <a:rPr lang="de-DE" sz="2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  <a:sym typeface="Wingdings" pitchFamily="2" charset="2"/>
              </a:rPr>
              <a:t>sprachliche Vertiefung</a:t>
            </a:r>
          </a:p>
          <a:p>
            <a:endParaRPr lang="de-DE" sz="14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  <a:sym typeface="Wingdings" pitchFamily="2" charset="2"/>
            </a:endParaRPr>
          </a:p>
          <a:p>
            <a:r>
              <a:rPr lang="de-DE" sz="2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  <a:sym typeface="Wingdings" pitchFamily="2" charset="2"/>
              </a:rPr>
              <a:t>	</a:t>
            </a:r>
            <a:r>
              <a:rPr lang="de-DE" sz="1800" dirty="0" smtClean="0">
                <a:solidFill>
                  <a:srgbClr val="54812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  <a:sym typeface="Wingdings" pitchFamily="2" charset="2"/>
              </a:rPr>
              <a:t>Deutsch ist anders</a:t>
            </a:r>
          </a:p>
          <a:p>
            <a:r>
              <a:rPr lang="de-DE" sz="1800" dirty="0" smtClean="0">
                <a:solidFill>
                  <a:srgbClr val="54812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  <a:sym typeface="Wingdings" pitchFamily="2" charset="2"/>
              </a:rPr>
              <a:t>	u.a.m.</a:t>
            </a:r>
            <a:endParaRPr lang="de-DE" sz="20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  <a:sym typeface="Wingdings" pitchFamily="2" charset="2"/>
            </a:endParaRPr>
          </a:p>
          <a:p>
            <a:endParaRPr lang="de-DE" sz="2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11"/>
          <p:cNvSpPr txBox="1">
            <a:spLocks noChangeArrowheads="1"/>
          </p:cNvSpPr>
          <p:nvPr/>
        </p:nvSpPr>
        <p:spPr bwMode="auto">
          <a:xfrm>
            <a:off x="4695825" y="6207125"/>
            <a:ext cx="426878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de-DE" sz="2800" b="0"/>
          </a:p>
        </p:txBody>
      </p:sp>
      <p:sp>
        <p:nvSpPr>
          <p:cNvPr id="17411" name="Text Box 14"/>
          <p:cNvSpPr txBox="1">
            <a:spLocks noChangeArrowheads="1"/>
          </p:cNvSpPr>
          <p:nvPr/>
        </p:nvSpPr>
        <p:spPr bwMode="auto">
          <a:xfrm>
            <a:off x="4500563" y="6165850"/>
            <a:ext cx="395922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de-DE" sz="2800" b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77171" y="116632"/>
            <a:ext cx="5366829" cy="6741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feld 4"/>
          <p:cNvSpPr txBox="1"/>
          <p:nvPr/>
        </p:nvSpPr>
        <p:spPr>
          <a:xfrm>
            <a:off x="179512" y="188640"/>
            <a:ext cx="3672408" cy="6494085"/>
          </a:xfrm>
          <a:prstGeom prst="rect">
            <a:avLst/>
          </a:prstGeom>
          <a:solidFill>
            <a:srgbClr val="FFF3CD"/>
          </a:solidFill>
          <a:ln>
            <a:solidFill>
              <a:srgbClr val="6EA82E"/>
            </a:solidFill>
          </a:ln>
        </p:spPr>
        <p:txBody>
          <a:bodyPr wrap="square" rtlCol="0">
            <a:spAutoFit/>
          </a:bodyPr>
          <a:lstStyle/>
          <a:p>
            <a:r>
              <a:rPr lang="de-DE" dirty="0" smtClean="0"/>
              <a:t>  </a:t>
            </a:r>
            <a:r>
              <a:rPr lang="de-DE" dirty="0" smtClean="0">
                <a:latin typeface="Tempus Sans ITC" pitchFamily="82" charset="0"/>
              </a:rPr>
              <a:t> </a:t>
            </a:r>
          </a:p>
          <a:p>
            <a:pPr algn="ctr"/>
            <a:r>
              <a:rPr lang="de-DE" dirty="0" smtClean="0">
                <a:latin typeface="Tempus Sans ITC" pitchFamily="82" charset="0"/>
              </a:rPr>
              <a:t>Seite 6</a:t>
            </a:r>
          </a:p>
          <a:p>
            <a:pPr algn="ctr"/>
            <a:r>
              <a:rPr lang="de-DE" dirty="0" smtClean="0">
                <a:solidFill>
                  <a:srgbClr val="548123"/>
                </a:solidFill>
                <a:latin typeface="Arial" pitchFamily="34" charset="0"/>
                <a:cs typeface="Arial" pitchFamily="34" charset="0"/>
              </a:rPr>
              <a:t>Vertiefen:</a:t>
            </a:r>
          </a:p>
          <a:p>
            <a:r>
              <a:rPr lang="de-DE" b="0" dirty="0" smtClean="0">
                <a:solidFill>
                  <a:srgbClr val="548123"/>
                </a:solidFill>
                <a:latin typeface="Arial" pitchFamily="34" charset="0"/>
                <a:cs typeface="Arial" pitchFamily="34" charset="0"/>
              </a:rPr>
              <a:t>----------------------------------</a:t>
            </a:r>
          </a:p>
          <a:p>
            <a:endParaRPr lang="de-DE" sz="20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  <a:sym typeface="Wingdings" pitchFamily="2" charset="2"/>
            </a:endParaRPr>
          </a:p>
          <a:p>
            <a:pPr>
              <a:buFont typeface="Wingdings"/>
              <a:buChar char="à"/>
            </a:pPr>
            <a:r>
              <a:rPr lang="de-DE" sz="2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Selbsttests mit Aufgaben</a:t>
            </a:r>
          </a:p>
          <a:p>
            <a:r>
              <a:rPr lang="de-DE" sz="2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zur Texterfassung</a:t>
            </a:r>
          </a:p>
          <a:p>
            <a:r>
              <a:rPr lang="de-DE" sz="2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und Kompetenzcheck</a:t>
            </a:r>
          </a:p>
          <a:p>
            <a:r>
              <a:rPr lang="de-DE" sz="2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</a:p>
          <a:p>
            <a:r>
              <a:rPr lang="de-DE" sz="2000" dirty="0" smtClean="0">
                <a:solidFill>
                  <a:srgbClr val="0070C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de-DE" sz="1800" dirty="0" smtClean="0">
                <a:solidFill>
                  <a:srgbClr val="54812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Text – Sprache – Kultur</a:t>
            </a:r>
          </a:p>
          <a:p>
            <a:r>
              <a:rPr lang="de-DE" b="0" dirty="0" smtClean="0">
                <a:solidFill>
                  <a:srgbClr val="548123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----------------------------------</a:t>
            </a:r>
          </a:p>
          <a:p>
            <a:r>
              <a:rPr lang="de-DE" sz="1800" dirty="0" smtClean="0">
                <a:solidFill>
                  <a:srgbClr val="0070C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</a:p>
          <a:p>
            <a:pPr algn="ctr"/>
            <a:r>
              <a:rPr lang="de-DE" dirty="0" smtClean="0">
                <a:solidFill>
                  <a:srgbClr val="548123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oder:</a:t>
            </a:r>
          </a:p>
          <a:p>
            <a:pPr algn="ctr"/>
            <a:endParaRPr lang="de-DE" sz="1600" dirty="0" smtClean="0">
              <a:solidFill>
                <a:srgbClr val="548123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buFont typeface="Wingdings"/>
              <a:buChar char="à"/>
            </a:pPr>
            <a:r>
              <a:rPr lang="de-DE" sz="2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  <a:sym typeface="Wingdings" pitchFamily="2" charset="2"/>
              </a:rPr>
              <a:t>Wiederholungstext mit</a:t>
            </a:r>
          </a:p>
          <a:p>
            <a:r>
              <a:rPr lang="de-DE" sz="2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  <a:sym typeface="Wingdings" pitchFamily="2" charset="2"/>
              </a:rPr>
              <a:t>	Erschließung</a:t>
            </a:r>
          </a:p>
          <a:p>
            <a:endParaRPr lang="de-DE" sz="20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  <a:sym typeface="Wingdings" pitchFamily="2" charset="2"/>
            </a:endParaRPr>
          </a:p>
          <a:p>
            <a:r>
              <a:rPr lang="de-DE" sz="2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  <a:sym typeface="Wingdings" pitchFamily="2" charset="2"/>
              </a:rPr>
              <a:t>	</a:t>
            </a:r>
            <a:r>
              <a:rPr lang="de-DE" sz="1800" dirty="0" smtClean="0">
                <a:solidFill>
                  <a:srgbClr val="54812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  <a:sym typeface="Wingdings" pitchFamily="2" charset="2"/>
              </a:rPr>
              <a:t>Umwälzung der 	Phänomene</a:t>
            </a:r>
            <a:endParaRPr lang="de-DE" sz="2000" dirty="0" smtClean="0">
              <a:solidFill>
                <a:srgbClr val="548123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  <a:sym typeface="Wingdings" pitchFamily="2" charset="2"/>
            </a:endParaRPr>
          </a:p>
          <a:p>
            <a:r>
              <a:rPr lang="de-DE" sz="2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  <a:sym typeface="Wingdings" pitchFamily="2" charset="2"/>
              </a:rPr>
              <a:t>	</a:t>
            </a:r>
            <a:endParaRPr lang="de-DE" sz="2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7" name="Rectangle 4"/>
          <p:cNvSpPr>
            <a:spLocks noChangeArrowheads="1"/>
          </p:cNvSpPr>
          <p:nvPr/>
        </p:nvSpPr>
        <p:spPr bwMode="auto">
          <a:xfrm>
            <a:off x="899592" y="0"/>
            <a:ext cx="7416823" cy="692150"/>
          </a:xfrm>
          <a:prstGeom prst="rect">
            <a:avLst/>
          </a:prstGeom>
          <a:solidFill>
            <a:srgbClr val="C0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de-DE" sz="2800" dirty="0" smtClean="0">
                <a:solidFill>
                  <a:schemeClr val="bg1"/>
                </a:solidFill>
                <a:latin typeface="Microsoft Sans Serif" pitchFamily="34" charset="0"/>
                <a:cs typeface="Microsoft Sans Serif" pitchFamily="34" charset="0"/>
              </a:rPr>
              <a:t>Die </a:t>
            </a:r>
            <a:r>
              <a:rPr lang="de-DE" sz="2800" dirty="0">
                <a:solidFill>
                  <a:schemeClr val="bg1"/>
                </a:solidFill>
                <a:latin typeface="Microsoft Sans Serif" pitchFamily="34" charset="0"/>
                <a:cs typeface="Microsoft Sans Serif" pitchFamily="34" charset="0"/>
              </a:rPr>
              <a:t>Lektion in </a:t>
            </a:r>
            <a:r>
              <a:rPr lang="de-DE" sz="2800" dirty="0" smtClean="0">
                <a:solidFill>
                  <a:schemeClr val="bg1"/>
                </a:solidFill>
                <a:latin typeface="Microsoft Sans Serif" pitchFamily="34" charset="0"/>
                <a:cs typeface="Microsoft Sans Serif" pitchFamily="34" charset="0"/>
              </a:rPr>
              <a:t> </a:t>
            </a:r>
            <a:r>
              <a:rPr lang="de-DE" sz="3200" dirty="0" smtClean="0">
                <a:solidFill>
                  <a:srgbClr val="92D050"/>
                </a:solidFill>
                <a:latin typeface="Microsoft Sans Serif" pitchFamily="34" charset="0"/>
                <a:cs typeface="Microsoft Sans Serif" pitchFamily="34" charset="0"/>
              </a:rPr>
              <a:t>ROMA</a:t>
            </a:r>
            <a:r>
              <a:rPr lang="de-DE" sz="2800" dirty="0" smtClean="0">
                <a:solidFill>
                  <a:schemeClr val="bg1"/>
                </a:solidFill>
                <a:latin typeface="Microsoft Sans Serif" pitchFamily="34" charset="0"/>
                <a:cs typeface="Microsoft Sans Serif" pitchFamily="34" charset="0"/>
              </a:rPr>
              <a:t>  –  im Begleitband</a:t>
            </a:r>
            <a:endParaRPr lang="de-DE" sz="2800" dirty="0">
              <a:solidFill>
                <a:schemeClr val="bg1"/>
              </a:solidFill>
              <a:latin typeface="Microsoft Sans Serif" pitchFamily="34" charset="0"/>
              <a:cs typeface="Microsoft Sans Serif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764704"/>
            <a:ext cx="4651054" cy="56166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25895" y="908720"/>
            <a:ext cx="4518105" cy="56166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Rechteck 10"/>
          <p:cNvSpPr/>
          <p:nvPr/>
        </p:nvSpPr>
        <p:spPr bwMode="auto">
          <a:xfrm>
            <a:off x="3059832" y="3068960"/>
            <a:ext cx="3456384" cy="237626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8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2000" b="1" i="0" u="sng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 Doppelseite Wortschatz: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0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lang="de-DE" sz="1600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de-DE" sz="1800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Wiederholungwörter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de-DE" sz="500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de-DE" sz="18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Lernwörter : 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de-DE" sz="8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de-DE" sz="1600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&gt; </a:t>
            </a:r>
            <a:r>
              <a:rPr kumimoji="0" lang="de-DE" sz="1600" b="1" i="0" u="none" strike="noStrike" cap="none" normalizeH="0" baseline="0" dirty="0" smtClean="0">
                <a:ln>
                  <a:noFill/>
                </a:ln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in 4-5 „Päckchen“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de-DE" sz="16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   </a:t>
            </a:r>
            <a:r>
              <a:rPr kumimoji="0" lang="de-DE" sz="1600" b="1" i="0" u="none" strike="noStrike" cap="none" normalizeH="0" baseline="0" dirty="0" smtClean="0">
                <a:ln>
                  <a:noFill/>
                </a:ln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(je 7-8 Wörter)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de-DE" sz="8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de-DE" sz="1600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&gt; </a:t>
            </a:r>
            <a:r>
              <a:rPr lang="de-DE" sz="16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Spalten </a:t>
            </a:r>
            <a:r>
              <a:rPr lang="de-DE" sz="16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abdeckbar</a:t>
            </a:r>
            <a:endParaRPr kumimoji="0" lang="de-DE" sz="1600" b="1" i="0" u="none" strike="noStrike" cap="none" normalizeH="0" baseline="0" dirty="0" smtClean="0">
              <a:ln>
                <a:noFill/>
              </a:ln>
              <a:effectLst/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7" name="Rectangle 4"/>
          <p:cNvSpPr>
            <a:spLocks noChangeArrowheads="1"/>
          </p:cNvSpPr>
          <p:nvPr/>
        </p:nvSpPr>
        <p:spPr bwMode="auto">
          <a:xfrm>
            <a:off x="899592" y="0"/>
            <a:ext cx="7416823" cy="692150"/>
          </a:xfrm>
          <a:prstGeom prst="rect">
            <a:avLst/>
          </a:prstGeom>
          <a:solidFill>
            <a:srgbClr val="C0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de-DE" sz="2800" dirty="0" smtClean="0">
                <a:solidFill>
                  <a:schemeClr val="bg1"/>
                </a:solidFill>
                <a:latin typeface="Microsoft Sans Serif" pitchFamily="34" charset="0"/>
                <a:cs typeface="Microsoft Sans Serif" pitchFamily="34" charset="0"/>
              </a:rPr>
              <a:t>Die </a:t>
            </a:r>
            <a:r>
              <a:rPr lang="de-DE" sz="2800" dirty="0">
                <a:solidFill>
                  <a:schemeClr val="bg1"/>
                </a:solidFill>
                <a:latin typeface="Microsoft Sans Serif" pitchFamily="34" charset="0"/>
                <a:cs typeface="Microsoft Sans Serif" pitchFamily="34" charset="0"/>
              </a:rPr>
              <a:t>Lektion in </a:t>
            </a:r>
            <a:r>
              <a:rPr lang="de-DE" sz="2800" dirty="0" smtClean="0">
                <a:solidFill>
                  <a:schemeClr val="bg1"/>
                </a:solidFill>
                <a:latin typeface="Microsoft Sans Serif" pitchFamily="34" charset="0"/>
                <a:cs typeface="Microsoft Sans Serif" pitchFamily="34" charset="0"/>
              </a:rPr>
              <a:t> </a:t>
            </a:r>
            <a:r>
              <a:rPr lang="de-DE" sz="3200" dirty="0" smtClean="0">
                <a:solidFill>
                  <a:srgbClr val="92D050"/>
                </a:solidFill>
                <a:latin typeface="Microsoft Sans Serif" pitchFamily="34" charset="0"/>
                <a:cs typeface="Microsoft Sans Serif" pitchFamily="34" charset="0"/>
              </a:rPr>
              <a:t>ROMA</a:t>
            </a:r>
            <a:r>
              <a:rPr lang="de-DE" sz="2800" dirty="0" smtClean="0">
                <a:solidFill>
                  <a:schemeClr val="bg1"/>
                </a:solidFill>
                <a:latin typeface="Microsoft Sans Serif" pitchFamily="34" charset="0"/>
                <a:cs typeface="Microsoft Sans Serif" pitchFamily="34" charset="0"/>
              </a:rPr>
              <a:t>  –  im Begleitband</a:t>
            </a:r>
            <a:endParaRPr lang="de-DE" sz="2800" dirty="0">
              <a:solidFill>
                <a:schemeClr val="bg1"/>
              </a:solidFill>
              <a:latin typeface="Microsoft Sans Serif" pitchFamily="34" charset="0"/>
              <a:cs typeface="Microsoft Sans Serif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764705"/>
            <a:ext cx="4680520" cy="61756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hteck 3"/>
          <p:cNvSpPr/>
          <p:nvPr/>
        </p:nvSpPr>
        <p:spPr bwMode="auto">
          <a:xfrm>
            <a:off x="4932040" y="2924944"/>
            <a:ext cx="3600400" cy="216024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8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2000" b="1" i="0" u="sng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 Seite „Vokabeln sichern“: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0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0" marR="0" indent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de-DE" sz="1600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de-DE" sz="1800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unterschiedliche Übungen zu</a:t>
            </a:r>
          </a:p>
          <a:p>
            <a:pPr marL="0" marR="0" indent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de-DE" sz="1800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den einzelnen „Päckchen“:</a:t>
            </a:r>
          </a:p>
          <a:p>
            <a:pPr marL="0" marR="0" indent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de-DE" sz="1600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</a:p>
          <a:p>
            <a:pPr marL="0" marR="0" indent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de-DE" sz="1600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de-DE" sz="18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zur 1. Wiederholung, </a:t>
            </a:r>
          </a:p>
          <a:p>
            <a:pPr marL="0" marR="0" indent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de-DE" sz="1800" b="1" i="0" u="none" strike="noStrike" cap="none" normalizeH="0" baseline="0" dirty="0" smtClean="0">
                <a:ln>
                  <a:noFill/>
                </a:ln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Abfrage,</a:t>
            </a:r>
            <a:r>
              <a:rPr kumimoji="0" lang="de-DE" sz="1800" b="1" i="0" u="none" strike="noStrike" cap="none" normalizeH="0" dirty="0" smtClean="0">
                <a:ln>
                  <a:noFill/>
                </a:ln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kumimoji="0" lang="de-DE" sz="1600" b="1" i="0" u="none" strike="noStrike" cap="none" normalizeH="0" dirty="0" smtClean="0">
                <a:ln>
                  <a:noFill/>
                </a:ln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z.T.</a:t>
            </a:r>
            <a:r>
              <a:rPr kumimoji="0" lang="de-DE" sz="1800" b="1" i="0" u="none" strike="noStrike" cap="none" normalizeH="0" dirty="0" smtClean="0">
                <a:ln>
                  <a:noFill/>
                </a:ln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Lernhilfe</a:t>
            </a:r>
            <a:endParaRPr kumimoji="0" lang="de-DE" sz="1800" b="1" i="0" u="none" strike="noStrike" cap="none" normalizeH="0" baseline="0" dirty="0" smtClean="0">
              <a:ln>
                <a:noFill/>
              </a:ln>
              <a:effectLst/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7" name="Rectangle 4"/>
          <p:cNvSpPr>
            <a:spLocks noChangeArrowheads="1"/>
          </p:cNvSpPr>
          <p:nvPr/>
        </p:nvSpPr>
        <p:spPr bwMode="auto">
          <a:xfrm>
            <a:off x="899592" y="0"/>
            <a:ext cx="7416823" cy="692150"/>
          </a:xfrm>
          <a:prstGeom prst="rect">
            <a:avLst/>
          </a:prstGeom>
          <a:solidFill>
            <a:srgbClr val="C0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de-DE" sz="2800" dirty="0" smtClean="0">
                <a:solidFill>
                  <a:schemeClr val="bg1"/>
                </a:solidFill>
                <a:latin typeface="Microsoft Sans Serif" pitchFamily="34" charset="0"/>
                <a:cs typeface="Microsoft Sans Serif" pitchFamily="34" charset="0"/>
              </a:rPr>
              <a:t>Die </a:t>
            </a:r>
            <a:r>
              <a:rPr lang="de-DE" sz="2800" dirty="0">
                <a:solidFill>
                  <a:schemeClr val="bg1"/>
                </a:solidFill>
                <a:latin typeface="Microsoft Sans Serif" pitchFamily="34" charset="0"/>
                <a:cs typeface="Microsoft Sans Serif" pitchFamily="34" charset="0"/>
              </a:rPr>
              <a:t>Lektion in </a:t>
            </a:r>
            <a:r>
              <a:rPr lang="de-DE" sz="2800" dirty="0" smtClean="0">
                <a:solidFill>
                  <a:schemeClr val="bg1"/>
                </a:solidFill>
                <a:latin typeface="Microsoft Sans Serif" pitchFamily="34" charset="0"/>
                <a:cs typeface="Microsoft Sans Serif" pitchFamily="34" charset="0"/>
              </a:rPr>
              <a:t> </a:t>
            </a:r>
            <a:r>
              <a:rPr lang="de-DE" sz="3200" dirty="0" smtClean="0">
                <a:solidFill>
                  <a:srgbClr val="92D050"/>
                </a:solidFill>
                <a:latin typeface="Microsoft Sans Serif" pitchFamily="34" charset="0"/>
                <a:cs typeface="Microsoft Sans Serif" pitchFamily="34" charset="0"/>
              </a:rPr>
              <a:t>ROMA</a:t>
            </a:r>
            <a:r>
              <a:rPr lang="de-DE" sz="2800" dirty="0" smtClean="0">
                <a:solidFill>
                  <a:schemeClr val="bg1"/>
                </a:solidFill>
                <a:latin typeface="Microsoft Sans Serif" pitchFamily="34" charset="0"/>
                <a:cs typeface="Microsoft Sans Serif" pitchFamily="34" charset="0"/>
              </a:rPr>
              <a:t>  –  im Begleitband</a:t>
            </a:r>
            <a:endParaRPr lang="de-DE" sz="2800" dirty="0">
              <a:solidFill>
                <a:schemeClr val="bg1"/>
              </a:solidFill>
              <a:latin typeface="Microsoft Sans Serif" pitchFamily="34" charset="0"/>
              <a:cs typeface="Microsoft Sans Serif" pitchFamily="34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764705"/>
            <a:ext cx="4816258" cy="6093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85244" y="764704"/>
            <a:ext cx="4258755" cy="6093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hteck 4"/>
          <p:cNvSpPr/>
          <p:nvPr/>
        </p:nvSpPr>
        <p:spPr bwMode="auto">
          <a:xfrm>
            <a:off x="3491880" y="2780928"/>
            <a:ext cx="3096344" cy="165618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8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2000" b="1" i="0" u="sng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2-3 Seiten Grammatik: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de-DE" sz="1000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6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 </a:t>
            </a:r>
            <a:r>
              <a:rPr kumimoji="0" lang="de-DE" sz="18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A, B, C …</a:t>
            </a:r>
            <a:r>
              <a:rPr kumimoji="0" lang="de-DE" sz="18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kumimoji="0" lang="de-DE" sz="1800" b="1" i="0" u="none" strike="noStrike" cap="none" normalizeH="0" baseline="0" dirty="0" err="1" smtClean="0">
                <a:ln>
                  <a:noFill/>
                </a:ln>
                <a:solidFill>
                  <a:srgbClr val="C00000"/>
                </a:solidFill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entspr</a:t>
            </a:r>
            <a:r>
              <a:rPr kumimoji="0" lang="de-DE" sz="18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8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 „</a:t>
            </a:r>
            <a:r>
              <a:rPr kumimoji="0" lang="de-DE" sz="18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Grammatik entdecken</a:t>
            </a:r>
            <a:r>
              <a:rPr kumimoji="0" lang="de-DE" sz="18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“ 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8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 im Textband</a:t>
            </a:r>
            <a:endParaRPr kumimoji="0" lang="de-DE" sz="16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7" name="Rectangle 4"/>
          <p:cNvSpPr>
            <a:spLocks noChangeArrowheads="1"/>
          </p:cNvSpPr>
          <p:nvPr/>
        </p:nvSpPr>
        <p:spPr bwMode="auto">
          <a:xfrm>
            <a:off x="899592" y="0"/>
            <a:ext cx="7416823" cy="692150"/>
          </a:xfrm>
          <a:prstGeom prst="rect">
            <a:avLst/>
          </a:prstGeom>
          <a:solidFill>
            <a:srgbClr val="C0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de-DE" sz="2800" dirty="0" smtClean="0">
                <a:solidFill>
                  <a:schemeClr val="bg1"/>
                </a:solidFill>
                <a:latin typeface="Microsoft Sans Serif" pitchFamily="34" charset="0"/>
                <a:cs typeface="Microsoft Sans Serif" pitchFamily="34" charset="0"/>
              </a:rPr>
              <a:t>Die </a:t>
            </a:r>
            <a:r>
              <a:rPr lang="de-DE" sz="2800" dirty="0">
                <a:solidFill>
                  <a:schemeClr val="bg1"/>
                </a:solidFill>
                <a:latin typeface="Microsoft Sans Serif" pitchFamily="34" charset="0"/>
                <a:cs typeface="Microsoft Sans Serif" pitchFamily="34" charset="0"/>
              </a:rPr>
              <a:t>Lektion in </a:t>
            </a:r>
            <a:r>
              <a:rPr lang="de-DE" sz="2800" dirty="0" smtClean="0">
                <a:solidFill>
                  <a:schemeClr val="bg1"/>
                </a:solidFill>
                <a:latin typeface="Microsoft Sans Serif" pitchFamily="34" charset="0"/>
                <a:cs typeface="Microsoft Sans Serif" pitchFamily="34" charset="0"/>
              </a:rPr>
              <a:t> </a:t>
            </a:r>
            <a:r>
              <a:rPr lang="de-DE" sz="3200" dirty="0" smtClean="0">
                <a:solidFill>
                  <a:srgbClr val="92D050"/>
                </a:solidFill>
                <a:latin typeface="Microsoft Sans Serif" pitchFamily="34" charset="0"/>
                <a:cs typeface="Microsoft Sans Serif" pitchFamily="34" charset="0"/>
              </a:rPr>
              <a:t>ROMA</a:t>
            </a:r>
            <a:r>
              <a:rPr lang="de-DE" sz="2800" dirty="0" smtClean="0">
                <a:solidFill>
                  <a:schemeClr val="bg1"/>
                </a:solidFill>
                <a:latin typeface="Microsoft Sans Serif" pitchFamily="34" charset="0"/>
                <a:cs typeface="Microsoft Sans Serif" pitchFamily="34" charset="0"/>
              </a:rPr>
              <a:t>  –  im Begleitband</a:t>
            </a:r>
            <a:endParaRPr lang="de-DE" sz="2800" dirty="0">
              <a:solidFill>
                <a:schemeClr val="bg1"/>
              </a:solidFill>
              <a:latin typeface="Microsoft Sans Serif" pitchFamily="34" charset="0"/>
              <a:cs typeface="Microsoft Sans Serif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92697"/>
            <a:ext cx="5148064" cy="61653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hteck 3"/>
          <p:cNvSpPr/>
          <p:nvPr/>
        </p:nvSpPr>
        <p:spPr bwMode="auto">
          <a:xfrm>
            <a:off x="5436096" y="2924944"/>
            <a:ext cx="2880320" cy="1512168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8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2000" b="1" i="0" u="sng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 Seite (meist):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400" b="1" i="0" u="sng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0" marR="0" indent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de-DE" sz="1600" u="sng" dirty="0" smtClean="0">
                <a:solidFill>
                  <a:srgbClr val="7030A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de-DE" sz="1800" u="sng" dirty="0" smtClean="0">
                <a:solidFill>
                  <a:srgbClr val="7030A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Methodenkompetenz</a:t>
            </a:r>
            <a:r>
              <a:rPr kumimoji="0" lang="de-DE" sz="1800" b="1" i="0" u="sng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endParaRPr kumimoji="0" lang="de-DE" sz="1050" b="1" i="0" u="sng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0" marR="0" indent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de-DE" sz="800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0" marR="0" indent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de-DE" sz="1800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kumimoji="0" lang="de-DE" sz="16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(überfachlich</a:t>
            </a:r>
            <a:r>
              <a:rPr kumimoji="0" lang="de-DE" sz="1600" b="1" i="0" u="none" strike="noStrike" cap="none" normalizeH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und fachlich)</a:t>
            </a:r>
            <a:endParaRPr kumimoji="0" lang="de-DE" sz="14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7" name="Rectangle 4"/>
          <p:cNvSpPr>
            <a:spLocks noChangeArrowheads="1"/>
          </p:cNvSpPr>
          <p:nvPr/>
        </p:nvSpPr>
        <p:spPr bwMode="auto">
          <a:xfrm>
            <a:off x="323528" y="0"/>
            <a:ext cx="8496944" cy="692150"/>
          </a:xfrm>
          <a:prstGeom prst="rect">
            <a:avLst/>
          </a:prstGeom>
          <a:solidFill>
            <a:srgbClr val="C0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de-DE" dirty="0" smtClean="0">
                <a:solidFill>
                  <a:schemeClr val="bg1"/>
                </a:solidFill>
                <a:latin typeface="Microsoft Sans Serif" pitchFamily="34" charset="0"/>
                <a:cs typeface="Microsoft Sans Serif" pitchFamily="34" charset="0"/>
              </a:rPr>
              <a:t>Die Handhabung von </a:t>
            </a:r>
            <a:r>
              <a:rPr lang="de-DE" sz="2800" dirty="0" smtClean="0">
                <a:solidFill>
                  <a:srgbClr val="92D050"/>
                </a:solidFill>
                <a:latin typeface="Microsoft Sans Serif" pitchFamily="34" charset="0"/>
                <a:cs typeface="Microsoft Sans Serif" pitchFamily="34" charset="0"/>
              </a:rPr>
              <a:t>ROMA</a:t>
            </a:r>
            <a:endParaRPr lang="de-DE" sz="2800" dirty="0">
              <a:solidFill>
                <a:schemeClr val="bg1"/>
              </a:solidFill>
              <a:latin typeface="Microsoft Sans Serif" pitchFamily="34" charset="0"/>
              <a:cs typeface="Microsoft Sans Serif" pitchFamily="34" charset="0"/>
            </a:endParaRPr>
          </a:p>
        </p:txBody>
      </p:sp>
      <p:sp>
        <p:nvSpPr>
          <p:cNvPr id="4" name="Textfeld 3"/>
          <p:cNvSpPr txBox="1"/>
          <p:nvPr/>
        </p:nvSpPr>
        <p:spPr>
          <a:xfrm>
            <a:off x="323528" y="764704"/>
            <a:ext cx="84969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Seiten 1 und 2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196752"/>
            <a:ext cx="9144000" cy="5661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Gerade Verbindung mit Pfeil 5"/>
          <p:cNvCxnSpPr/>
          <p:nvPr/>
        </p:nvCxnSpPr>
        <p:spPr>
          <a:xfrm>
            <a:off x="899592" y="1844824"/>
            <a:ext cx="0" cy="3384376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Gerade Verbindung mit Pfeil 8"/>
          <p:cNvCxnSpPr/>
          <p:nvPr/>
        </p:nvCxnSpPr>
        <p:spPr>
          <a:xfrm flipV="1">
            <a:off x="1043608" y="1844824"/>
            <a:ext cx="4104456" cy="3384376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Gerade Verbindung mit Pfeil 11"/>
          <p:cNvCxnSpPr/>
          <p:nvPr/>
        </p:nvCxnSpPr>
        <p:spPr>
          <a:xfrm>
            <a:off x="5220072" y="1772816"/>
            <a:ext cx="0" cy="4536504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feld 13"/>
          <p:cNvSpPr txBox="1"/>
          <p:nvPr/>
        </p:nvSpPr>
        <p:spPr>
          <a:xfrm>
            <a:off x="5868144" y="1052736"/>
            <a:ext cx="3275856" cy="1728192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endParaRPr lang="de-DE" sz="800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20000"/>
              </a:lnSpc>
            </a:pPr>
            <a:r>
              <a:rPr lang="de-DE" sz="18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Grammatik am Text (S. 1) entdecken, mit den Übungen (Auswahl von S. 2 und ggf. Trainingsheft) einüben</a:t>
            </a:r>
          </a:p>
          <a:p>
            <a:endParaRPr lang="de-DE" sz="800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7" name="Rectangle 4"/>
          <p:cNvSpPr>
            <a:spLocks noChangeArrowheads="1"/>
          </p:cNvSpPr>
          <p:nvPr/>
        </p:nvSpPr>
        <p:spPr bwMode="auto">
          <a:xfrm>
            <a:off x="323528" y="0"/>
            <a:ext cx="8496944" cy="692150"/>
          </a:xfrm>
          <a:prstGeom prst="rect">
            <a:avLst/>
          </a:prstGeom>
          <a:solidFill>
            <a:srgbClr val="C0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de-DE" dirty="0" smtClean="0">
                <a:solidFill>
                  <a:schemeClr val="bg1"/>
                </a:solidFill>
                <a:latin typeface="Microsoft Sans Serif" pitchFamily="34" charset="0"/>
                <a:cs typeface="Microsoft Sans Serif" pitchFamily="34" charset="0"/>
              </a:rPr>
              <a:t>Die Handhabung von </a:t>
            </a:r>
            <a:r>
              <a:rPr lang="de-DE" sz="2800" dirty="0" smtClean="0">
                <a:solidFill>
                  <a:srgbClr val="92D050"/>
                </a:solidFill>
                <a:latin typeface="Microsoft Sans Serif" pitchFamily="34" charset="0"/>
                <a:cs typeface="Microsoft Sans Serif" pitchFamily="34" charset="0"/>
              </a:rPr>
              <a:t>ROMA</a:t>
            </a:r>
            <a:endParaRPr lang="de-DE" sz="2800" dirty="0">
              <a:solidFill>
                <a:schemeClr val="bg1"/>
              </a:solidFill>
              <a:latin typeface="Microsoft Sans Serif" pitchFamily="34" charset="0"/>
              <a:cs typeface="Microsoft Sans Serif" pitchFamily="34" charset="0"/>
            </a:endParaRPr>
          </a:p>
        </p:txBody>
      </p:sp>
      <p:sp>
        <p:nvSpPr>
          <p:cNvPr id="4" name="Textfeld 3"/>
          <p:cNvSpPr txBox="1"/>
          <p:nvPr/>
        </p:nvSpPr>
        <p:spPr>
          <a:xfrm>
            <a:off x="323528" y="836712"/>
            <a:ext cx="84969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Seiten 1 und 2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340768"/>
            <a:ext cx="9144000" cy="5517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Gerade Verbindung mit Pfeil 5"/>
          <p:cNvCxnSpPr/>
          <p:nvPr/>
        </p:nvCxnSpPr>
        <p:spPr>
          <a:xfrm>
            <a:off x="899592" y="2780928"/>
            <a:ext cx="4176464" cy="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Gerade Verbindung mit Pfeil 10"/>
          <p:cNvCxnSpPr/>
          <p:nvPr/>
        </p:nvCxnSpPr>
        <p:spPr>
          <a:xfrm>
            <a:off x="899592" y="3573016"/>
            <a:ext cx="4176464" cy="504056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Gerade Verbindung mit Pfeil 21"/>
          <p:cNvCxnSpPr/>
          <p:nvPr/>
        </p:nvCxnSpPr>
        <p:spPr>
          <a:xfrm>
            <a:off x="971600" y="4221088"/>
            <a:ext cx="4104456" cy="72008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feld 23"/>
          <p:cNvSpPr txBox="1"/>
          <p:nvPr/>
        </p:nvSpPr>
        <p:spPr>
          <a:xfrm>
            <a:off x="6012160" y="1052736"/>
            <a:ext cx="3131840" cy="338554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endParaRPr lang="de-DE" sz="800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endParaRPr lang="de-DE" sz="800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25" name="Textfeld 24"/>
          <p:cNvSpPr txBox="1"/>
          <p:nvPr/>
        </p:nvSpPr>
        <p:spPr>
          <a:xfrm>
            <a:off x="5868144" y="1052736"/>
            <a:ext cx="3275856" cy="2000548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endParaRPr lang="de-DE" sz="800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20000"/>
              </a:lnSpc>
            </a:pPr>
            <a:r>
              <a:rPr lang="de-DE" sz="18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Grammatikstoff A am Text </a:t>
            </a:r>
          </a:p>
          <a:p>
            <a:pPr>
              <a:lnSpc>
                <a:spcPct val="120000"/>
              </a:lnSpc>
            </a:pPr>
            <a:r>
              <a:rPr lang="de-DE" sz="18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(S. 1) entdecken und mit den Übungen (S. 2 …) einüben, dann ebenso Grammatikstoff  B usw.</a:t>
            </a:r>
          </a:p>
          <a:p>
            <a:endParaRPr lang="de-DE" sz="800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7" name="Rectangle 4"/>
          <p:cNvSpPr>
            <a:spLocks noChangeArrowheads="1"/>
          </p:cNvSpPr>
          <p:nvPr/>
        </p:nvSpPr>
        <p:spPr bwMode="auto">
          <a:xfrm>
            <a:off x="323528" y="0"/>
            <a:ext cx="8496944" cy="692150"/>
          </a:xfrm>
          <a:prstGeom prst="rect">
            <a:avLst/>
          </a:prstGeom>
          <a:solidFill>
            <a:srgbClr val="C0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de-DE" dirty="0" smtClean="0">
                <a:solidFill>
                  <a:schemeClr val="bg1"/>
                </a:solidFill>
                <a:latin typeface="Microsoft Sans Serif" pitchFamily="34" charset="0"/>
                <a:cs typeface="Microsoft Sans Serif" pitchFamily="34" charset="0"/>
              </a:rPr>
              <a:t>Die Handhabung von </a:t>
            </a:r>
            <a:r>
              <a:rPr lang="de-DE" sz="2800" dirty="0" smtClean="0">
                <a:solidFill>
                  <a:srgbClr val="92D050"/>
                </a:solidFill>
                <a:latin typeface="Microsoft Sans Serif" pitchFamily="34" charset="0"/>
                <a:cs typeface="Microsoft Sans Serif" pitchFamily="34" charset="0"/>
              </a:rPr>
              <a:t>ROMA</a:t>
            </a:r>
            <a:endParaRPr lang="de-DE" sz="2800" dirty="0">
              <a:solidFill>
                <a:schemeClr val="bg1"/>
              </a:solidFill>
              <a:latin typeface="Microsoft Sans Serif" pitchFamily="34" charset="0"/>
              <a:cs typeface="Microsoft Sans Serif" pitchFamily="34" charset="0"/>
            </a:endParaRPr>
          </a:p>
        </p:txBody>
      </p:sp>
      <p:sp>
        <p:nvSpPr>
          <p:cNvPr id="4" name="Textfeld 3"/>
          <p:cNvSpPr txBox="1"/>
          <p:nvPr/>
        </p:nvSpPr>
        <p:spPr>
          <a:xfrm>
            <a:off x="323528" y="764704"/>
            <a:ext cx="84969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Seiten 3 und 4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268761"/>
            <a:ext cx="9144000" cy="55472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Gerade Verbindung mit Pfeil 5"/>
          <p:cNvCxnSpPr/>
          <p:nvPr/>
        </p:nvCxnSpPr>
        <p:spPr>
          <a:xfrm flipV="1">
            <a:off x="2339752" y="1988840"/>
            <a:ext cx="3024336" cy="576064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Gerade Verbindung mit Pfeil 9"/>
          <p:cNvCxnSpPr/>
          <p:nvPr/>
        </p:nvCxnSpPr>
        <p:spPr>
          <a:xfrm flipV="1">
            <a:off x="2483768" y="4653136"/>
            <a:ext cx="2880320" cy="576064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feld 16"/>
          <p:cNvSpPr txBox="1"/>
          <p:nvPr/>
        </p:nvSpPr>
        <p:spPr>
          <a:xfrm>
            <a:off x="6012160" y="1052736"/>
            <a:ext cx="3131840" cy="1335750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endParaRPr lang="de-DE" sz="800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20000"/>
              </a:lnSpc>
            </a:pPr>
            <a:r>
              <a:rPr lang="de-DE" sz="18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Textinhalt vorentlasten </a:t>
            </a:r>
          </a:p>
          <a:p>
            <a:pPr>
              <a:lnSpc>
                <a:spcPct val="120000"/>
              </a:lnSpc>
            </a:pPr>
            <a:r>
              <a:rPr lang="de-DE" sz="18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(S. 3, </a:t>
            </a:r>
            <a:r>
              <a:rPr lang="de-DE" sz="1800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Infotext</a:t>
            </a:r>
            <a:r>
              <a:rPr lang="de-DE" sz="18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und Bild), dann Textarbeit …</a:t>
            </a:r>
          </a:p>
          <a:p>
            <a:endParaRPr lang="de-DE" sz="800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18" name="Textfeld 17"/>
          <p:cNvSpPr txBox="1"/>
          <p:nvPr/>
        </p:nvSpPr>
        <p:spPr>
          <a:xfrm>
            <a:off x="5940152" y="4365104"/>
            <a:ext cx="3203848" cy="1335750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endParaRPr lang="de-DE" sz="800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20000"/>
              </a:lnSpc>
            </a:pPr>
            <a:r>
              <a:rPr lang="de-DE" sz="18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Grammatik und Wortschatz vorentlasten (S. 3, Übungen), vorab oder </a:t>
            </a:r>
            <a:r>
              <a:rPr lang="de-DE" sz="1800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suo</a:t>
            </a:r>
            <a:r>
              <a:rPr lang="de-DE" sz="18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loco …</a:t>
            </a:r>
          </a:p>
          <a:p>
            <a:endParaRPr lang="de-DE" sz="800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E6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323528" y="0"/>
            <a:ext cx="8496944" cy="692150"/>
          </a:xfrm>
          <a:prstGeom prst="rect">
            <a:avLst/>
          </a:prstGeom>
          <a:solidFill>
            <a:srgbClr val="C0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de-DE" sz="2800" dirty="0" smtClean="0">
                <a:solidFill>
                  <a:srgbClr val="92D050"/>
                </a:solidFill>
                <a:latin typeface="Microsoft Sans Serif" pitchFamily="34" charset="0"/>
                <a:cs typeface="Microsoft Sans Serif" pitchFamily="34" charset="0"/>
              </a:rPr>
              <a:t>ROMA</a:t>
            </a:r>
            <a:r>
              <a:rPr lang="de-DE" sz="2800" dirty="0" smtClean="0">
                <a:solidFill>
                  <a:schemeClr val="bg1"/>
                </a:solidFill>
                <a:latin typeface="Microsoft Sans Serif" pitchFamily="34" charset="0"/>
                <a:cs typeface="Microsoft Sans Serif" pitchFamily="34" charset="0"/>
              </a:rPr>
              <a:t>  –  </a:t>
            </a:r>
            <a:r>
              <a:rPr lang="de-DE" dirty="0" smtClean="0">
                <a:solidFill>
                  <a:schemeClr val="bg1"/>
                </a:solidFill>
                <a:latin typeface="Microsoft Sans Serif" pitchFamily="34" charset="0"/>
                <a:cs typeface="Microsoft Sans Serif" pitchFamily="34" charset="0"/>
              </a:rPr>
              <a:t>perfekt  durchdacht …</a:t>
            </a:r>
            <a:endParaRPr lang="de-DE" sz="2800" dirty="0">
              <a:solidFill>
                <a:schemeClr val="bg1"/>
              </a:solidFill>
              <a:latin typeface="Microsoft Sans Serif" pitchFamily="34" charset="0"/>
              <a:cs typeface="Microsoft Sans Serif" pitchFamily="34" charset="0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0" y="1196752"/>
            <a:ext cx="9144000" cy="55515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AutoNum type="arabicPeriod"/>
            </a:pPr>
            <a:r>
              <a:rPr lang="de-DE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Textorientierung</a:t>
            </a:r>
            <a:r>
              <a:rPr lang="de-DE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als Weg und Ziel – Übersetzen und Erschließen</a:t>
            </a:r>
          </a:p>
          <a:p>
            <a:pPr marL="457200" indent="-457200">
              <a:lnSpc>
                <a:spcPct val="150000"/>
              </a:lnSpc>
            </a:pPr>
            <a:endParaRPr lang="de-DE" sz="105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457200" indent="-457200">
              <a:lnSpc>
                <a:spcPct val="200000"/>
              </a:lnSpc>
            </a:pPr>
            <a:r>
              <a:rPr lang="de-DE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2.  Wortschatz</a:t>
            </a:r>
            <a:r>
              <a:rPr lang="de-DE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als dauernde Aufgabe – Lernen und Sichern</a:t>
            </a:r>
          </a:p>
          <a:p>
            <a:pPr marL="457200" indent="-457200">
              <a:lnSpc>
                <a:spcPct val="200000"/>
              </a:lnSpc>
            </a:pPr>
            <a:endParaRPr lang="de-DE" sz="11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457200" indent="-457200">
              <a:lnSpc>
                <a:spcPct val="200000"/>
              </a:lnSpc>
            </a:pPr>
            <a:r>
              <a:rPr lang="de-DE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3.</a:t>
            </a:r>
            <a:r>
              <a:rPr lang="de-DE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Ökonomische </a:t>
            </a:r>
            <a:r>
              <a:rPr lang="de-DE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Grammatikarbeit</a:t>
            </a:r>
            <a:r>
              <a:rPr lang="de-DE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– </a:t>
            </a:r>
            <a:r>
              <a:rPr lang="de-DE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kleinschrittig</a:t>
            </a:r>
            <a:r>
              <a:rPr lang="de-DE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und nachhaltig</a:t>
            </a:r>
          </a:p>
          <a:p>
            <a:pPr marL="457200" indent="-457200">
              <a:lnSpc>
                <a:spcPct val="200000"/>
              </a:lnSpc>
            </a:pPr>
            <a:endParaRPr lang="de-DE" sz="20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457200" indent="-457200" algn="ctr">
              <a:lnSpc>
                <a:spcPct val="150000"/>
              </a:lnSpc>
              <a:buFont typeface="Wingdings"/>
              <a:buChar char="à"/>
            </a:pPr>
            <a:r>
              <a:rPr lang="de-DE" sz="2000" dirty="0" smtClean="0">
                <a:solidFill>
                  <a:srgbClr val="0066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Latein: ein kompetenzorientiertes Angebot für jeden durch:</a:t>
            </a:r>
          </a:p>
          <a:p>
            <a:pPr marL="457200" indent="-457200" algn="ctr">
              <a:lnSpc>
                <a:spcPct val="150000"/>
              </a:lnSpc>
            </a:pPr>
            <a:r>
              <a:rPr lang="de-DE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V</a:t>
            </a:r>
            <a:r>
              <a:rPr lang="de-DE" sz="2000" dirty="0" smtClean="0">
                <a:solidFill>
                  <a:srgbClr val="0066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orentlastung, </a:t>
            </a:r>
            <a:r>
              <a:rPr lang="de-DE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V</a:t>
            </a:r>
            <a:r>
              <a:rPr lang="de-DE" sz="2000" dirty="0" smtClean="0">
                <a:solidFill>
                  <a:srgbClr val="0066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ertiefung, </a:t>
            </a:r>
            <a:r>
              <a:rPr lang="de-DE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V</a:t>
            </a:r>
            <a:r>
              <a:rPr lang="de-DE" sz="2000" dirty="0" smtClean="0">
                <a:solidFill>
                  <a:srgbClr val="0066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erlässlichkeit</a:t>
            </a:r>
          </a:p>
          <a:p>
            <a:pPr marL="457200" indent="-457200">
              <a:lnSpc>
                <a:spcPct val="150000"/>
              </a:lnSpc>
              <a:buAutoNum type="arabicPeriod"/>
            </a:pPr>
            <a:endParaRPr lang="de-DE" sz="22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E6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323528" y="0"/>
            <a:ext cx="8496944" cy="692150"/>
          </a:xfrm>
          <a:prstGeom prst="rect">
            <a:avLst/>
          </a:prstGeom>
          <a:solidFill>
            <a:srgbClr val="C0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de-DE" sz="2800" dirty="0" smtClean="0">
                <a:solidFill>
                  <a:srgbClr val="92D050"/>
                </a:solidFill>
                <a:latin typeface="Microsoft Sans Serif" pitchFamily="34" charset="0"/>
                <a:cs typeface="Microsoft Sans Serif" pitchFamily="34" charset="0"/>
              </a:rPr>
              <a:t>ROMA</a:t>
            </a:r>
            <a:r>
              <a:rPr lang="de-DE" sz="2800" dirty="0" smtClean="0">
                <a:solidFill>
                  <a:schemeClr val="bg1"/>
                </a:solidFill>
                <a:latin typeface="Microsoft Sans Serif" pitchFamily="34" charset="0"/>
                <a:cs typeface="Microsoft Sans Serif" pitchFamily="34" charset="0"/>
              </a:rPr>
              <a:t>  –  </a:t>
            </a:r>
            <a:r>
              <a:rPr lang="de-DE" dirty="0" smtClean="0">
                <a:solidFill>
                  <a:schemeClr val="bg1"/>
                </a:solidFill>
                <a:latin typeface="Microsoft Sans Serif" pitchFamily="34" charset="0"/>
                <a:cs typeface="Microsoft Sans Serif" pitchFamily="34" charset="0"/>
              </a:rPr>
              <a:t>perfekt  durchdacht …</a:t>
            </a:r>
            <a:endParaRPr lang="de-DE" sz="2800" dirty="0">
              <a:solidFill>
                <a:schemeClr val="bg1"/>
              </a:solidFill>
              <a:latin typeface="Microsoft Sans Serif" pitchFamily="34" charset="0"/>
              <a:cs typeface="Microsoft Sans Serif" pitchFamily="34" charset="0"/>
            </a:endParaRPr>
          </a:p>
        </p:txBody>
      </p:sp>
      <p:sp>
        <p:nvSpPr>
          <p:cNvPr id="5" name="Rechteck 4"/>
          <p:cNvSpPr/>
          <p:nvPr/>
        </p:nvSpPr>
        <p:spPr>
          <a:xfrm>
            <a:off x="0" y="620688"/>
            <a:ext cx="9144000" cy="616259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 marL="457200" indent="-457200">
              <a:lnSpc>
                <a:spcPct val="200000"/>
              </a:lnSpc>
            </a:pPr>
            <a:r>
              <a:rPr lang="de-DE" sz="2000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 1. Textorientierung</a:t>
            </a:r>
            <a:r>
              <a:rPr lang="de-DE" sz="2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als Weg und als Ziel – </a:t>
            </a:r>
            <a:r>
              <a:rPr lang="de-DE" sz="2000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drei Texte pro Lektion</a:t>
            </a:r>
          </a:p>
        </p:txBody>
      </p:sp>
      <p:graphicFrame>
        <p:nvGraphicFramePr>
          <p:cNvPr id="6" name="Tabelle 5"/>
          <p:cNvGraphicFramePr>
            <a:graphicFrameLocks noGrp="1"/>
          </p:cNvGraphicFramePr>
          <p:nvPr/>
        </p:nvGraphicFramePr>
        <p:xfrm>
          <a:off x="179512" y="1556792"/>
          <a:ext cx="8454705" cy="4539234"/>
        </p:xfrm>
        <a:graphic>
          <a:graphicData uri="http://schemas.openxmlformats.org/drawingml/2006/table">
            <a:tbl>
              <a:tblPr/>
              <a:tblGrid>
                <a:gridCol w="2533171"/>
                <a:gridCol w="5921534"/>
              </a:tblGrid>
              <a:tr h="43204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b="1" dirty="0" smtClean="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  <a:sym typeface="Wingdings"/>
                        </a:rPr>
                        <a:t>Beispiel: Lektion 20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de-DE" sz="1800" dirty="0" smtClean="0">
                        <a:solidFill>
                          <a:srgbClr val="0070C0"/>
                        </a:solidFill>
                        <a:latin typeface="Calibri"/>
                        <a:ea typeface="Times New Roman"/>
                        <a:cs typeface="Times New Roman"/>
                        <a:sym typeface="Wingdings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800" dirty="0" smtClean="0">
                          <a:solidFill>
                            <a:srgbClr val="0070C0"/>
                          </a:solidFill>
                          <a:latin typeface="Calibri"/>
                          <a:ea typeface="Times New Roman"/>
                          <a:cs typeface="Times New Roman"/>
                          <a:sym typeface="Wingdings"/>
                        </a:rPr>
                        <a:t></a:t>
                      </a:r>
                      <a:endParaRPr lang="de-DE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2400" b="1" dirty="0" err="1">
                          <a:solidFill>
                            <a:srgbClr val="D81E39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Bukephalos</a:t>
                      </a:r>
                      <a:r>
                        <a:rPr lang="de-DE" sz="2400" b="1" dirty="0">
                          <a:solidFill>
                            <a:srgbClr val="D81E39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 wird gebändigt</a:t>
                      </a:r>
                      <a:endParaRPr lang="de-DE" sz="3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47521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de-DE" sz="700" b="1" dirty="0" smtClean="0">
                        <a:solidFill>
                          <a:srgbClr val="0070C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de-DE" sz="700" b="1" dirty="0" smtClean="0">
                        <a:solidFill>
                          <a:srgbClr val="0070C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de-DE" sz="700" b="1" dirty="0" smtClean="0">
                        <a:solidFill>
                          <a:srgbClr val="0070C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b="1" dirty="0" smtClean="0">
                          <a:solidFill>
                            <a:srgbClr val="0070C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A</a:t>
                      </a:r>
                      <a:endParaRPr lang="de-DE" sz="3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800" dirty="0" smtClean="0">
                          <a:latin typeface="Calibri"/>
                          <a:ea typeface="Times New Roman"/>
                          <a:cs typeface="Times New Roman"/>
                        </a:rPr>
                        <a:t>Nebensätze </a:t>
                      </a:r>
                      <a:r>
                        <a:rPr lang="de-DE" sz="1800" dirty="0">
                          <a:latin typeface="Calibri"/>
                          <a:ea typeface="Times New Roman"/>
                          <a:cs typeface="Times New Roman"/>
                        </a:rPr>
                        <a:t>im Konjunktiv: </a:t>
                      </a:r>
                      <a:r>
                        <a:rPr lang="de-DE" sz="1800" dirty="0" err="1">
                          <a:latin typeface="Cambria"/>
                          <a:ea typeface="Times New Roman"/>
                          <a:cs typeface="Times New Roman"/>
                        </a:rPr>
                        <a:t>ut</a:t>
                      </a:r>
                      <a:r>
                        <a:rPr lang="de-DE" sz="1800" dirty="0">
                          <a:latin typeface="Cambria"/>
                          <a:ea typeface="Times New Roman"/>
                          <a:cs typeface="Times New Roman"/>
                        </a:rPr>
                        <a:t>, ne</a:t>
                      </a:r>
                      <a:endParaRPr lang="de-DE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9835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de-DE" sz="700" b="1" dirty="0" smtClean="0">
                        <a:solidFill>
                          <a:srgbClr val="0070C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de-DE" sz="700" b="1" dirty="0" smtClean="0">
                        <a:solidFill>
                          <a:srgbClr val="0070C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de-DE" sz="700" b="1" dirty="0" smtClean="0">
                        <a:solidFill>
                          <a:srgbClr val="0070C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b="1" dirty="0" smtClean="0">
                          <a:solidFill>
                            <a:srgbClr val="0070C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B</a:t>
                      </a:r>
                      <a:endParaRPr lang="de-DE" sz="3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800" dirty="0">
                          <a:latin typeface="Calibri"/>
                          <a:ea typeface="Times New Roman"/>
                          <a:cs typeface="Times New Roman"/>
                        </a:rPr>
                        <a:t>Genitiv der Zugehörigkeit</a:t>
                      </a:r>
                      <a:endParaRPr lang="de-DE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9835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de-DE" sz="700" b="1" dirty="0" smtClean="0">
                        <a:solidFill>
                          <a:srgbClr val="0070C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de-DE" sz="700" b="1" dirty="0" smtClean="0">
                        <a:solidFill>
                          <a:srgbClr val="0070C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de-DE" sz="700" b="1" dirty="0" smtClean="0">
                        <a:solidFill>
                          <a:srgbClr val="0070C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b="1" dirty="0" smtClean="0">
                          <a:solidFill>
                            <a:srgbClr val="0070C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C</a:t>
                      </a:r>
                      <a:endParaRPr lang="de-DE" sz="3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800" dirty="0">
                          <a:latin typeface="Calibri"/>
                          <a:ea typeface="Times New Roman"/>
                          <a:cs typeface="Times New Roman"/>
                        </a:rPr>
                        <a:t>Abl. abs.: Wiedergabemöglichkeiten</a:t>
                      </a:r>
                      <a:endParaRPr lang="de-DE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71244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de-DE" sz="1000" dirty="0" smtClean="0">
                        <a:solidFill>
                          <a:srgbClr val="FFC000"/>
                        </a:solidFill>
                        <a:latin typeface="Calibri"/>
                        <a:ea typeface="Times New Roman"/>
                        <a:cs typeface="Times New Roman"/>
                        <a:sym typeface="Wingdings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de-DE" sz="1000" dirty="0" smtClean="0">
                        <a:solidFill>
                          <a:srgbClr val="FFC000"/>
                        </a:solidFill>
                        <a:latin typeface="Calibri"/>
                        <a:ea typeface="Times New Roman"/>
                        <a:cs typeface="Times New Roman"/>
                        <a:sym typeface="Wingdings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de-DE" sz="1000" dirty="0" smtClean="0">
                        <a:solidFill>
                          <a:srgbClr val="FFC000"/>
                        </a:solidFill>
                        <a:latin typeface="Calibri"/>
                        <a:ea typeface="Times New Roman"/>
                        <a:cs typeface="Times New Roman"/>
                        <a:sym typeface="Wingdings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800" dirty="0" smtClean="0">
                          <a:solidFill>
                            <a:srgbClr val="FFC000"/>
                          </a:solidFill>
                          <a:latin typeface="Calibri"/>
                          <a:ea typeface="Times New Roman"/>
                          <a:cs typeface="Times New Roman"/>
                          <a:sym typeface="Wingdings"/>
                        </a:rPr>
                        <a:t></a:t>
                      </a:r>
                      <a:endParaRPr lang="de-DE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3200" b="1" i="1" dirty="0">
                          <a:solidFill>
                            <a:srgbClr val="D81E39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Alexander löst den Knoten</a:t>
                      </a:r>
                      <a:endParaRPr lang="de-DE" sz="4000" i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71244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de-DE" sz="1000" dirty="0" smtClean="0">
                        <a:solidFill>
                          <a:srgbClr val="A9BB26"/>
                        </a:solidFill>
                        <a:latin typeface="Calibri"/>
                        <a:ea typeface="Times New Roman"/>
                        <a:cs typeface="Times New Roman"/>
                        <a:sym typeface="Wingdings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de-DE" sz="1000" dirty="0" smtClean="0">
                        <a:solidFill>
                          <a:srgbClr val="A9BB26"/>
                        </a:solidFill>
                        <a:latin typeface="Calibri"/>
                        <a:ea typeface="Times New Roman"/>
                        <a:cs typeface="Times New Roman"/>
                        <a:sym typeface="Wingdings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de-DE" sz="1000" dirty="0" smtClean="0">
                        <a:solidFill>
                          <a:srgbClr val="A9BB26"/>
                        </a:solidFill>
                        <a:latin typeface="Calibri"/>
                        <a:ea typeface="Times New Roman"/>
                        <a:cs typeface="Times New Roman"/>
                        <a:sym typeface="Wingdings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800" dirty="0" smtClean="0">
                          <a:solidFill>
                            <a:srgbClr val="A9BB26"/>
                          </a:solidFill>
                          <a:latin typeface="Calibri"/>
                          <a:ea typeface="Times New Roman"/>
                          <a:cs typeface="Times New Roman"/>
                          <a:sym typeface="Wingdings"/>
                        </a:rPr>
                        <a:t></a:t>
                      </a:r>
                      <a:endParaRPr lang="de-DE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2400" b="1" dirty="0">
                          <a:solidFill>
                            <a:srgbClr val="D81E39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Ein Obdachloser als Philosoph</a:t>
                      </a:r>
                      <a:endParaRPr lang="de-DE" sz="3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E6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323528" y="0"/>
            <a:ext cx="8496944" cy="692150"/>
          </a:xfrm>
          <a:prstGeom prst="rect">
            <a:avLst/>
          </a:prstGeom>
          <a:solidFill>
            <a:srgbClr val="C0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de-DE" sz="2800" dirty="0" smtClean="0">
                <a:solidFill>
                  <a:srgbClr val="92D050"/>
                </a:solidFill>
                <a:latin typeface="Microsoft Sans Serif" pitchFamily="34" charset="0"/>
                <a:cs typeface="Microsoft Sans Serif" pitchFamily="34" charset="0"/>
              </a:rPr>
              <a:t>ROMA</a:t>
            </a:r>
            <a:r>
              <a:rPr lang="de-DE" sz="2800" dirty="0" smtClean="0">
                <a:solidFill>
                  <a:schemeClr val="bg1"/>
                </a:solidFill>
                <a:latin typeface="Microsoft Sans Serif" pitchFamily="34" charset="0"/>
                <a:cs typeface="Microsoft Sans Serif" pitchFamily="34" charset="0"/>
              </a:rPr>
              <a:t>  –  </a:t>
            </a:r>
            <a:r>
              <a:rPr lang="de-DE" dirty="0" smtClean="0">
                <a:solidFill>
                  <a:schemeClr val="bg1"/>
                </a:solidFill>
                <a:latin typeface="Microsoft Sans Serif" pitchFamily="34" charset="0"/>
                <a:cs typeface="Microsoft Sans Serif" pitchFamily="34" charset="0"/>
              </a:rPr>
              <a:t>perfekt  durchdacht …</a:t>
            </a:r>
            <a:endParaRPr lang="de-DE" sz="2800" dirty="0">
              <a:solidFill>
                <a:schemeClr val="bg1"/>
              </a:solidFill>
              <a:latin typeface="Microsoft Sans Serif" pitchFamily="34" charset="0"/>
              <a:cs typeface="Microsoft Sans Serif" pitchFamily="34" charset="0"/>
            </a:endParaRPr>
          </a:p>
        </p:txBody>
      </p:sp>
      <p:sp>
        <p:nvSpPr>
          <p:cNvPr id="4" name="Rechteck 3"/>
          <p:cNvSpPr/>
          <p:nvPr/>
        </p:nvSpPr>
        <p:spPr>
          <a:xfrm>
            <a:off x="0" y="620688"/>
            <a:ext cx="9144000" cy="616259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 marL="457200" indent="-457200">
              <a:lnSpc>
                <a:spcPct val="200000"/>
              </a:lnSpc>
            </a:pPr>
            <a:r>
              <a:rPr lang="de-DE" sz="2000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 1. Textorientierung</a:t>
            </a:r>
            <a:r>
              <a:rPr lang="de-DE" sz="2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als Weg und als Ziel – Übersetzen und Erschließen</a:t>
            </a: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1268760"/>
            <a:ext cx="5302813" cy="5472608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63130" y="4149080"/>
            <a:ext cx="8266871" cy="2708921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</p:spPr>
      </p:pic>
      <p:sp>
        <p:nvSpPr>
          <p:cNvPr id="13" name="Ellipse 12"/>
          <p:cNvSpPr/>
          <p:nvPr/>
        </p:nvSpPr>
        <p:spPr bwMode="auto">
          <a:xfrm>
            <a:off x="4644008" y="1916832"/>
            <a:ext cx="3960440" cy="1512168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2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Texterschließung nach klaren Kriterien: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de-DE" sz="2000" dirty="0" err="1" smtClean="0">
                <a:solidFill>
                  <a:srgbClr val="0070C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prae</a:t>
            </a:r>
            <a:r>
              <a:rPr lang="de-DE" sz="2000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de-DE" sz="2000" dirty="0" err="1" smtClean="0">
                <a:solidFill>
                  <a:srgbClr val="FF8409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dum</a:t>
            </a:r>
            <a:r>
              <a:rPr lang="de-DE" sz="2000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de-DE" sz="2000" dirty="0" smtClean="0">
                <a:solidFill>
                  <a:srgbClr val="6EA82E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post</a:t>
            </a:r>
            <a:endParaRPr kumimoji="0" lang="de-DE" sz="2000" b="1" i="0" u="none" strike="noStrike" cap="none" normalizeH="0" baseline="0" dirty="0" smtClean="0">
              <a:ln>
                <a:noFill/>
              </a:ln>
              <a:solidFill>
                <a:srgbClr val="6EA82E"/>
              </a:solidFill>
              <a:effectLst/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E6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323528" y="0"/>
            <a:ext cx="8496944" cy="692150"/>
          </a:xfrm>
          <a:prstGeom prst="rect">
            <a:avLst/>
          </a:prstGeom>
          <a:solidFill>
            <a:srgbClr val="C0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de-DE" sz="2800" dirty="0" smtClean="0">
                <a:solidFill>
                  <a:srgbClr val="92D050"/>
                </a:solidFill>
                <a:latin typeface="Microsoft Sans Serif" pitchFamily="34" charset="0"/>
                <a:cs typeface="Microsoft Sans Serif" pitchFamily="34" charset="0"/>
              </a:rPr>
              <a:t>ROMA</a:t>
            </a:r>
            <a:r>
              <a:rPr lang="de-DE" sz="2800" dirty="0" smtClean="0">
                <a:solidFill>
                  <a:schemeClr val="bg1"/>
                </a:solidFill>
                <a:latin typeface="Microsoft Sans Serif" pitchFamily="34" charset="0"/>
                <a:cs typeface="Microsoft Sans Serif" pitchFamily="34" charset="0"/>
              </a:rPr>
              <a:t>  –  </a:t>
            </a:r>
            <a:r>
              <a:rPr lang="de-DE" dirty="0" smtClean="0">
                <a:solidFill>
                  <a:schemeClr val="bg1"/>
                </a:solidFill>
                <a:latin typeface="Microsoft Sans Serif" pitchFamily="34" charset="0"/>
                <a:cs typeface="Microsoft Sans Serif" pitchFamily="34" charset="0"/>
              </a:rPr>
              <a:t>perfekt  durchdacht …</a:t>
            </a:r>
            <a:endParaRPr lang="de-DE" sz="2800" dirty="0">
              <a:solidFill>
                <a:schemeClr val="bg1"/>
              </a:solidFill>
              <a:latin typeface="Microsoft Sans Serif" pitchFamily="34" charset="0"/>
              <a:cs typeface="Microsoft Sans Serif" pitchFamily="34" charset="0"/>
            </a:endParaRPr>
          </a:p>
        </p:txBody>
      </p:sp>
      <p:sp>
        <p:nvSpPr>
          <p:cNvPr id="3" name="Rechteck 2"/>
          <p:cNvSpPr/>
          <p:nvPr/>
        </p:nvSpPr>
        <p:spPr>
          <a:xfrm>
            <a:off x="0" y="620688"/>
            <a:ext cx="9144000" cy="707886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 marL="457200" indent="-457200">
              <a:lnSpc>
                <a:spcPct val="200000"/>
              </a:lnSpc>
            </a:pPr>
            <a:r>
              <a:rPr lang="de-DE" sz="2000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 2.  Wortschatz</a:t>
            </a:r>
            <a:r>
              <a:rPr lang="de-DE" sz="2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als dauernde Aufgabe – Lernen und Sichern</a:t>
            </a:r>
            <a:endParaRPr lang="de-DE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395536" y="1484784"/>
            <a:ext cx="8497639" cy="482394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1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pperplate Gothic Bold" pitchFamily="34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de-DE" i="1" kern="0" dirty="0" smtClean="0">
                <a:latin typeface="Copperplate Gothic Bold" pitchFamily="34" charset="0"/>
              </a:rPr>
              <a:t>Bezugspunkt:</a:t>
            </a:r>
          </a:p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1" i="1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pperplate Gothic Bold" pitchFamily="34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de-DE" i="1" kern="0" dirty="0" smtClean="0">
              <a:latin typeface="Copperplate Gothic Bold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pperplate Gothic Bold" pitchFamily="34" charset="0"/>
                <a:ea typeface="+mn-ea"/>
                <a:cs typeface="+mn-cs"/>
              </a:rPr>
              <a:t>Adeo</a:t>
            </a:r>
            <a:r>
              <a:rPr kumimoji="0" lang="de-DE" sz="24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pperplate Gothic Bold" pitchFamily="34" charset="0"/>
                <a:ea typeface="+mn-ea"/>
                <a:cs typeface="+mn-cs"/>
              </a:rPr>
              <a:t>-Norm</a:t>
            </a:r>
            <a:r>
              <a:rPr kumimoji="0" lang="de-DE" sz="24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– </a:t>
            </a:r>
          </a:p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Das lateinische Basisvokabular </a:t>
            </a:r>
          </a:p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000" b="1" i="1" u="none" strike="noStrike" kern="0" cap="none" spc="0" normalizeH="0" baseline="0" noProof="0" dirty="0" smtClean="0">
                <a:ln>
                  <a:noFill/>
                </a:ln>
                <a:solidFill>
                  <a:srgbClr val="F52E19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mit Lernhilfen</a:t>
            </a:r>
          </a:p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1" i="1" u="none" strike="noStrike" kern="0" cap="none" spc="0" normalizeH="0" baseline="0" noProof="0" dirty="0" smtClean="0">
              <a:ln>
                <a:noFill/>
              </a:ln>
              <a:solidFill>
                <a:srgbClr val="F52E19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1250 Vokabeln - 83 % Textabdeckung</a:t>
            </a:r>
          </a:p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2000" b="1" i="1" u="none" strike="noStrike" kern="0" cap="none" spc="0" normalizeH="0" baseline="0" noProof="0" dirty="0" smtClean="0">
              <a:ln>
                <a:noFill/>
              </a:ln>
              <a:solidFill>
                <a:srgbClr val="F52E19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" name="Picture 6" descr="bwLog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32240" y="1484784"/>
            <a:ext cx="144780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5271-ti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22544" y="3212976"/>
            <a:ext cx="2661094" cy="3484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le 1"/>
          <p:cNvGraphicFramePr>
            <a:graphicFrameLocks noGrp="1"/>
          </p:cNvGraphicFramePr>
          <p:nvPr/>
        </p:nvGraphicFramePr>
        <p:xfrm>
          <a:off x="395536" y="1340768"/>
          <a:ext cx="8352927" cy="5040560"/>
        </p:xfrm>
        <a:graphic>
          <a:graphicData uri="http://schemas.openxmlformats.org/drawingml/2006/table">
            <a:tbl>
              <a:tblPr/>
              <a:tblGrid>
                <a:gridCol w="3590450"/>
                <a:gridCol w="2192345"/>
                <a:gridCol w="2570132"/>
              </a:tblGrid>
              <a:tr h="608089">
                <a:tc>
                  <a:txBody>
                    <a:bodyPr/>
                    <a:lstStyle/>
                    <a:p>
                      <a:pPr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de-DE" sz="1600" dirty="0">
                        <a:solidFill>
                          <a:schemeClr val="accent2"/>
                        </a:solidFill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290"/>
                        </a:spcAft>
                      </a:pPr>
                      <a:r>
                        <a:rPr lang="de-DE" sz="2000" b="1" dirty="0" smtClean="0">
                          <a:solidFill>
                            <a:schemeClr val="accent2"/>
                          </a:solidFill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 Untersuchung</a:t>
                      </a:r>
                      <a:r>
                        <a:rPr lang="de-DE" sz="2000" b="1" dirty="0">
                          <a:solidFill>
                            <a:schemeClr val="accent2"/>
                          </a:solidFill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/ Quelle</a:t>
                      </a:r>
                      <a:endParaRPr lang="de-DE" sz="1600" dirty="0">
                        <a:solidFill>
                          <a:schemeClr val="accent2"/>
                        </a:solidFill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2485" marR="624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de-DE" sz="1600" dirty="0">
                        <a:solidFill>
                          <a:schemeClr val="accent2"/>
                        </a:solidFill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290"/>
                        </a:spcAft>
                      </a:pPr>
                      <a:r>
                        <a:rPr lang="de-DE" sz="2000" b="1" dirty="0">
                          <a:solidFill>
                            <a:schemeClr val="accent2"/>
                          </a:solidFill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Zahl der </a:t>
                      </a:r>
                      <a:r>
                        <a:rPr lang="de-DE" sz="2000" b="1" dirty="0" smtClean="0">
                          <a:solidFill>
                            <a:schemeClr val="accent2"/>
                          </a:solidFill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Lemmata</a:t>
                      </a:r>
                      <a:endParaRPr lang="de-DE" sz="1600" dirty="0">
                        <a:solidFill>
                          <a:schemeClr val="accent2"/>
                        </a:solidFill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2485" marR="624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de-DE" sz="1600" dirty="0">
                        <a:solidFill>
                          <a:schemeClr val="accent2"/>
                        </a:solidFill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2000" b="1" dirty="0" smtClean="0">
                          <a:solidFill>
                            <a:schemeClr val="accent2"/>
                          </a:solidFill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Textabdeckung</a:t>
                      </a:r>
                      <a:endParaRPr lang="de-DE" sz="1600" dirty="0">
                        <a:solidFill>
                          <a:schemeClr val="accent2"/>
                        </a:solidFill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2485" marR="624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4432471">
                <a:tc>
                  <a:txBody>
                    <a:bodyPr/>
                    <a:lstStyle/>
                    <a:p>
                      <a:pPr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de-DE" sz="20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20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 Bamberger  Wortschatz</a:t>
                      </a:r>
                      <a:endParaRPr lang="de-DE" sz="20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2485" marR="624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de-DE" sz="16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6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 </a:t>
                      </a:r>
                      <a:r>
                        <a:rPr lang="de-DE" sz="1800" b="1" dirty="0" smtClean="0">
                          <a:solidFill>
                            <a:srgbClr val="00B0F0"/>
                          </a:solidFill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100</a:t>
                      </a:r>
                      <a:endParaRPr lang="de-DE" sz="1800" dirty="0">
                        <a:solidFill>
                          <a:srgbClr val="00B0F0"/>
                        </a:solidFill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800" b="1" dirty="0" smtClean="0">
                          <a:solidFill>
                            <a:srgbClr val="00B0F0"/>
                          </a:solidFill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 150</a:t>
                      </a:r>
                      <a:endParaRPr lang="de-DE" sz="1800" dirty="0">
                        <a:solidFill>
                          <a:srgbClr val="00B0F0"/>
                        </a:solidFill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800" b="1" dirty="0" smtClean="0">
                          <a:solidFill>
                            <a:srgbClr val="00B0F0"/>
                          </a:solidFill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 320</a:t>
                      </a:r>
                      <a:endParaRPr lang="de-DE" sz="1800" dirty="0">
                        <a:solidFill>
                          <a:srgbClr val="00B0F0"/>
                        </a:solidFill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2000" b="1" dirty="0" smtClean="0">
                          <a:solidFill>
                            <a:schemeClr val="accent4">
                              <a:lumMod val="60000"/>
                              <a:lumOff val="40000"/>
                            </a:schemeClr>
                          </a:solidFill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 </a:t>
                      </a:r>
                      <a:r>
                        <a:rPr lang="de-DE" sz="2000" b="1" dirty="0" smtClean="0">
                          <a:solidFill>
                            <a:schemeClr val="accent2"/>
                          </a:solidFill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540</a:t>
                      </a:r>
                      <a:endParaRPr lang="de-DE" sz="2000" b="1" dirty="0">
                        <a:solidFill>
                          <a:schemeClr val="accent2"/>
                        </a:solidFill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800" b="1" dirty="0" smtClean="0">
                          <a:solidFill>
                            <a:schemeClr val="accent2"/>
                          </a:solidFill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 </a:t>
                      </a:r>
                      <a:r>
                        <a:rPr lang="de-DE" sz="2000" b="1" dirty="0" smtClean="0">
                          <a:solidFill>
                            <a:schemeClr val="accent2"/>
                          </a:solidFill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1035</a:t>
                      </a: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2000" b="1" dirty="0" smtClean="0">
                          <a:solidFill>
                            <a:schemeClr val="accent2"/>
                          </a:solidFill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 1250</a:t>
                      </a:r>
                      <a:endParaRPr lang="de-DE" sz="1800" dirty="0">
                        <a:solidFill>
                          <a:schemeClr val="accent2"/>
                        </a:solidFill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800" b="1" dirty="0" smtClean="0">
                          <a:solidFill>
                            <a:schemeClr val="accent2"/>
                          </a:solidFill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 </a:t>
                      </a:r>
                      <a:r>
                        <a:rPr lang="de-DE" sz="2000" b="1" dirty="0" smtClean="0">
                          <a:solidFill>
                            <a:schemeClr val="accent2"/>
                          </a:solidFill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1320</a:t>
                      </a:r>
                      <a:endParaRPr lang="de-DE" sz="1800" dirty="0">
                        <a:solidFill>
                          <a:schemeClr val="accent2"/>
                        </a:solidFill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290"/>
                        </a:spcAft>
                      </a:pPr>
                      <a:r>
                        <a:rPr lang="de-DE" sz="18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 </a:t>
                      </a:r>
                      <a:r>
                        <a:rPr lang="de-DE" sz="1800" b="1" dirty="0" smtClean="0">
                          <a:solidFill>
                            <a:srgbClr val="00B0F0"/>
                          </a:solidFill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2010</a:t>
                      </a: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290"/>
                        </a:spcAft>
                      </a:pPr>
                      <a:r>
                        <a:rPr lang="de-DE" sz="1800" b="1" dirty="0" smtClean="0">
                          <a:solidFill>
                            <a:srgbClr val="00B0F0"/>
                          </a:solidFill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 fast 7000</a:t>
                      </a:r>
                    </a:p>
                  </a:txBody>
                  <a:tcPr marL="62485" marR="624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de-DE" sz="16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6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 </a:t>
                      </a:r>
                      <a:r>
                        <a:rPr lang="de-DE" sz="1800" b="1" dirty="0" smtClean="0">
                          <a:solidFill>
                            <a:srgbClr val="00B0F0"/>
                          </a:solidFill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44</a:t>
                      </a:r>
                      <a:r>
                        <a:rPr lang="de-DE" sz="1800" b="1" dirty="0">
                          <a:solidFill>
                            <a:srgbClr val="00B0F0"/>
                          </a:solidFill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%</a:t>
                      </a:r>
                      <a:endParaRPr lang="de-DE" sz="1800" dirty="0">
                        <a:solidFill>
                          <a:srgbClr val="00B0F0"/>
                        </a:solidFill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800" b="1" dirty="0" smtClean="0">
                          <a:solidFill>
                            <a:srgbClr val="00B0F0"/>
                          </a:solidFill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 50</a:t>
                      </a:r>
                      <a:r>
                        <a:rPr lang="de-DE" sz="1800" b="1" dirty="0">
                          <a:solidFill>
                            <a:srgbClr val="00B0F0"/>
                          </a:solidFill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%</a:t>
                      </a:r>
                      <a:endParaRPr lang="de-DE" sz="1800" dirty="0">
                        <a:solidFill>
                          <a:srgbClr val="00B0F0"/>
                        </a:solidFill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800" b="1" dirty="0" smtClean="0">
                          <a:solidFill>
                            <a:srgbClr val="00B0F0"/>
                          </a:solidFill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 60</a:t>
                      </a:r>
                      <a:r>
                        <a:rPr lang="de-DE" sz="1800" b="1" dirty="0">
                          <a:solidFill>
                            <a:srgbClr val="00B0F0"/>
                          </a:solidFill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%</a:t>
                      </a:r>
                      <a:endParaRPr lang="de-DE" sz="1800" dirty="0">
                        <a:solidFill>
                          <a:srgbClr val="00B0F0"/>
                        </a:solidFill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8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 </a:t>
                      </a:r>
                      <a:r>
                        <a:rPr lang="de-DE" sz="2000" b="1" dirty="0" smtClean="0">
                          <a:solidFill>
                            <a:schemeClr val="accent2"/>
                          </a:solidFill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70</a:t>
                      </a:r>
                      <a:r>
                        <a:rPr lang="de-DE" sz="2000" b="1" dirty="0">
                          <a:solidFill>
                            <a:schemeClr val="accent2"/>
                          </a:solidFill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%</a:t>
                      </a:r>
                      <a:endParaRPr lang="de-DE" sz="1800" dirty="0">
                        <a:solidFill>
                          <a:schemeClr val="accent2"/>
                        </a:solidFill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2000" b="1" dirty="0" smtClean="0">
                          <a:solidFill>
                            <a:schemeClr val="accent2"/>
                          </a:solidFill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 80</a:t>
                      </a:r>
                      <a:r>
                        <a:rPr lang="de-DE" sz="2000" b="1" dirty="0">
                          <a:solidFill>
                            <a:schemeClr val="accent2"/>
                          </a:solidFill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%</a:t>
                      </a:r>
                      <a:endParaRPr lang="de-DE" sz="2000" dirty="0">
                        <a:solidFill>
                          <a:schemeClr val="accent2"/>
                        </a:solidFill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800" b="1" dirty="0" smtClean="0">
                          <a:solidFill>
                            <a:schemeClr val="accent2"/>
                          </a:solidFill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 </a:t>
                      </a:r>
                      <a:r>
                        <a:rPr lang="de-DE" sz="2000" b="1" dirty="0" smtClean="0">
                          <a:solidFill>
                            <a:schemeClr val="accent2"/>
                          </a:solidFill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83%</a:t>
                      </a:r>
                      <a:endParaRPr lang="de-DE" sz="1800" b="1" dirty="0" smtClean="0">
                        <a:solidFill>
                          <a:schemeClr val="accent2"/>
                        </a:solidFill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800" b="1" dirty="0" smtClean="0">
                          <a:solidFill>
                            <a:schemeClr val="accent2"/>
                          </a:solidFill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 </a:t>
                      </a:r>
                      <a:r>
                        <a:rPr lang="de-DE" sz="2000" b="1" dirty="0" smtClean="0">
                          <a:solidFill>
                            <a:schemeClr val="accent2"/>
                          </a:solidFill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85</a:t>
                      </a:r>
                      <a:r>
                        <a:rPr lang="de-DE" sz="2000" b="1" dirty="0">
                          <a:solidFill>
                            <a:schemeClr val="accent2"/>
                          </a:solidFill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%</a:t>
                      </a:r>
                      <a:endParaRPr lang="de-DE" sz="1800" dirty="0">
                        <a:solidFill>
                          <a:schemeClr val="accent2"/>
                        </a:solidFill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290"/>
                        </a:spcAft>
                      </a:pPr>
                      <a:r>
                        <a:rPr lang="de-DE" sz="18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 </a:t>
                      </a:r>
                      <a:r>
                        <a:rPr lang="de-DE" sz="1800" b="1" dirty="0" smtClean="0">
                          <a:solidFill>
                            <a:srgbClr val="00B0F0"/>
                          </a:solidFill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90%</a:t>
                      </a: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290"/>
                        </a:spcAft>
                      </a:pPr>
                      <a:r>
                        <a:rPr lang="de-DE" sz="1800" b="1" dirty="0" smtClean="0">
                          <a:solidFill>
                            <a:srgbClr val="00B0F0"/>
                          </a:solidFill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100%</a:t>
                      </a:r>
                      <a:endParaRPr lang="de-DE" sz="1800" dirty="0">
                        <a:solidFill>
                          <a:srgbClr val="00B0F0"/>
                        </a:solidFill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2485" marR="624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cxnSp>
        <p:nvCxnSpPr>
          <p:cNvPr id="9" name="Gerade Verbindung mit Pfeil 8"/>
          <p:cNvCxnSpPr/>
          <p:nvPr/>
        </p:nvCxnSpPr>
        <p:spPr>
          <a:xfrm flipH="1">
            <a:off x="4644008" y="1844824"/>
            <a:ext cx="1800200" cy="2592288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Gerade Verbindung mit Pfeil 13"/>
          <p:cNvCxnSpPr/>
          <p:nvPr/>
        </p:nvCxnSpPr>
        <p:spPr>
          <a:xfrm flipH="1">
            <a:off x="4644008" y="1844824"/>
            <a:ext cx="1656184" cy="2160240"/>
          </a:xfrm>
          <a:prstGeom prst="straightConnector1">
            <a:avLst/>
          </a:prstGeom>
          <a:ln w="1905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323528" y="0"/>
            <a:ext cx="8496944" cy="692150"/>
          </a:xfrm>
          <a:prstGeom prst="rect">
            <a:avLst/>
          </a:prstGeom>
          <a:solidFill>
            <a:srgbClr val="C0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de-DE" sz="2800" dirty="0" smtClean="0">
                <a:solidFill>
                  <a:srgbClr val="92D050"/>
                </a:solidFill>
                <a:latin typeface="Microsoft Sans Serif" pitchFamily="34" charset="0"/>
                <a:cs typeface="Microsoft Sans Serif" pitchFamily="34" charset="0"/>
              </a:rPr>
              <a:t>ROMA</a:t>
            </a:r>
            <a:r>
              <a:rPr lang="de-DE" sz="2800" dirty="0" smtClean="0">
                <a:solidFill>
                  <a:schemeClr val="bg1"/>
                </a:solidFill>
                <a:latin typeface="Microsoft Sans Serif" pitchFamily="34" charset="0"/>
                <a:cs typeface="Microsoft Sans Serif" pitchFamily="34" charset="0"/>
              </a:rPr>
              <a:t>  –  </a:t>
            </a:r>
            <a:r>
              <a:rPr lang="de-DE" dirty="0" smtClean="0">
                <a:solidFill>
                  <a:schemeClr val="bg1"/>
                </a:solidFill>
                <a:latin typeface="Microsoft Sans Serif" pitchFamily="34" charset="0"/>
                <a:cs typeface="Microsoft Sans Serif" pitchFamily="34" charset="0"/>
              </a:rPr>
              <a:t>perfekt  durchdacht …</a:t>
            </a:r>
            <a:endParaRPr lang="de-DE" sz="2800" dirty="0">
              <a:solidFill>
                <a:schemeClr val="bg1"/>
              </a:solidFill>
              <a:latin typeface="Microsoft Sans Serif" pitchFamily="34" charset="0"/>
              <a:cs typeface="Microsoft Sans Serif" pitchFamily="34" charset="0"/>
            </a:endParaRPr>
          </a:p>
        </p:txBody>
      </p:sp>
      <p:sp>
        <p:nvSpPr>
          <p:cNvPr id="8" name="Rechteck 7"/>
          <p:cNvSpPr/>
          <p:nvPr/>
        </p:nvSpPr>
        <p:spPr>
          <a:xfrm>
            <a:off x="0" y="620688"/>
            <a:ext cx="9144000" cy="707886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 marL="457200" indent="-457200">
              <a:lnSpc>
                <a:spcPct val="200000"/>
              </a:lnSpc>
            </a:pPr>
            <a:r>
              <a:rPr lang="de-DE" sz="2000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 2.  Wortschatz</a:t>
            </a:r>
            <a:r>
              <a:rPr lang="de-DE" sz="2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als dauernde Aufgabe – Lernen und Sichern</a:t>
            </a:r>
            <a:endParaRPr lang="de-DE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323528" y="0"/>
            <a:ext cx="8496944" cy="692150"/>
          </a:xfrm>
          <a:prstGeom prst="rect">
            <a:avLst/>
          </a:prstGeom>
          <a:solidFill>
            <a:srgbClr val="C0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de-DE" sz="2800" dirty="0" smtClean="0">
                <a:solidFill>
                  <a:srgbClr val="92D050"/>
                </a:solidFill>
                <a:latin typeface="Microsoft Sans Serif" pitchFamily="34" charset="0"/>
                <a:cs typeface="Microsoft Sans Serif" pitchFamily="34" charset="0"/>
              </a:rPr>
              <a:t>ROMA</a:t>
            </a:r>
            <a:r>
              <a:rPr lang="de-DE" sz="2800" dirty="0" smtClean="0">
                <a:solidFill>
                  <a:schemeClr val="bg1"/>
                </a:solidFill>
                <a:latin typeface="Microsoft Sans Serif" pitchFamily="34" charset="0"/>
                <a:cs typeface="Microsoft Sans Serif" pitchFamily="34" charset="0"/>
              </a:rPr>
              <a:t>  –  </a:t>
            </a:r>
            <a:r>
              <a:rPr lang="de-DE" dirty="0" smtClean="0">
                <a:solidFill>
                  <a:schemeClr val="bg1"/>
                </a:solidFill>
                <a:latin typeface="Microsoft Sans Serif" pitchFamily="34" charset="0"/>
                <a:cs typeface="Microsoft Sans Serif" pitchFamily="34" charset="0"/>
              </a:rPr>
              <a:t>perfekt  durchdacht …</a:t>
            </a:r>
            <a:endParaRPr lang="de-DE" sz="2800" dirty="0">
              <a:solidFill>
                <a:schemeClr val="bg1"/>
              </a:solidFill>
              <a:latin typeface="Microsoft Sans Serif" pitchFamily="34" charset="0"/>
              <a:cs typeface="Microsoft Sans Serif" pitchFamily="34" charset="0"/>
            </a:endParaRPr>
          </a:p>
        </p:txBody>
      </p:sp>
      <p:sp>
        <p:nvSpPr>
          <p:cNvPr id="8" name="Rechteck 7"/>
          <p:cNvSpPr/>
          <p:nvPr/>
        </p:nvSpPr>
        <p:spPr>
          <a:xfrm>
            <a:off x="0" y="620688"/>
            <a:ext cx="9144000" cy="707886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 marL="457200" indent="-457200">
              <a:lnSpc>
                <a:spcPct val="200000"/>
              </a:lnSpc>
            </a:pPr>
            <a:r>
              <a:rPr lang="de-DE" sz="2000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 2.  Wortschatz</a:t>
            </a:r>
            <a:r>
              <a:rPr lang="de-DE" sz="2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als dauernde Aufgabe – Lernen und Sichern</a:t>
            </a:r>
            <a:endParaRPr lang="de-DE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10" name="Textfeld 9"/>
          <p:cNvSpPr txBox="1"/>
          <p:nvPr/>
        </p:nvSpPr>
        <p:spPr>
          <a:xfrm>
            <a:off x="179512" y="1988840"/>
            <a:ext cx="871296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lang="de-DE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Gesamtbestand: ca. </a:t>
            </a:r>
            <a:r>
              <a:rPr lang="de-DE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1000 Wörter </a:t>
            </a:r>
            <a:r>
              <a:rPr lang="de-DE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(gem. Statistik BWS)</a:t>
            </a:r>
          </a:p>
          <a:p>
            <a:endParaRPr lang="de-DE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buFontTx/>
              <a:buChar char="-"/>
            </a:pPr>
            <a:r>
              <a:rPr lang="de-DE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1. </a:t>
            </a:r>
            <a:r>
              <a:rPr lang="de-DE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Lernjahr</a:t>
            </a:r>
            <a:r>
              <a:rPr lang="de-DE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: fast  </a:t>
            </a:r>
            <a:r>
              <a:rPr lang="de-DE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¾  der 500 häufigsten </a:t>
            </a:r>
            <a:r>
              <a:rPr lang="de-DE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Wörter erfasst </a:t>
            </a:r>
          </a:p>
          <a:p>
            <a:r>
              <a:rPr lang="de-DE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(</a:t>
            </a:r>
            <a:r>
              <a:rPr lang="de-DE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  <a:sym typeface="Wingdings" pitchFamily="2" charset="2"/>
              </a:rPr>
              <a:t></a:t>
            </a:r>
            <a:r>
              <a:rPr lang="de-DE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hohe Umwälzung)</a:t>
            </a:r>
          </a:p>
          <a:p>
            <a:endParaRPr lang="de-DE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buFontTx/>
              <a:buChar char="-"/>
            </a:pPr>
            <a:r>
              <a:rPr lang="de-DE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Wiederholungswörter: wälzen alleine ca. </a:t>
            </a:r>
            <a:r>
              <a:rPr lang="de-DE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350</a:t>
            </a:r>
            <a:r>
              <a:rPr lang="de-DE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der 500 			häufigsten </a:t>
            </a:r>
            <a:r>
              <a:rPr lang="de-DE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Vokk</a:t>
            </a:r>
            <a:r>
              <a:rPr lang="de-DE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um</a:t>
            </a:r>
          </a:p>
          <a:p>
            <a:pPr>
              <a:buFontTx/>
              <a:buChar char="-"/>
            </a:pPr>
            <a:endParaRPr lang="de-DE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buFontTx/>
              <a:buChar char="-"/>
            </a:pPr>
            <a:r>
              <a:rPr lang="de-DE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vgl. auch „Vokabeln sichern“ und „Text vorbereiten“</a:t>
            </a:r>
            <a:endParaRPr lang="de-DE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323528" y="0"/>
            <a:ext cx="8496944" cy="692150"/>
          </a:xfrm>
          <a:prstGeom prst="rect">
            <a:avLst/>
          </a:prstGeom>
          <a:solidFill>
            <a:srgbClr val="C0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de-DE" sz="2800" dirty="0" smtClean="0">
                <a:solidFill>
                  <a:srgbClr val="92D050"/>
                </a:solidFill>
                <a:latin typeface="Microsoft Sans Serif" pitchFamily="34" charset="0"/>
                <a:cs typeface="Microsoft Sans Serif" pitchFamily="34" charset="0"/>
              </a:rPr>
              <a:t>ROMA</a:t>
            </a:r>
            <a:r>
              <a:rPr lang="de-DE" sz="2800" dirty="0" smtClean="0">
                <a:solidFill>
                  <a:schemeClr val="bg1"/>
                </a:solidFill>
                <a:latin typeface="Microsoft Sans Serif" pitchFamily="34" charset="0"/>
                <a:cs typeface="Microsoft Sans Serif" pitchFamily="34" charset="0"/>
              </a:rPr>
              <a:t>  –  </a:t>
            </a:r>
            <a:r>
              <a:rPr lang="de-DE" dirty="0" smtClean="0">
                <a:solidFill>
                  <a:schemeClr val="bg1"/>
                </a:solidFill>
                <a:latin typeface="Microsoft Sans Serif" pitchFamily="34" charset="0"/>
                <a:cs typeface="Microsoft Sans Serif" pitchFamily="34" charset="0"/>
              </a:rPr>
              <a:t>perfekt  durchdacht …</a:t>
            </a:r>
            <a:endParaRPr lang="de-DE" sz="2800" dirty="0">
              <a:solidFill>
                <a:schemeClr val="bg1"/>
              </a:solidFill>
              <a:latin typeface="Microsoft Sans Serif" pitchFamily="34" charset="0"/>
              <a:cs typeface="Microsoft Sans Serif" pitchFamily="34" charset="0"/>
            </a:endParaRPr>
          </a:p>
        </p:txBody>
      </p:sp>
      <p:sp>
        <p:nvSpPr>
          <p:cNvPr id="8" name="Rechteck 7"/>
          <p:cNvSpPr/>
          <p:nvPr/>
        </p:nvSpPr>
        <p:spPr>
          <a:xfrm>
            <a:off x="0" y="620688"/>
            <a:ext cx="9144000" cy="707886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 marL="457200" indent="-457200">
              <a:lnSpc>
                <a:spcPct val="200000"/>
              </a:lnSpc>
            </a:pPr>
            <a:r>
              <a:rPr lang="de-DE" sz="2000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 2.  Wortschatz</a:t>
            </a:r>
            <a:r>
              <a:rPr lang="de-DE" sz="2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als dauernde Aufgabe – Lernen und Sichern</a:t>
            </a:r>
            <a:endParaRPr lang="de-DE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412776"/>
            <a:ext cx="4427984" cy="5445224"/>
          </a:xfrm>
          <a:prstGeom prst="rect">
            <a:avLst/>
          </a:prstGeom>
          <a:noFill/>
          <a:ln w="3175">
            <a:solidFill>
              <a:srgbClr val="C00000"/>
            </a:solidFill>
            <a:miter lim="800000"/>
            <a:headEnd/>
            <a:tailEnd/>
          </a:ln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1412776"/>
            <a:ext cx="4860032" cy="2691186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1999" y="4365104"/>
            <a:ext cx="4804432" cy="2232248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</p:spPr>
      </p:pic>
      <p:sp>
        <p:nvSpPr>
          <p:cNvPr id="11" name="Ellipse 10"/>
          <p:cNvSpPr/>
          <p:nvPr/>
        </p:nvSpPr>
        <p:spPr bwMode="auto">
          <a:xfrm>
            <a:off x="1259632" y="3573016"/>
            <a:ext cx="2088232" cy="576064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2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Wortschatz</a:t>
            </a:r>
          </a:p>
        </p:txBody>
      </p:sp>
      <p:sp>
        <p:nvSpPr>
          <p:cNvPr id="12" name="Ellipse 11"/>
          <p:cNvSpPr/>
          <p:nvPr/>
        </p:nvSpPr>
        <p:spPr bwMode="auto">
          <a:xfrm>
            <a:off x="5508104" y="3212976"/>
            <a:ext cx="3096344" cy="576064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2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Vokabeln sichern</a:t>
            </a:r>
          </a:p>
        </p:txBody>
      </p:sp>
      <p:sp>
        <p:nvSpPr>
          <p:cNvPr id="13" name="Ellipse 12"/>
          <p:cNvSpPr/>
          <p:nvPr/>
        </p:nvSpPr>
        <p:spPr bwMode="auto">
          <a:xfrm>
            <a:off x="6660232" y="4725144"/>
            <a:ext cx="2880320" cy="576064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2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Text vorbereiten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E6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323528" y="0"/>
            <a:ext cx="8496944" cy="692150"/>
          </a:xfrm>
          <a:prstGeom prst="rect">
            <a:avLst/>
          </a:prstGeom>
          <a:solidFill>
            <a:srgbClr val="C0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de-DE" sz="2800" dirty="0" smtClean="0">
                <a:solidFill>
                  <a:srgbClr val="92D050"/>
                </a:solidFill>
                <a:latin typeface="Microsoft Sans Serif" pitchFamily="34" charset="0"/>
                <a:cs typeface="Microsoft Sans Serif" pitchFamily="34" charset="0"/>
              </a:rPr>
              <a:t>ROMA</a:t>
            </a:r>
            <a:r>
              <a:rPr lang="de-DE" sz="2800" dirty="0" smtClean="0">
                <a:solidFill>
                  <a:schemeClr val="bg1"/>
                </a:solidFill>
                <a:latin typeface="Microsoft Sans Serif" pitchFamily="34" charset="0"/>
                <a:cs typeface="Microsoft Sans Serif" pitchFamily="34" charset="0"/>
              </a:rPr>
              <a:t>  –  </a:t>
            </a:r>
            <a:r>
              <a:rPr lang="de-DE" dirty="0" smtClean="0">
                <a:solidFill>
                  <a:schemeClr val="bg1"/>
                </a:solidFill>
                <a:latin typeface="Microsoft Sans Serif" pitchFamily="34" charset="0"/>
                <a:cs typeface="Microsoft Sans Serif" pitchFamily="34" charset="0"/>
              </a:rPr>
              <a:t>perfekt  durchdacht …</a:t>
            </a:r>
            <a:endParaRPr lang="de-DE" sz="2800" dirty="0">
              <a:solidFill>
                <a:schemeClr val="bg1"/>
              </a:solidFill>
              <a:latin typeface="Microsoft Sans Serif" pitchFamily="34" charset="0"/>
              <a:cs typeface="Microsoft Sans Serif" pitchFamily="34" charset="0"/>
            </a:endParaRPr>
          </a:p>
        </p:txBody>
      </p:sp>
      <p:sp>
        <p:nvSpPr>
          <p:cNvPr id="3" name="Rechteck 2"/>
          <p:cNvSpPr/>
          <p:nvPr/>
        </p:nvSpPr>
        <p:spPr>
          <a:xfrm>
            <a:off x="0" y="620689"/>
            <a:ext cx="9144000" cy="830997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 marL="457200" indent="-457200">
              <a:lnSpc>
                <a:spcPct val="200000"/>
              </a:lnSpc>
            </a:pPr>
            <a:r>
              <a:rPr lang="de-DE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 </a:t>
            </a:r>
            <a:r>
              <a:rPr lang="de-DE" sz="2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3. Ökonomische </a:t>
            </a:r>
            <a:r>
              <a:rPr lang="de-DE" sz="2000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Grammatikarbeit</a:t>
            </a:r>
            <a:r>
              <a:rPr lang="de-DE" sz="2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– </a:t>
            </a:r>
            <a:r>
              <a:rPr lang="de-DE" sz="20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kleinschrittig</a:t>
            </a:r>
            <a:r>
              <a:rPr lang="de-DE" sz="2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und nachhaltig</a:t>
            </a:r>
            <a:endParaRPr lang="de-DE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179512" y="1628800"/>
            <a:ext cx="7848872" cy="1008112"/>
          </a:xfrm>
          <a:prstGeom prst="rect">
            <a:avLst/>
          </a:prstGeom>
          <a:solidFill>
            <a:srgbClr val="D9D9D9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de-DE" i="1" dirty="0" smtClean="0">
                <a:solidFill>
                  <a:srgbClr val="C00000"/>
                </a:solidFill>
                <a:latin typeface="Microsoft Sans Serif" pitchFamily="34" charset="0"/>
                <a:cs typeface="Microsoft Sans Serif" pitchFamily="34" charset="0"/>
              </a:rPr>
              <a:t>Bezugspunkt:</a:t>
            </a:r>
            <a:r>
              <a:rPr lang="de-DE" dirty="0" smtClean="0">
                <a:solidFill>
                  <a:srgbClr val="C00000"/>
                </a:solidFill>
                <a:latin typeface="Microsoft Sans Serif" pitchFamily="34" charset="0"/>
                <a:cs typeface="Microsoft Sans Serif" pitchFamily="34" charset="0"/>
              </a:rPr>
              <a:t> </a:t>
            </a:r>
            <a:r>
              <a:rPr lang="de-DE" i="1" dirty="0" smtClean="0">
                <a:solidFill>
                  <a:srgbClr val="C00000"/>
                </a:solidFill>
                <a:latin typeface="Microsoft Sans Serif" pitchFamily="34" charset="0"/>
                <a:cs typeface="Microsoft Sans Serif" pitchFamily="34" charset="0"/>
              </a:rPr>
              <a:t>Schülergrammatik</a:t>
            </a:r>
          </a:p>
          <a:p>
            <a:pPr algn="ctr"/>
            <a:r>
              <a:rPr lang="de-DE" sz="1800" dirty="0" smtClean="0">
                <a:solidFill>
                  <a:schemeClr val="accent1">
                    <a:lumMod val="50000"/>
                  </a:schemeClr>
                </a:solidFill>
                <a:latin typeface="Microsoft Sans Serif" pitchFamily="34" charset="0"/>
                <a:cs typeface="Microsoft Sans Serif" pitchFamily="34" charset="0"/>
              </a:rPr>
              <a:t>(von Utz/Kammerer, 2016) </a:t>
            </a:r>
            <a:endParaRPr lang="de-DE" sz="2000" b="0" dirty="0">
              <a:solidFill>
                <a:schemeClr val="accent1">
                  <a:lumMod val="50000"/>
                </a:schemeClr>
              </a:solidFill>
              <a:latin typeface="Microsoft Sans Serif" pitchFamily="34" charset="0"/>
              <a:cs typeface="Microsoft Sans Serif" pitchFamily="34" charset="0"/>
            </a:endParaRPr>
          </a:p>
        </p:txBody>
      </p:sp>
      <p:pic>
        <p:nvPicPr>
          <p:cNvPr id="5" name="Grafik 4" descr="1. Wisse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512" y="2780928"/>
            <a:ext cx="7828871" cy="1368152"/>
          </a:xfrm>
          <a:prstGeom prst="rect">
            <a:avLst/>
          </a:prstGeom>
        </p:spPr>
      </p:pic>
      <p:pic>
        <p:nvPicPr>
          <p:cNvPr id="6" name="Grafik 5" descr="2. Vorgehe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9512" y="3717032"/>
            <a:ext cx="7871129" cy="1296144"/>
          </a:xfrm>
          <a:prstGeom prst="rect">
            <a:avLst/>
          </a:prstGeom>
        </p:spPr>
      </p:pic>
      <p:pic>
        <p:nvPicPr>
          <p:cNvPr id="7" name="Grafik 6" descr="3. Brauchen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79512" y="4509120"/>
            <a:ext cx="7871129" cy="1296144"/>
          </a:xfrm>
          <a:prstGeom prst="rect">
            <a:avLst/>
          </a:prstGeom>
        </p:spPr>
      </p:pic>
      <p:pic>
        <p:nvPicPr>
          <p:cNvPr id="8" name="Grafik 7" descr="4. Weiterdenken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79512" y="5301208"/>
            <a:ext cx="7871129" cy="1296144"/>
          </a:xfrm>
          <a:prstGeom prst="rect">
            <a:avLst/>
          </a:prstGeom>
        </p:spPr>
      </p:pic>
      <p:sp>
        <p:nvSpPr>
          <p:cNvPr id="9" name="Abgerundetes Rechteck 8"/>
          <p:cNvSpPr/>
          <p:nvPr/>
        </p:nvSpPr>
        <p:spPr>
          <a:xfrm>
            <a:off x="4067944" y="3645024"/>
            <a:ext cx="4896544" cy="576064"/>
          </a:xfrm>
          <a:prstGeom prst="roundRect">
            <a:avLst/>
          </a:prstGeom>
          <a:solidFill>
            <a:srgbClr val="99CCFF"/>
          </a:solidFill>
          <a:ln>
            <a:solidFill>
              <a:srgbClr val="81C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dirty="0" smtClean="0">
                <a:solidFill>
                  <a:srgbClr val="003300"/>
                </a:solidFill>
              </a:rPr>
              <a:t>Wissen und Können - Grundkompetenzen</a:t>
            </a:r>
            <a:endParaRPr lang="de-DE" sz="2000" b="1" dirty="0">
              <a:solidFill>
                <a:srgbClr val="003300"/>
              </a:solidFill>
            </a:endParaRPr>
          </a:p>
        </p:txBody>
      </p:sp>
      <p:sp>
        <p:nvSpPr>
          <p:cNvPr id="10" name="Abgerundetes Rechteck 9"/>
          <p:cNvSpPr/>
          <p:nvPr/>
        </p:nvSpPr>
        <p:spPr>
          <a:xfrm>
            <a:off x="4067944" y="4509120"/>
            <a:ext cx="4896544" cy="576064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AEE4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dirty="0" smtClean="0">
                <a:solidFill>
                  <a:srgbClr val="003300"/>
                </a:solidFill>
              </a:rPr>
              <a:t>Schritt für Schritt – </a:t>
            </a:r>
            <a:r>
              <a:rPr lang="de-DE" sz="2000" b="1" dirty="0" err="1" smtClean="0">
                <a:solidFill>
                  <a:srgbClr val="003300"/>
                </a:solidFill>
              </a:rPr>
              <a:t>method</a:t>
            </a:r>
            <a:r>
              <a:rPr lang="de-DE" sz="2000" b="1" dirty="0" smtClean="0">
                <a:solidFill>
                  <a:srgbClr val="003300"/>
                </a:solidFill>
              </a:rPr>
              <a:t>. Vorgehen</a:t>
            </a:r>
            <a:endParaRPr lang="de-DE" sz="2000" b="1" dirty="0">
              <a:solidFill>
                <a:srgbClr val="003300"/>
              </a:solidFill>
            </a:endParaRPr>
          </a:p>
        </p:txBody>
      </p:sp>
      <p:sp>
        <p:nvSpPr>
          <p:cNvPr id="11" name="Abgerundetes Rechteck 10"/>
          <p:cNvSpPr/>
          <p:nvPr/>
        </p:nvSpPr>
        <p:spPr>
          <a:xfrm>
            <a:off x="4067944" y="5301208"/>
            <a:ext cx="4896544" cy="576064"/>
          </a:xfrm>
          <a:prstGeom prst="roundRect">
            <a:avLst/>
          </a:prstGeom>
          <a:solidFill>
            <a:srgbClr val="FFCC99"/>
          </a:solidFill>
          <a:ln>
            <a:solidFill>
              <a:srgbClr val="FFB66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dirty="0" smtClean="0">
                <a:solidFill>
                  <a:srgbClr val="003300"/>
                </a:solidFill>
              </a:rPr>
              <a:t>Wendungen und Übersichten - Lernhilfen</a:t>
            </a:r>
            <a:endParaRPr lang="de-DE" sz="2000" b="1" dirty="0">
              <a:solidFill>
                <a:srgbClr val="003300"/>
              </a:solidFill>
            </a:endParaRPr>
          </a:p>
        </p:txBody>
      </p:sp>
      <p:sp>
        <p:nvSpPr>
          <p:cNvPr id="12" name="Abgerundetes Rechteck 11"/>
          <p:cNvSpPr/>
          <p:nvPr/>
        </p:nvSpPr>
        <p:spPr>
          <a:xfrm>
            <a:off x="4067944" y="6093296"/>
            <a:ext cx="4896544" cy="576064"/>
          </a:xfrm>
          <a:prstGeom prst="roundRect">
            <a:avLst/>
          </a:prstGeom>
          <a:solidFill>
            <a:srgbClr val="FFCCFF"/>
          </a:solidFill>
          <a:ln>
            <a:solidFill>
              <a:srgbClr val="FFABE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dirty="0" smtClean="0">
                <a:solidFill>
                  <a:srgbClr val="003300"/>
                </a:solidFill>
              </a:rPr>
              <a:t>Sprachreflexion - Sprachkontrast</a:t>
            </a:r>
            <a:endParaRPr lang="de-DE" sz="2000" b="1" dirty="0">
              <a:solidFill>
                <a:srgbClr val="003300"/>
              </a:solidFill>
            </a:endParaRPr>
          </a:p>
        </p:txBody>
      </p:sp>
      <p:sp>
        <p:nvSpPr>
          <p:cNvPr id="13" name="Pfeil nach rechts 12"/>
          <p:cNvSpPr/>
          <p:nvPr/>
        </p:nvSpPr>
        <p:spPr>
          <a:xfrm>
            <a:off x="2483768" y="3717032"/>
            <a:ext cx="1008112" cy="360040"/>
          </a:xfrm>
          <a:prstGeom prst="rightArrow">
            <a:avLst>
              <a:gd name="adj1" fmla="val 100000"/>
              <a:gd name="adj2" fmla="val 36523"/>
            </a:avLst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800" b="1" dirty="0" smtClean="0">
                <a:solidFill>
                  <a:srgbClr val="C00000"/>
                </a:solidFill>
              </a:rPr>
              <a:t>immer</a:t>
            </a:r>
            <a:endParaRPr lang="de-DE" sz="1800" b="1" dirty="0">
              <a:solidFill>
                <a:srgbClr val="C00000"/>
              </a:solidFill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71600" y="5085184"/>
            <a:ext cx="2736304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1" descr="D:\Clement Verlag\Grammatik_neu\c42000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876256" y="1340768"/>
            <a:ext cx="1518972" cy="21434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0"/>
                            </p:stCondLst>
                            <p:childTnLst>
                              <p:par>
                                <p:cTn id="1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500"/>
                            </p:stCondLst>
                            <p:childTnLst>
                              <p:par>
                                <p:cTn id="1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6500"/>
                            </p:stCondLst>
                            <p:childTnLst>
                              <p:par>
                                <p:cTn id="2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E6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323528" y="0"/>
            <a:ext cx="8496944" cy="692150"/>
          </a:xfrm>
          <a:prstGeom prst="rect">
            <a:avLst/>
          </a:prstGeom>
          <a:solidFill>
            <a:srgbClr val="C0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de-DE" sz="2800" dirty="0" smtClean="0">
                <a:solidFill>
                  <a:srgbClr val="92D050"/>
                </a:solidFill>
                <a:latin typeface="Microsoft Sans Serif" pitchFamily="34" charset="0"/>
                <a:cs typeface="Microsoft Sans Serif" pitchFamily="34" charset="0"/>
              </a:rPr>
              <a:t>ROMA</a:t>
            </a:r>
            <a:r>
              <a:rPr lang="de-DE" sz="2800" dirty="0" smtClean="0">
                <a:solidFill>
                  <a:schemeClr val="bg1"/>
                </a:solidFill>
                <a:latin typeface="Microsoft Sans Serif" pitchFamily="34" charset="0"/>
                <a:cs typeface="Microsoft Sans Serif" pitchFamily="34" charset="0"/>
              </a:rPr>
              <a:t>  –  </a:t>
            </a:r>
            <a:r>
              <a:rPr lang="de-DE" dirty="0" smtClean="0">
                <a:solidFill>
                  <a:schemeClr val="bg1"/>
                </a:solidFill>
                <a:latin typeface="Microsoft Sans Serif" pitchFamily="34" charset="0"/>
                <a:cs typeface="Microsoft Sans Serif" pitchFamily="34" charset="0"/>
              </a:rPr>
              <a:t>perfekt  durchdacht …</a:t>
            </a:r>
            <a:endParaRPr lang="de-DE" sz="2800" dirty="0">
              <a:solidFill>
                <a:schemeClr val="bg1"/>
              </a:solidFill>
              <a:latin typeface="Microsoft Sans Serif" pitchFamily="34" charset="0"/>
              <a:cs typeface="Microsoft Sans Serif" pitchFamily="34" charset="0"/>
            </a:endParaRPr>
          </a:p>
        </p:txBody>
      </p:sp>
      <p:sp>
        <p:nvSpPr>
          <p:cNvPr id="3" name="Rechteck 2"/>
          <p:cNvSpPr/>
          <p:nvPr/>
        </p:nvSpPr>
        <p:spPr>
          <a:xfrm>
            <a:off x="0" y="620689"/>
            <a:ext cx="9144000" cy="830997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 marL="457200" indent="-457200">
              <a:lnSpc>
                <a:spcPct val="200000"/>
              </a:lnSpc>
            </a:pPr>
            <a:r>
              <a:rPr lang="de-DE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 </a:t>
            </a:r>
            <a:r>
              <a:rPr lang="de-DE" sz="2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3. Ökonomische </a:t>
            </a:r>
            <a:r>
              <a:rPr lang="de-DE" sz="2000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Grammatikarbeit</a:t>
            </a:r>
            <a:r>
              <a:rPr lang="de-DE" sz="2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– </a:t>
            </a:r>
            <a:r>
              <a:rPr lang="de-DE" sz="20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kleinschrittig</a:t>
            </a:r>
            <a:r>
              <a:rPr lang="de-DE" sz="2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und nachhaltig</a:t>
            </a:r>
            <a:endParaRPr lang="de-DE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graphicFrame>
        <p:nvGraphicFramePr>
          <p:cNvPr id="24" name="Tabelle 23"/>
          <p:cNvGraphicFramePr>
            <a:graphicFrameLocks noGrp="1"/>
          </p:cNvGraphicFramePr>
          <p:nvPr/>
        </p:nvGraphicFramePr>
        <p:xfrm>
          <a:off x="467544" y="1772816"/>
          <a:ext cx="8208911" cy="3618018"/>
        </p:xfrm>
        <a:graphic>
          <a:graphicData uri="http://schemas.openxmlformats.org/drawingml/2006/table">
            <a:tbl>
              <a:tblPr/>
              <a:tblGrid>
                <a:gridCol w="288032"/>
                <a:gridCol w="504056"/>
                <a:gridCol w="7416823"/>
              </a:tblGrid>
              <a:tr h="47120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3200" b="1" dirty="0">
                          <a:solidFill>
                            <a:srgbClr val="D81E39"/>
                          </a:solidFill>
                          <a:latin typeface="Arial Black" pitchFamily="34" charset="0"/>
                          <a:ea typeface="Times New Roman"/>
                          <a:cs typeface="Times New Roman"/>
                        </a:rPr>
                        <a:t>1</a:t>
                      </a:r>
                      <a:endParaRPr lang="de-DE" sz="2400" dirty="0"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2400" b="1" dirty="0">
                          <a:solidFill>
                            <a:srgbClr val="0070C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A</a:t>
                      </a:r>
                      <a:endParaRPr lang="de-DE" sz="4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latin typeface="Calibri"/>
                          <a:ea typeface="Times New Roman"/>
                          <a:cs typeface="Times New Roman"/>
                        </a:rPr>
                        <a:t>Substantive</a:t>
                      </a:r>
                      <a:r>
                        <a:rPr lang="en-US" sz="2000" b="1">
                          <a:latin typeface="Calibri"/>
                          <a:ea typeface="Times New Roman"/>
                          <a:cs typeface="Times New Roman"/>
                        </a:rPr>
                        <a:t>: </a:t>
                      </a:r>
                      <a:r>
                        <a:rPr lang="en-US" sz="2000" b="1" smtClean="0">
                          <a:solidFill>
                            <a:srgbClr val="0000FF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a-/o-Deklination </a:t>
                      </a:r>
                      <a:r>
                        <a:rPr lang="en-US" sz="2000" b="1" dirty="0">
                          <a:latin typeface="Calibri"/>
                          <a:ea typeface="Times New Roman"/>
                          <a:cs typeface="Times New Roman"/>
                        </a:rPr>
                        <a:t>(</a:t>
                      </a:r>
                      <a:r>
                        <a:rPr lang="en-US" sz="2000" b="1" dirty="0" err="1">
                          <a:latin typeface="Calibri"/>
                          <a:ea typeface="Times New Roman"/>
                          <a:cs typeface="Times New Roman"/>
                        </a:rPr>
                        <a:t>Nominativ</a:t>
                      </a:r>
                      <a:r>
                        <a:rPr lang="en-US" sz="2000" b="1" dirty="0">
                          <a:latin typeface="Calibri"/>
                          <a:ea typeface="Times New Roman"/>
                          <a:cs typeface="Times New Roman"/>
                        </a:rPr>
                        <a:t>)</a:t>
                      </a:r>
                      <a:endParaRPr lang="de-DE" sz="3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055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de-DE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de-DE" sz="2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2000" b="1">
                          <a:latin typeface="Calibri"/>
                          <a:ea typeface="Times New Roman"/>
                          <a:cs typeface="Times New Roman"/>
                        </a:rPr>
                        <a:t>Verben: </a:t>
                      </a:r>
                      <a:r>
                        <a:rPr lang="de-DE" sz="2000" b="1">
                          <a:solidFill>
                            <a:srgbClr val="C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a-Konjugation</a:t>
                      </a:r>
                      <a:r>
                        <a:rPr lang="de-DE" sz="2000" b="1">
                          <a:latin typeface="Calibri"/>
                          <a:ea typeface="Times New Roman"/>
                          <a:cs typeface="Times New Roman"/>
                        </a:rPr>
                        <a:t> und </a:t>
                      </a:r>
                      <a:r>
                        <a:rPr lang="de-DE" sz="2000" b="1">
                          <a:latin typeface="Cambria"/>
                          <a:ea typeface="Times New Roman"/>
                          <a:cs typeface="Times New Roman"/>
                        </a:rPr>
                        <a:t>esse</a:t>
                      </a:r>
                      <a:r>
                        <a:rPr lang="de-DE" sz="2000" b="1">
                          <a:latin typeface="Calibri"/>
                          <a:ea typeface="Times New Roman"/>
                          <a:cs typeface="Times New Roman"/>
                        </a:rPr>
                        <a:t> (3. Person Präsens)</a:t>
                      </a:r>
                      <a:endParaRPr lang="de-DE" sz="3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1744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de-DE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de-DE" sz="28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2000" b="1">
                          <a:latin typeface="Calibri"/>
                          <a:ea typeface="Times New Roman"/>
                          <a:cs typeface="Times New Roman"/>
                        </a:rPr>
                        <a:t>Subjekt und Prädikat</a:t>
                      </a:r>
                      <a:endParaRPr lang="de-DE" sz="3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055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de-DE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2400" b="1" dirty="0">
                          <a:solidFill>
                            <a:srgbClr val="0070C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B</a:t>
                      </a:r>
                      <a:endParaRPr lang="de-DE" sz="4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2000" b="1" dirty="0">
                          <a:latin typeface="Calibri"/>
                          <a:ea typeface="Times New Roman"/>
                          <a:cs typeface="Times New Roman"/>
                        </a:rPr>
                        <a:t>Verben: </a:t>
                      </a:r>
                      <a:r>
                        <a:rPr lang="de-DE" sz="2000" b="1" dirty="0">
                          <a:solidFill>
                            <a:srgbClr val="C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e- und i-Konjugation </a:t>
                      </a:r>
                      <a:r>
                        <a:rPr lang="de-DE" sz="2000" b="1" dirty="0">
                          <a:latin typeface="Calibri"/>
                          <a:ea typeface="Times New Roman"/>
                          <a:cs typeface="Times New Roman"/>
                        </a:rPr>
                        <a:t>(3. Person Präsens)</a:t>
                      </a:r>
                      <a:endParaRPr lang="de-DE" sz="3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1744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de-DE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de-DE" sz="28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2000" b="1" dirty="0">
                          <a:latin typeface="Calibri"/>
                          <a:ea typeface="Times New Roman"/>
                          <a:cs typeface="Times New Roman"/>
                        </a:rPr>
                        <a:t>Subjekt im Prädikat</a:t>
                      </a:r>
                      <a:endParaRPr lang="de-DE" sz="3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055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de-DE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2400" b="1">
                          <a:solidFill>
                            <a:srgbClr val="0070C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C</a:t>
                      </a:r>
                      <a:endParaRPr lang="de-DE" sz="44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2000" b="1" dirty="0">
                          <a:latin typeface="Calibri"/>
                          <a:ea typeface="Times New Roman"/>
                          <a:cs typeface="Times New Roman"/>
                        </a:rPr>
                        <a:t>Verben: Infinitiv Präsens</a:t>
                      </a:r>
                      <a:endParaRPr lang="de-DE" sz="3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055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de-DE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2400" b="1" dirty="0">
                          <a:solidFill>
                            <a:srgbClr val="FF99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M</a:t>
                      </a:r>
                      <a:endParaRPr lang="de-DE" sz="4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2000" b="1" dirty="0">
                          <a:latin typeface="Calibri"/>
                          <a:ea typeface="Times New Roman"/>
                          <a:cs typeface="Times New Roman"/>
                        </a:rPr>
                        <a:t>Wörter lernen: Lerntechniken anwenden</a:t>
                      </a:r>
                      <a:endParaRPr lang="de-DE" sz="3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E6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323528" y="0"/>
            <a:ext cx="8496944" cy="692150"/>
          </a:xfrm>
          <a:prstGeom prst="rect">
            <a:avLst/>
          </a:prstGeom>
          <a:solidFill>
            <a:srgbClr val="C0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de-DE" sz="2800" dirty="0" smtClean="0">
                <a:solidFill>
                  <a:srgbClr val="92D050"/>
                </a:solidFill>
                <a:latin typeface="Microsoft Sans Serif" pitchFamily="34" charset="0"/>
                <a:cs typeface="Microsoft Sans Serif" pitchFamily="34" charset="0"/>
              </a:rPr>
              <a:t>ROMA</a:t>
            </a:r>
            <a:r>
              <a:rPr lang="de-DE" sz="2800" dirty="0" smtClean="0">
                <a:solidFill>
                  <a:schemeClr val="bg1"/>
                </a:solidFill>
                <a:latin typeface="Microsoft Sans Serif" pitchFamily="34" charset="0"/>
                <a:cs typeface="Microsoft Sans Serif" pitchFamily="34" charset="0"/>
              </a:rPr>
              <a:t>  –  </a:t>
            </a:r>
            <a:r>
              <a:rPr lang="de-DE" dirty="0" smtClean="0">
                <a:solidFill>
                  <a:schemeClr val="bg1"/>
                </a:solidFill>
                <a:latin typeface="Microsoft Sans Serif" pitchFamily="34" charset="0"/>
                <a:cs typeface="Microsoft Sans Serif" pitchFamily="34" charset="0"/>
              </a:rPr>
              <a:t>perfekt  durchdacht …</a:t>
            </a:r>
            <a:endParaRPr lang="de-DE" sz="2800" dirty="0">
              <a:solidFill>
                <a:schemeClr val="bg1"/>
              </a:solidFill>
              <a:latin typeface="Microsoft Sans Serif" pitchFamily="34" charset="0"/>
              <a:cs typeface="Microsoft Sans Serif" pitchFamily="34" charset="0"/>
            </a:endParaRPr>
          </a:p>
        </p:txBody>
      </p:sp>
      <p:sp>
        <p:nvSpPr>
          <p:cNvPr id="3" name="Rechteck 2"/>
          <p:cNvSpPr/>
          <p:nvPr/>
        </p:nvSpPr>
        <p:spPr>
          <a:xfrm>
            <a:off x="0" y="620689"/>
            <a:ext cx="9144000" cy="830997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 marL="457200" indent="-457200">
              <a:lnSpc>
                <a:spcPct val="200000"/>
              </a:lnSpc>
            </a:pPr>
            <a:r>
              <a:rPr lang="de-DE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 </a:t>
            </a:r>
            <a:r>
              <a:rPr lang="de-DE" sz="2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3. Ökonomische </a:t>
            </a:r>
            <a:r>
              <a:rPr lang="de-DE" sz="2000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Grammatikarbeit</a:t>
            </a:r>
            <a:r>
              <a:rPr lang="de-DE" sz="2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– </a:t>
            </a:r>
            <a:r>
              <a:rPr lang="de-DE" sz="20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kleinschrittig</a:t>
            </a:r>
            <a:r>
              <a:rPr lang="de-DE" sz="2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und nachhaltig</a:t>
            </a:r>
            <a:endParaRPr lang="de-DE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graphicFrame>
        <p:nvGraphicFramePr>
          <p:cNvPr id="5" name="Tabelle 4"/>
          <p:cNvGraphicFramePr>
            <a:graphicFrameLocks noGrp="1"/>
          </p:cNvGraphicFramePr>
          <p:nvPr/>
        </p:nvGraphicFramePr>
        <p:xfrm>
          <a:off x="467544" y="1772817"/>
          <a:ext cx="7272810" cy="3414819"/>
        </p:xfrm>
        <a:graphic>
          <a:graphicData uri="http://schemas.openxmlformats.org/drawingml/2006/table">
            <a:tbl>
              <a:tblPr/>
              <a:tblGrid>
                <a:gridCol w="360040"/>
                <a:gridCol w="432048"/>
                <a:gridCol w="6480722"/>
              </a:tblGrid>
              <a:tr h="53038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3200" b="1" dirty="0">
                          <a:solidFill>
                            <a:srgbClr val="D81E39"/>
                          </a:solidFill>
                          <a:latin typeface="Arial Black" pitchFamily="34" charset="0"/>
                          <a:ea typeface="Times New Roman"/>
                          <a:cs typeface="Times New Roman"/>
                        </a:rPr>
                        <a:t>5</a:t>
                      </a:r>
                      <a:endParaRPr lang="de-DE" sz="2400" dirty="0"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2000" b="1" dirty="0">
                          <a:solidFill>
                            <a:srgbClr val="0070C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A</a:t>
                      </a:r>
                      <a:endParaRPr lang="de-DE" sz="4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2000" b="1" dirty="0">
                          <a:latin typeface="Calibri"/>
                          <a:ea typeface="Times New Roman"/>
                          <a:cs typeface="Times New Roman"/>
                        </a:rPr>
                        <a:t>Substantive: </a:t>
                      </a:r>
                      <a:r>
                        <a:rPr lang="de-DE" sz="2000" b="1" dirty="0" smtClean="0">
                          <a:solidFill>
                            <a:srgbClr val="0000FF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a-/o-Deklination </a:t>
                      </a:r>
                      <a:r>
                        <a:rPr lang="de-DE" sz="2000" b="1" dirty="0">
                          <a:latin typeface="Calibri"/>
                          <a:ea typeface="Times New Roman"/>
                          <a:cs typeface="Times New Roman"/>
                        </a:rPr>
                        <a:t>(Genitiv</a:t>
                      </a:r>
                      <a:r>
                        <a:rPr lang="de-DE" sz="2000" b="1" dirty="0" smtClean="0">
                          <a:latin typeface="Calibri"/>
                          <a:ea typeface="Times New Roman"/>
                          <a:cs typeface="Times New Roman"/>
                        </a:rPr>
                        <a:t>)   </a:t>
                      </a:r>
                      <a:r>
                        <a:rPr lang="de-DE" sz="2000" b="1" dirty="0" smtClean="0">
                          <a:solidFill>
                            <a:schemeClr val="tx2">
                              <a:lumMod val="65000"/>
                              <a:lumOff val="35000"/>
                            </a:schemeClr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[-&gt; letzter Kasus]</a:t>
                      </a:r>
                      <a:endParaRPr lang="de-DE" sz="3200" b="1" dirty="0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2196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de-DE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de-DE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2000" b="1" dirty="0">
                          <a:latin typeface="Calibri"/>
                          <a:ea typeface="Times New Roman"/>
                          <a:cs typeface="Times New Roman"/>
                        </a:rPr>
                        <a:t>Genitiv der Zugehörigkeit</a:t>
                      </a:r>
                      <a:endParaRPr lang="de-DE" sz="3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6125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de-DE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de-DE" sz="2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2000" b="1" dirty="0">
                          <a:latin typeface="Calibri"/>
                          <a:ea typeface="Times New Roman"/>
                          <a:cs typeface="Times New Roman"/>
                        </a:rPr>
                        <a:t>Genitivus </a:t>
                      </a:r>
                      <a:r>
                        <a:rPr lang="de-DE" sz="2000" b="1" dirty="0" err="1">
                          <a:latin typeface="Calibri"/>
                          <a:ea typeface="Times New Roman"/>
                          <a:cs typeface="Times New Roman"/>
                        </a:rPr>
                        <a:t>partitivus</a:t>
                      </a:r>
                      <a:endParaRPr lang="de-DE" sz="3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6125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de-DE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2000" b="1" dirty="0">
                          <a:solidFill>
                            <a:srgbClr val="0070C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B</a:t>
                      </a:r>
                      <a:endParaRPr lang="de-DE" sz="4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2000" b="1" dirty="0">
                          <a:latin typeface="Calibri"/>
                          <a:ea typeface="Times New Roman"/>
                          <a:cs typeface="Times New Roman"/>
                        </a:rPr>
                        <a:t>Verben: </a:t>
                      </a:r>
                      <a:r>
                        <a:rPr lang="de-DE" sz="2000" b="1" dirty="0">
                          <a:solidFill>
                            <a:srgbClr val="C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konsonantische Konjugation</a:t>
                      </a:r>
                      <a:endParaRPr lang="de-DE" sz="3200" b="1" dirty="0">
                        <a:solidFill>
                          <a:srgbClr val="C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6125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de-DE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2000" b="1" dirty="0">
                          <a:solidFill>
                            <a:srgbClr val="0070C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C</a:t>
                      </a:r>
                      <a:endParaRPr lang="de-DE" sz="4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2000" b="1" dirty="0">
                          <a:latin typeface="Calibri"/>
                          <a:ea typeface="Times New Roman"/>
                          <a:cs typeface="Times New Roman"/>
                        </a:rPr>
                        <a:t>Substantive: o-Deklination (Neutra auf </a:t>
                      </a:r>
                      <a:r>
                        <a:rPr lang="de-DE" sz="2000" b="1" dirty="0">
                          <a:latin typeface="Cambria"/>
                          <a:ea typeface="Times New Roman"/>
                          <a:cs typeface="Times New Roman"/>
                        </a:rPr>
                        <a:t>-um</a:t>
                      </a:r>
                      <a:r>
                        <a:rPr lang="de-DE" sz="2000" b="1" dirty="0">
                          <a:latin typeface="Calibri"/>
                          <a:ea typeface="Times New Roman"/>
                          <a:cs typeface="Times New Roman"/>
                        </a:rPr>
                        <a:t>)</a:t>
                      </a:r>
                      <a:endParaRPr lang="de-DE" sz="3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482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de-DE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2000" b="1" dirty="0">
                          <a:solidFill>
                            <a:srgbClr val="FF99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M</a:t>
                      </a:r>
                      <a:endParaRPr lang="de-DE" sz="4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2000" b="1" dirty="0">
                          <a:latin typeface="Calibri"/>
                          <a:ea typeface="Times New Roman"/>
                          <a:cs typeface="Times New Roman"/>
                        </a:rPr>
                        <a:t>Übersetzen: Satzglieder abfragen</a:t>
                      </a:r>
                      <a:endParaRPr lang="de-DE" sz="3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E6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323528" y="0"/>
            <a:ext cx="8496944" cy="692150"/>
          </a:xfrm>
          <a:prstGeom prst="rect">
            <a:avLst/>
          </a:prstGeom>
          <a:solidFill>
            <a:srgbClr val="C0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de-DE" sz="2800" dirty="0" smtClean="0">
                <a:solidFill>
                  <a:srgbClr val="92D050"/>
                </a:solidFill>
                <a:latin typeface="Microsoft Sans Serif" pitchFamily="34" charset="0"/>
                <a:cs typeface="Microsoft Sans Serif" pitchFamily="34" charset="0"/>
              </a:rPr>
              <a:t>ROMA</a:t>
            </a:r>
            <a:r>
              <a:rPr lang="de-DE" sz="2800" dirty="0" smtClean="0">
                <a:solidFill>
                  <a:schemeClr val="bg1"/>
                </a:solidFill>
                <a:latin typeface="Microsoft Sans Serif" pitchFamily="34" charset="0"/>
                <a:cs typeface="Microsoft Sans Serif" pitchFamily="34" charset="0"/>
              </a:rPr>
              <a:t>  –  </a:t>
            </a:r>
            <a:r>
              <a:rPr lang="de-DE" dirty="0" smtClean="0">
                <a:solidFill>
                  <a:schemeClr val="bg1"/>
                </a:solidFill>
                <a:latin typeface="Microsoft Sans Serif" pitchFamily="34" charset="0"/>
                <a:cs typeface="Microsoft Sans Serif" pitchFamily="34" charset="0"/>
              </a:rPr>
              <a:t>perfekt  durchdacht …</a:t>
            </a:r>
            <a:endParaRPr lang="de-DE" sz="2800" dirty="0">
              <a:solidFill>
                <a:schemeClr val="bg1"/>
              </a:solidFill>
              <a:latin typeface="Microsoft Sans Serif" pitchFamily="34" charset="0"/>
              <a:cs typeface="Microsoft Sans Serif" pitchFamily="34" charset="0"/>
            </a:endParaRPr>
          </a:p>
        </p:txBody>
      </p:sp>
      <p:sp>
        <p:nvSpPr>
          <p:cNvPr id="3" name="Rechteck 2"/>
          <p:cNvSpPr/>
          <p:nvPr/>
        </p:nvSpPr>
        <p:spPr>
          <a:xfrm>
            <a:off x="0" y="620689"/>
            <a:ext cx="9144000" cy="830997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 marL="457200" indent="-457200">
              <a:lnSpc>
                <a:spcPct val="200000"/>
              </a:lnSpc>
            </a:pPr>
            <a:r>
              <a:rPr lang="de-DE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 </a:t>
            </a:r>
            <a:r>
              <a:rPr lang="de-DE" sz="2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3. Ökonomische </a:t>
            </a:r>
            <a:r>
              <a:rPr lang="de-DE" sz="2000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Grammatikarbeit</a:t>
            </a:r>
            <a:r>
              <a:rPr lang="de-DE" sz="2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– </a:t>
            </a:r>
            <a:r>
              <a:rPr lang="de-DE" sz="20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kleinschrittig</a:t>
            </a:r>
            <a:r>
              <a:rPr lang="de-DE" sz="2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und nachhaltig</a:t>
            </a:r>
            <a:endParaRPr lang="de-DE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graphicFrame>
        <p:nvGraphicFramePr>
          <p:cNvPr id="6" name="Tabelle 5"/>
          <p:cNvGraphicFramePr>
            <a:graphicFrameLocks noGrp="1"/>
          </p:cNvGraphicFramePr>
          <p:nvPr/>
        </p:nvGraphicFramePr>
        <p:xfrm>
          <a:off x="395535" y="1772814"/>
          <a:ext cx="8136904" cy="3706338"/>
        </p:xfrm>
        <a:graphic>
          <a:graphicData uri="http://schemas.openxmlformats.org/drawingml/2006/table">
            <a:tbl>
              <a:tblPr/>
              <a:tblGrid>
                <a:gridCol w="360041"/>
                <a:gridCol w="504056"/>
                <a:gridCol w="7272807"/>
              </a:tblGrid>
              <a:tr h="5760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3200" b="1" dirty="0">
                          <a:solidFill>
                            <a:srgbClr val="D81E39"/>
                          </a:solidFill>
                          <a:latin typeface="Arial Black" pitchFamily="34" charset="0"/>
                          <a:ea typeface="Times New Roman"/>
                          <a:cs typeface="Aharoni" pitchFamily="2" charset="-79"/>
                        </a:rPr>
                        <a:t>7</a:t>
                      </a:r>
                      <a:endParaRPr lang="de-DE" sz="2400" dirty="0">
                        <a:latin typeface="Arial Black" pitchFamily="34" charset="0"/>
                        <a:ea typeface="Calibri"/>
                        <a:cs typeface="Aharoni" pitchFamily="2" charset="-79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2400" b="1" dirty="0">
                          <a:solidFill>
                            <a:srgbClr val="0070C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A</a:t>
                      </a:r>
                      <a:endParaRPr lang="de-DE" sz="4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20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Akkusativ mit Infinitiv (</a:t>
                      </a:r>
                      <a:r>
                        <a:rPr lang="de-DE" sz="2000" b="1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AcI</a:t>
                      </a:r>
                      <a:r>
                        <a:rPr lang="de-DE" sz="20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)</a:t>
                      </a:r>
                      <a:endParaRPr lang="de-DE" sz="32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7606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de-DE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2400" b="1" dirty="0">
                          <a:solidFill>
                            <a:srgbClr val="0070C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B</a:t>
                      </a:r>
                      <a:endParaRPr lang="de-DE" sz="4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latin typeface="Calibri"/>
                          <a:ea typeface="Times New Roman"/>
                          <a:cs typeface="Times New Roman"/>
                        </a:rPr>
                        <a:t>Substantive: </a:t>
                      </a:r>
                      <a:r>
                        <a:rPr lang="en-US" sz="2000" b="1" dirty="0">
                          <a:solidFill>
                            <a:srgbClr val="0000FF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3. </a:t>
                      </a:r>
                      <a:r>
                        <a:rPr lang="en-US" sz="2000" b="1" dirty="0" err="1">
                          <a:solidFill>
                            <a:srgbClr val="0000FF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Deklination</a:t>
                      </a:r>
                      <a:r>
                        <a:rPr lang="en-US" sz="2000" b="1" dirty="0">
                          <a:solidFill>
                            <a:srgbClr val="0000FF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2000" b="1" dirty="0">
                          <a:latin typeface="Calibri"/>
                          <a:ea typeface="Times New Roman"/>
                          <a:cs typeface="Times New Roman"/>
                        </a:rPr>
                        <a:t>(</a:t>
                      </a:r>
                      <a:r>
                        <a:rPr lang="en-US" sz="2000" b="1" dirty="0">
                          <a:latin typeface="Cambria"/>
                          <a:ea typeface="Times New Roman"/>
                          <a:cs typeface="Times New Roman"/>
                        </a:rPr>
                        <a:t>-or, </a:t>
                      </a:r>
                      <a:r>
                        <a:rPr lang="en-US" sz="2000" b="1" dirty="0" err="1">
                          <a:latin typeface="Cambria"/>
                          <a:ea typeface="Times New Roman"/>
                          <a:cs typeface="Times New Roman"/>
                        </a:rPr>
                        <a:t>oris</a:t>
                      </a:r>
                      <a:r>
                        <a:rPr lang="en-US" sz="2000" b="1" dirty="0"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2000" b="1" dirty="0">
                          <a:latin typeface="Calibri"/>
                          <a:ea typeface="Times New Roman"/>
                          <a:cs typeface="Times New Roman"/>
                        </a:rPr>
                        <a:t>und </a:t>
                      </a:r>
                      <a:r>
                        <a:rPr lang="en-US" sz="2000" b="1" dirty="0">
                          <a:latin typeface="Cambria"/>
                          <a:ea typeface="Times New Roman"/>
                          <a:cs typeface="Times New Roman"/>
                        </a:rPr>
                        <a:t>-as, </a:t>
                      </a:r>
                      <a:r>
                        <a:rPr lang="en-US" sz="2000" b="1" dirty="0" err="1">
                          <a:latin typeface="Cambria"/>
                          <a:ea typeface="Times New Roman"/>
                          <a:cs typeface="Times New Roman"/>
                        </a:rPr>
                        <a:t>atis</a:t>
                      </a:r>
                      <a:r>
                        <a:rPr lang="en-US" sz="2000" b="1" dirty="0">
                          <a:latin typeface="Calibri"/>
                          <a:ea typeface="Times New Roman"/>
                          <a:cs typeface="Times New Roman"/>
                        </a:rPr>
                        <a:t>)</a:t>
                      </a:r>
                      <a:endParaRPr lang="de-DE" sz="3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7606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de-DE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2400" b="1" dirty="0">
                          <a:solidFill>
                            <a:srgbClr val="0070C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C</a:t>
                      </a:r>
                      <a:endParaRPr lang="de-DE" sz="4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2000" b="1" dirty="0">
                          <a:latin typeface="Calibri"/>
                          <a:ea typeface="Times New Roman"/>
                          <a:cs typeface="Times New Roman"/>
                        </a:rPr>
                        <a:t>Verben: </a:t>
                      </a:r>
                      <a:r>
                        <a:rPr lang="de-DE" sz="2000" b="1" dirty="0">
                          <a:solidFill>
                            <a:srgbClr val="C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Komposita</a:t>
                      </a:r>
                      <a:endParaRPr lang="de-DE" sz="3200" b="1" dirty="0">
                        <a:solidFill>
                          <a:srgbClr val="C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7606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de-DE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de-DE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2000" b="1" dirty="0">
                          <a:latin typeface="Calibri"/>
                          <a:ea typeface="Times New Roman"/>
                          <a:cs typeface="Times New Roman"/>
                        </a:rPr>
                        <a:t>Verben: </a:t>
                      </a:r>
                      <a:r>
                        <a:rPr lang="de-DE" sz="2000" b="1" dirty="0" err="1">
                          <a:latin typeface="Cambria"/>
                          <a:ea typeface="Times New Roman"/>
                          <a:cs typeface="Times New Roman"/>
                        </a:rPr>
                        <a:t>posse</a:t>
                      </a:r>
                      <a:endParaRPr lang="de-DE" sz="3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7178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de-DE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2400" b="1" dirty="0">
                          <a:solidFill>
                            <a:srgbClr val="FF99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M</a:t>
                      </a:r>
                      <a:endParaRPr lang="de-DE" sz="4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2000" b="1" dirty="0">
                          <a:latin typeface="Calibri"/>
                          <a:ea typeface="Times New Roman"/>
                          <a:cs typeface="Times New Roman"/>
                        </a:rPr>
                        <a:t>Lernen planen: Prüfungen </a:t>
                      </a:r>
                      <a:r>
                        <a:rPr lang="de-DE" sz="2000" b="1" dirty="0" smtClean="0">
                          <a:latin typeface="Calibri"/>
                          <a:ea typeface="Times New Roman"/>
                          <a:cs typeface="Times New Roman"/>
                        </a:rPr>
                        <a:t>vorbereiten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de-DE" sz="2000" b="1" dirty="0" smtClean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de-DE" sz="2000" b="1" dirty="0" smtClean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2000" b="1" dirty="0" smtClean="0">
                          <a:solidFill>
                            <a:schemeClr val="tx2">
                              <a:lumMod val="65000"/>
                              <a:lumOff val="3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[zwischen Weihnachten und Halbjahr]</a:t>
                      </a:r>
                      <a:endParaRPr lang="de-DE" sz="1800" b="1" dirty="0">
                        <a:solidFill>
                          <a:schemeClr val="tx2">
                            <a:lumMod val="65000"/>
                            <a:lumOff val="3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323528" y="0"/>
            <a:ext cx="8496944" cy="692150"/>
          </a:xfrm>
          <a:prstGeom prst="rect">
            <a:avLst/>
          </a:prstGeom>
          <a:solidFill>
            <a:srgbClr val="C0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de-DE" sz="2800" dirty="0" smtClean="0">
                <a:solidFill>
                  <a:srgbClr val="92D050"/>
                </a:solidFill>
                <a:latin typeface="Microsoft Sans Serif" pitchFamily="34" charset="0"/>
                <a:cs typeface="Microsoft Sans Serif" pitchFamily="34" charset="0"/>
              </a:rPr>
              <a:t>ROMA</a:t>
            </a:r>
            <a:r>
              <a:rPr lang="de-DE" sz="2800" dirty="0" smtClean="0">
                <a:solidFill>
                  <a:schemeClr val="bg1"/>
                </a:solidFill>
                <a:latin typeface="Microsoft Sans Serif" pitchFamily="34" charset="0"/>
                <a:cs typeface="Microsoft Sans Serif" pitchFamily="34" charset="0"/>
              </a:rPr>
              <a:t>  –  </a:t>
            </a:r>
            <a:r>
              <a:rPr lang="de-DE" dirty="0" smtClean="0">
                <a:solidFill>
                  <a:schemeClr val="bg1"/>
                </a:solidFill>
                <a:latin typeface="Microsoft Sans Serif" pitchFamily="34" charset="0"/>
                <a:cs typeface="Microsoft Sans Serif" pitchFamily="34" charset="0"/>
              </a:rPr>
              <a:t>perfekt  durchdacht …</a:t>
            </a:r>
            <a:endParaRPr lang="de-DE" sz="2800" dirty="0">
              <a:solidFill>
                <a:schemeClr val="bg1"/>
              </a:solidFill>
              <a:latin typeface="Microsoft Sans Serif" pitchFamily="34" charset="0"/>
              <a:cs typeface="Microsoft Sans Serif" pitchFamily="34" charset="0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1484784"/>
            <a:ext cx="5685432" cy="2448272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</p:spPr>
      </p:pic>
      <p:sp>
        <p:nvSpPr>
          <p:cNvPr id="8" name="Ellipse 7"/>
          <p:cNvSpPr/>
          <p:nvPr/>
        </p:nvSpPr>
        <p:spPr bwMode="auto">
          <a:xfrm>
            <a:off x="4788024" y="1700808"/>
            <a:ext cx="3888432" cy="1368152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2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Grammatik üben, S.2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de-DE" sz="2000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  <a:sym typeface="Wingdings" pitchFamily="2" charset="2"/>
              </a:rPr>
              <a:t> Fortführung im                                                              Trainingsheft</a:t>
            </a:r>
            <a:endParaRPr kumimoji="0" lang="de-DE" sz="20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" y="4077072"/>
            <a:ext cx="5652397" cy="2780928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</p:spPr>
      </p:pic>
      <p:sp>
        <p:nvSpPr>
          <p:cNvPr id="10" name="Ellipse 9"/>
          <p:cNvSpPr/>
          <p:nvPr/>
        </p:nvSpPr>
        <p:spPr bwMode="auto">
          <a:xfrm>
            <a:off x="3851920" y="4797152"/>
            <a:ext cx="5184576" cy="576064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2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Text vorbereiten: Sprache, S.3</a:t>
            </a:r>
          </a:p>
        </p:txBody>
      </p:sp>
      <p:sp>
        <p:nvSpPr>
          <p:cNvPr id="9" name="Rechteck 8"/>
          <p:cNvSpPr/>
          <p:nvPr/>
        </p:nvSpPr>
        <p:spPr>
          <a:xfrm>
            <a:off x="0" y="620689"/>
            <a:ext cx="9144000" cy="830997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 marL="457200" indent="-457200">
              <a:lnSpc>
                <a:spcPct val="200000"/>
              </a:lnSpc>
            </a:pPr>
            <a:r>
              <a:rPr lang="de-DE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 </a:t>
            </a:r>
            <a:r>
              <a:rPr lang="de-DE" sz="2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3. Ökonomische </a:t>
            </a:r>
            <a:r>
              <a:rPr lang="de-DE" sz="2000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Grammatikarbeit</a:t>
            </a:r>
            <a:r>
              <a:rPr lang="de-DE" sz="2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– </a:t>
            </a:r>
            <a:r>
              <a:rPr lang="de-DE" sz="20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kleinschrittig</a:t>
            </a:r>
            <a:r>
              <a:rPr lang="de-DE" sz="2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und nachhaltig</a:t>
            </a:r>
            <a:endParaRPr lang="de-DE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E6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323528" y="0"/>
            <a:ext cx="8496944" cy="692150"/>
          </a:xfrm>
          <a:prstGeom prst="rect">
            <a:avLst/>
          </a:prstGeom>
          <a:solidFill>
            <a:srgbClr val="C0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de-DE" sz="2800" dirty="0" smtClean="0">
                <a:solidFill>
                  <a:srgbClr val="92D050"/>
                </a:solidFill>
                <a:latin typeface="Microsoft Sans Serif" pitchFamily="34" charset="0"/>
                <a:cs typeface="Microsoft Sans Serif" pitchFamily="34" charset="0"/>
              </a:rPr>
              <a:t>ROMA</a:t>
            </a:r>
            <a:r>
              <a:rPr lang="de-DE" sz="2800" dirty="0" smtClean="0">
                <a:solidFill>
                  <a:schemeClr val="bg1"/>
                </a:solidFill>
                <a:latin typeface="Microsoft Sans Serif" pitchFamily="34" charset="0"/>
                <a:cs typeface="Microsoft Sans Serif" pitchFamily="34" charset="0"/>
              </a:rPr>
              <a:t>  –  </a:t>
            </a:r>
            <a:r>
              <a:rPr lang="de-DE" dirty="0" smtClean="0">
                <a:solidFill>
                  <a:schemeClr val="bg1"/>
                </a:solidFill>
                <a:latin typeface="Microsoft Sans Serif" pitchFamily="34" charset="0"/>
                <a:cs typeface="Microsoft Sans Serif" pitchFamily="34" charset="0"/>
              </a:rPr>
              <a:t>perfekt  durchdacht …</a:t>
            </a:r>
            <a:endParaRPr lang="de-DE" sz="2800" dirty="0">
              <a:solidFill>
                <a:schemeClr val="bg1"/>
              </a:solidFill>
              <a:latin typeface="Microsoft Sans Serif" pitchFamily="34" charset="0"/>
              <a:cs typeface="Microsoft Sans Serif" pitchFamily="34" charset="0"/>
            </a:endParaRPr>
          </a:p>
        </p:txBody>
      </p:sp>
      <p:sp>
        <p:nvSpPr>
          <p:cNvPr id="4" name="Rechteck 3"/>
          <p:cNvSpPr/>
          <p:nvPr/>
        </p:nvSpPr>
        <p:spPr>
          <a:xfrm>
            <a:off x="0" y="620689"/>
            <a:ext cx="9144000" cy="830997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 marL="457200" indent="-457200">
              <a:lnSpc>
                <a:spcPct val="200000"/>
              </a:lnSpc>
            </a:pPr>
            <a:r>
              <a:rPr lang="de-DE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 </a:t>
            </a:r>
            <a:r>
              <a:rPr lang="de-DE" sz="2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3. Ökonomische </a:t>
            </a:r>
            <a:r>
              <a:rPr lang="de-DE" sz="2000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Grammatikarbeit</a:t>
            </a:r>
            <a:r>
              <a:rPr lang="de-DE" sz="2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– </a:t>
            </a:r>
            <a:r>
              <a:rPr lang="de-DE" sz="20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kleinschrittig</a:t>
            </a:r>
            <a:r>
              <a:rPr lang="de-DE" sz="2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und nachhaltig</a:t>
            </a:r>
            <a:endParaRPr lang="de-DE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556792"/>
            <a:ext cx="6876256" cy="4670210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</p:spPr>
      </p:pic>
      <p:sp>
        <p:nvSpPr>
          <p:cNvPr id="7" name="Ellipse 6"/>
          <p:cNvSpPr/>
          <p:nvPr/>
        </p:nvSpPr>
        <p:spPr bwMode="auto">
          <a:xfrm>
            <a:off x="5292080" y="5013176"/>
            <a:ext cx="3672408" cy="1700808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2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Beachten der Bezugssprache: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de-DE" sz="2000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„Deutsch ist anders“,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2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S.5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1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E6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323528" y="0"/>
            <a:ext cx="8496944" cy="692150"/>
          </a:xfrm>
          <a:prstGeom prst="rect">
            <a:avLst/>
          </a:prstGeom>
          <a:solidFill>
            <a:srgbClr val="C0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de-DE" sz="2800" dirty="0" smtClean="0">
                <a:solidFill>
                  <a:srgbClr val="92D050"/>
                </a:solidFill>
                <a:latin typeface="Microsoft Sans Serif" pitchFamily="34" charset="0"/>
                <a:cs typeface="Microsoft Sans Serif" pitchFamily="34" charset="0"/>
              </a:rPr>
              <a:t>ROMA</a:t>
            </a:r>
            <a:r>
              <a:rPr lang="de-DE" sz="2800" dirty="0" smtClean="0">
                <a:solidFill>
                  <a:schemeClr val="bg1"/>
                </a:solidFill>
                <a:latin typeface="Microsoft Sans Serif" pitchFamily="34" charset="0"/>
                <a:cs typeface="Microsoft Sans Serif" pitchFamily="34" charset="0"/>
              </a:rPr>
              <a:t>  –  </a:t>
            </a:r>
            <a:r>
              <a:rPr lang="de-DE" dirty="0" smtClean="0">
                <a:solidFill>
                  <a:schemeClr val="bg1"/>
                </a:solidFill>
                <a:latin typeface="Microsoft Sans Serif" pitchFamily="34" charset="0"/>
                <a:cs typeface="Microsoft Sans Serif" pitchFamily="34" charset="0"/>
              </a:rPr>
              <a:t>perfekt  durchdacht …</a:t>
            </a:r>
            <a:endParaRPr lang="de-DE" sz="2800" dirty="0">
              <a:solidFill>
                <a:schemeClr val="bg1"/>
              </a:solidFill>
              <a:latin typeface="Microsoft Sans Serif" pitchFamily="34" charset="0"/>
              <a:cs typeface="Microsoft Sans Serif" pitchFamily="34" charset="0"/>
            </a:endParaRPr>
          </a:p>
        </p:txBody>
      </p:sp>
      <p:sp>
        <p:nvSpPr>
          <p:cNvPr id="4" name="Rechteck 3"/>
          <p:cNvSpPr/>
          <p:nvPr/>
        </p:nvSpPr>
        <p:spPr>
          <a:xfrm>
            <a:off x="0" y="620689"/>
            <a:ext cx="9144000" cy="830997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 marL="457200" indent="-457200">
              <a:lnSpc>
                <a:spcPct val="200000"/>
              </a:lnSpc>
            </a:pPr>
            <a:r>
              <a:rPr lang="de-DE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 </a:t>
            </a:r>
            <a:r>
              <a:rPr lang="de-DE" sz="2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3. Ökonomische </a:t>
            </a:r>
            <a:r>
              <a:rPr lang="de-DE" sz="2000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Grammatikarbeit</a:t>
            </a:r>
            <a:r>
              <a:rPr lang="de-DE" sz="2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– </a:t>
            </a:r>
            <a:r>
              <a:rPr lang="de-DE" sz="20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kleinschrittig</a:t>
            </a:r>
            <a:r>
              <a:rPr lang="de-DE" sz="2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und nachhaltig</a:t>
            </a:r>
            <a:endParaRPr lang="de-DE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pic>
        <p:nvPicPr>
          <p:cNvPr id="8" name="Grafik 7" descr="Scan_20150830_19220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95936" y="3212976"/>
            <a:ext cx="7413360" cy="3645024"/>
          </a:xfrm>
          <a:prstGeom prst="rect">
            <a:avLst/>
          </a:prstGeom>
          <a:ln>
            <a:solidFill>
              <a:srgbClr val="C00000"/>
            </a:solidFill>
          </a:ln>
        </p:spPr>
      </p:pic>
      <p:pic>
        <p:nvPicPr>
          <p:cNvPr id="9" name="Grafik 8" descr="Scan_20150830_19174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1260649" y="1484784"/>
            <a:ext cx="6644039" cy="3240360"/>
          </a:xfrm>
          <a:prstGeom prst="rect">
            <a:avLst/>
          </a:prstGeom>
          <a:ln>
            <a:solidFill>
              <a:srgbClr val="C00000"/>
            </a:solidFill>
          </a:ln>
        </p:spPr>
      </p:pic>
      <p:sp>
        <p:nvSpPr>
          <p:cNvPr id="10" name="Ellipse 9"/>
          <p:cNvSpPr/>
          <p:nvPr/>
        </p:nvSpPr>
        <p:spPr bwMode="auto">
          <a:xfrm>
            <a:off x="971600" y="4797152"/>
            <a:ext cx="3672408" cy="1700808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de-DE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„Sprachsensibler Fachunterricht“ 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de-DE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in Latein</a:t>
            </a:r>
            <a:endParaRPr kumimoji="0" lang="de-DE" sz="20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107504" y="908720"/>
            <a:ext cx="2483296" cy="5112568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solidFill>
              <a:srgbClr val="99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Lehrbuchphase</a:t>
            </a:r>
            <a:endParaRPr lang="de-DE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de-DE" sz="1800" dirty="0">
              <a:solidFill>
                <a:prstClr val="white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de-DE" sz="1200" dirty="0">
              <a:solidFill>
                <a:prstClr val="white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de-DE" sz="1050" dirty="0">
              <a:solidFill>
                <a:prstClr val="white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dirty="0">
                <a:solidFill>
                  <a:prstClr val="white"/>
                </a:solidFill>
              </a:rPr>
              <a:t>Campus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dirty="0" smtClean="0">
                <a:solidFill>
                  <a:prstClr val="white"/>
                </a:solidFill>
              </a:rPr>
              <a:t>prima</a:t>
            </a:r>
            <a:endParaRPr lang="de-DE" dirty="0">
              <a:solidFill>
                <a:prstClr val="white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dirty="0" smtClean="0">
                <a:solidFill>
                  <a:prstClr val="white"/>
                </a:solidFill>
              </a:rPr>
              <a:t>Felix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dirty="0" smtClean="0">
                <a:solidFill>
                  <a:srgbClr val="76B531"/>
                </a:solidFill>
              </a:rPr>
              <a:t>Roma</a:t>
            </a:r>
            <a:endParaRPr lang="de-DE" sz="1800" dirty="0">
              <a:solidFill>
                <a:srgbClr val="76B531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de-DE" sz="1800" dirty="0">
              <a:solidFill>
                <a:prstClr val="white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de-DE" sz="1800" dirty="0">
              <a:solidFill>
                <a:prstClr val="white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800" dirty="0">
                <a:solidFill>
                  <a:prstClr val="white"/>
                </a:solidFill>
              </a:rPr>
              <a:t>Aufbau </a:t>
            </a:r>
            <a:r>
              <a:rPr lang="de-DE" sz="1800" dirty="0" smtClean="0">
                <a:solidFill>
                  <a:prstClr val="white"/>
                </a:solidFill>
              </a:rPr>
              <a:t>der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800" i="1" dirty="0" smtClean="0">
                <a:solidFill>
                  <a:srgbClr val="FFC000"/>
                </a:solidFill>
              </a:rPr>
              <a:t>Grammatikkompetenz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800" dirty="0" smtClean="0">
                <a:solidFill>
                  <a:prstClr val="white"/>
                </a:solidFill>
              </a:rPr>
              <a:t>und des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800" i="1" dirty="0" smtClean="0">
                <a:solidFill>
                  <a:srgbClr val="FFC000"/>
                </a:solidFill>
              </a:rPr>
              <a:t>Basisvokabulars</a:t>
            </a:r>
            <a:endParaRPr lang="de-DE" sz="1800" dirty="0">
              <a:solidFill>
                <a:prstClr val="white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de-DE" sz="1800" dirty="0">
              <a:solidFill>
                <a:prstClr val="white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de-DE" sz="1800" b="0" dirty="0">
              <a:solidFill>
                <a:prstClr val="white"/>
              </a:solidFill>
            </a:endParaRPr>
          </a:p>
        </p:txBody>
      </p:sp>
      <p:sp>
        <p:nvSpPr>
          <p:cNvPr id="5" name="Rechteck 4"/>
          <p:cNvSpPr/>
          <p:nvPr/>
        </p:nvSpPr>
        <p:spPr>
          <a:xfrm>
            <a:off x="2987824" y="908720"/>
            <a:ext cx="3124200" cy="5106888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 i="1" dirty="0">
              <a:solidFill>
                <a:srgbClr val="C0504D">
                  <a:lumMod val="50000"/>
                </a:srgbClr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 i="1" dirty="0">
              <a:solidFill>
                <a:srgbClr val="C0504D">
                  <a:lumMod val="50000"/>
                </a:srgbClr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 sz="1400" i="1" dirty="0" smtClean="0">
              <a:solidFill>
                <a:srgbClr val="C0504D">
                  <a:lumMod val="50000"/>
                </a:srgbClr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 sz="1400" i="1" dirty="0" smtClean="0">
              <a:solidFill>
                <a:srgbClr val="C0504D">
                  <a:lumMod val="50000"/>
                </a:srgbClr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 sz="1400" i="1" dirty="0" smtClean="0">
              <a:solidFill>
                <a:srgbClr val="C0504D">
                  <a:lumMod val="50000"/>
                </a:srgbClr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 sz="1400" i="1" dirty="0" smtClean="0">
              <a:solidFill>
                <a:srgbClr val="C0504D">
                  <a:lumMod val="50000"/>
                </a:srgbClr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 sz="1400" i="1" dirty="0" smtClean="0">
              <a:solidFill>
                <a:srgbClr val="C0504D">
                  <a:lumMod val="50000"/>
                </a:srgbClr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 sz="1400" i="1" dirty="0" smtClean="0">
              <a:solidFill>
                <a:srgbClr val="C0504D">
                  <a:lumMod val="50000"/>
                </a:srgbClr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 sz="1400" i="1" dirty="0" smtClean="0">
              <a:solidFill>
                <a:srgbClr val="C0504D">
                  <a:lumMod val="50000"/>
                </a:srgbClr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 sz="1400" i="1" dirty="0" smtClean="0">
              <a:solidFill>
                <a:srgbClr val="C0504D">
                  <a:lumMod val="50000"/>
                </a:srgbClr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 sz="1400" i="1" dirty="0" smtClean="0">
              <a:solidFill>
                <a:srgbClr val="C0504D">
                  <a:lumMod val="50000"/>
                </a:srgbClr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 sz="1400" i="1" dirty="0" smtClean="0">
              <a:solidFill>
                <a:srgbClr val="C0504D">
                  <a:lumMod val="50000"/>
                </a:srgbClr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 sz="1400" i="1" dirty="0" smtClean="0">
              <a:solidFill>
                <a:srgbClr val="C0504D">
                  <a:lumMod val="50000"/>
                </a:srgbClr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 sz="1400" i="1" dirty="0" smtClean="0">
              <a:solidFill>
                <a:srgbClr val="C0504D">
                  <a:lumMod val="50000"/>
                </a:srgbClr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 sz="1400" i="1" dirty="0" smtClean="0">
              <a:solidFill>
                <a:srgbClr val="C0504D">
                  <a:lumMod val="50000"/>
                </a:srgbClr>
              </a:solidFill>
            </a:endParaRPr>
          </a:p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000" dirty="0" smtClean="0">
                <a:solidFill>
                  <a:srgbClr val="C0504D">
                    <a:lumMod val="50000"/>
                  </a:srgbClr>
                </a:solidFill>
              </a:rPr>
              <a:t>- </a:t>
            </a:r>
            <a:r>
              <a:rPr lang="de-DE" sz="1800" dirty="0" smtClean="0">
                <a:solidFill>
                  <a:srgbClr val="C0504D">
                    <a:lumMod val="50000"/>
                  </a:srgbClr>
                </a:solidFill>
              </a:rPr>
              <a:t>gemeinsame Basis</a:t>
            </a:r>
          </a:p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800" dirty="0" smtClean="0">
                <a:solidFill>
                  <a:srgbClr val="C0504D">
                    <a:lumMod val="50000"/>
                  </a:srgbClr>
                </a:solidFill>
              </a:rPr>
              <a:t>- stimmig in der Diktion</a:t>
            </a:r>
          </a:p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de-DE" sz="1800" dirty="0" smtClean="0">
                <a:solidFill>
                  <a:srgbClr val="C0504D">
                    <a:lumMod val="50000"/>
                  </a:srgbClr>
                </a:solidFill>
              </a:rPr>
              <a:t> verlässlich abgestimmt</a:t>
            </a:r>
          </a:p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de-DE" sz="1800" dirty="0" smtClean="0">
                <a:solidFill>
                  <a:srgbClr val="C0504D">
                    <a:lumMod val="50000"/>
                  </a:srgbClr>
                </a:solidFill>
              </a:rPr>
              <a:t> didaktisch reduziert</a:t>
            </a:r>
          </a:p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800" dirty="0" smtClean="0">
                <a:solidFill>
                  <a:srgbClr val="C0504D">
                    <a:lumMod val="50000"/>
                  </a:srgbClr>
                </a:solidFill>
              </a:rPr>
              <a:t>- </a:t>
            </a:r>
            <a:r>
              <a:rPr lang="de-DE" sz="1800" dirty="0" err="1" smtClean="0">
                <a:solidFill>
                  <a:srgbClr val="C0504D">
                    <a:lumMod val="50000"/>
                  </a:srgbClr>
                </a:solidFill>
              </a:rPr>
              <a:t>adressatengerecht</a:t>
            </a:r>
            <a:endParaRPr lang="de-DE" sz="1800" dirty="0" smtClean="0">
              <a:solidFill>
                <a:srgbClr val="C0504D">
                  <a:lumMod val="50000"/>
                </a:srgbClr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800" dirty="0" smtClean="0">
                <a:solidFill>
                  <a:srgbClr val="C0504D">
                    <a:lumMod val="50000"/>
                  </a:srgbClr>
                </a:solidFill>
              </a:rPr>
              <a:t>  aufbereitet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de-DE" sz="1800" dirty="0" smtClean="0">
              <a:solidFill>
                <a:srgbClr val="C0504D">
                  <a:lumMod val="50000"/>
                </a:srgbClr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de-DE" sz="2000" dirty="0">
              <a:solidFill>
                <a:srgbClr val="C0504D">
                  <a:lumMod val="50000"/>
                </a:srgbClr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de-DE" sz="2000" dirty="0">
              <a:solidFill>
                <a:srgbClr val="C0504D">
                  <a:lumMod val="50000"/>
                </a:srgbClr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de-DE" sz="2000" dirty="0">
              <a:solidFill>
                <a:srgbClr val="C0504D">
                  <a:lumMod val="50000"/>
                </a:srgbClr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 i="1" dirty="0">
              <a:solidFill>
                <a:srgbClr val="C0504D">
                  <a:lumMod val="50000"/>
                </a:srgbClr>
              </a:solidFill>
            </a:endParaRPr>
          </a:p>
        </p:txBody>
      </p:sp>
      <p:sp>
        <p:nvSpPr>
          <p:cNvPr id="6" name="Rechteck 5"/>
          <p:cNvSpPr/>
          <p:nvPr/>
        </p:nvSpPr>
        <p:spPr>
          <a:xfrm>
            <a:off x="6477000" y="914400"/>
            <a:ext cx="2559496" cy="5034880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solidFill>
              <a:srgbClr val="99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de-DE" sz="1400" dirty="0" smtClean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Lektürephase</a:t>
            </a:r>
            <a:endParaRPr lang="de-DE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 sz="1600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de-DE" sz="1400" dirty="0">
              <a:solidFill>
                <a:prstClr val="white"/>
              </a:solidFill>
              <a:cs typeface="Arial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de-DE" sz="1800" dirty="0" smtClean="0">
              <a:solidFill>
                <a:prstClr val="white"/>
              </a:solidFill>
              <a:cs typeface="Arial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000" dirty="0" smtClean="0">
                <a:solidFill>
                  <a:prstClr val="white"/>
                </a:solidFill>
                <a:cs typeface="Arial" pitchFamily="34" charset="0"/>
              </a:rPr>
              <a:t>Bamberger Bibliothek (Lesebücher etc.)</a:t>
            </a:r>
            <a:endParaRPr lang="de-DE" sz="2000" dirty="0">
              <a:solidFill>
                <a:prstClr val="white"/>
              </a:solidFill>
              <a:cs typeface="Arial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000" dirty="0">
                <a:solidFill>
                  <a:prstClr val="white"/>
                </a:solidFill>
                <a:cs typeface="Arial" pitchFamily="34" charset="0"/>
              </a:rPr>
              <a:t>Transfer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000" dirty="0" err="1" smtClean="0">
                <a:solidFill>
                  <a:prstClr val="white"/>
                </a:solidFill>
                <a:cs typeface="Arial" pitchFamily="34" charset="0"/>
              </a:rPr>
              <a:t>ratio</a:t>
            </a:r>
            <a:endParaRPr lang="de-DE" sz="1800" dirty="0">
              <a:solidFill>
                <a:prstClr val="white"/>
              </a:solidFill>
              <a:cs typeface="Arial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de-DE" sz="1200" dirty="0">
              <a:solidFill>
                <a:prstClr val="white"/>
              </a:solidFill>
              <a:cs typeface="Arial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de-DE" sz="1400" dirty="0" smtClean="0">
              <a:solidFill>
                <a:prstClr val="white"/>
              </a:solidFill>
              <a:cs typeface="Arial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de-DE" sz="1400" dirty="0">
              <a:solidFill>
                <a:prstClr val="white"/>
              </a:solidFill>
              <a:cs typeface="Arial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800" dirty="0" smtClean="0">
                <a:solidFill>
                  <a:prstClr val="white"/>
                </a:solidFill>
                <a:cs typeface="Arial" pitchFamily="34" charset="0"/>
              </a:rPr>
              <a:t>Anwenden der </a:t>
            </a:r>
            <a:r>
              <a:rPr lang="de-DE" sz="1800" i="1" dirty="0" smtClean="0">
                <a:solidFill>
                  <a:srgbClr val="FFC000"/>
                </a:solidFill>
                <a:cs typeface="Arial" pitchFamily="34" charset="0"/>
              </a:rPr>
              <a:t>Grammatikkompetenz</a:t>
            </a:r>
            <a:endParaRPr lang="de-DE" sz="1800" i="1" dirty="0">
              <a:solidFill>
                <a:srgbClr val="FFC000"/>
              </a:solidFill>
              <a:cs typeface="Arial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800" dirty="0" smtClean="0">
                <a:solidFill>
                  <a:prstClr val="white"/>
                </a:solidFill>
                <a:cs typeface="Arial" pitchFamily="34" charset="0"/>
              </a:rPr>
              <a:t>Nutzen des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800" i="1" dirty="0" smtClean="0">
                <a:solidFill>
                  <a:srgbClr val="FFC000"/>
                </a:solidFill>
                <a:cs typeface="Arial" pitchFamily="34" charset="0"/>
              </a:rPr>
              <a:t>Basisvokabulars</a:t>
            </a:r>
            <a:endParaRPr lang="de-DE" sz="1800" i="1" dirty="0">
              <a:solidFill>
                <a:srgbClr val="FFC000"/>
              </a:solidFill>
              <a:cs typeface="Arial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de-DE" sz="1800" dirty="0" smtClean="0">
              <a:solidFill>
                <a:prstClr val="white"/>
              </a:solidFill>
              <a:cs typeface="Arial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de-DE" sz="1800" dirty="0" smtClean="0">
              <a:solidFill>
                <a:prstClr val="white"/>
              </a:solidFill>
              <a:cs typeface="Arial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de-DE" sz="1800" dirty="0" smtClean="0">
              <a:solidFill>
                <a:prstClr val="white"/>
              </a:solidFill>
              <a:cs typeface="Arial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de-DE" sz="1800" dirty="0">
              <a:solidFill>
                <a:prstClr val="white"/>
              </a:solidFill>
              <a:cs typeface="Arial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de-DE" sz="1800" dirty="0">
              <a:solidFill>
                <a:prstClr val="white"/>
              </a:solidFill>
              <a:cs typeface="Arial" pitchFamily="34" charset="0"/>
            </a:endParaRPr>
          </a:p>
        </p:txBody>
      </p:sp>
      <p:sp>
        <p:nvSpPr>
          <p:cNvPr id="8" name="Geschweifte Klammer rechts 7"/>
          <p:cNvSpPr/>
          <p:nvPr/>
        </p:nvSpPr>
        <p:spPr>
          <a:xfrm>
            <a:off x="2667000" y="914400"/>
            <a:ext cx="231775" cy="5106888"/>
          </a:xfrm>
          <a:prstGeom prst="rightBrace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 sz="1800" b="0">
              <a:solidFill>
                <a:prstClr val="black"/>
              </a:solidFill>
            </a:endParaRPr>
          </a:p>
        </p:txBody>
      </p:sp>
      <p:sp>
        <p:nvSpPr>
          <p:cNvPr id="9" name="Geschweifte Klammer links 8"/>
          <p:cNvSpPr/>
          <p:nvPr/>
        </p:nvSpPr>
        <p:spPr>
          <a:xfrm>
            <a:off x="6172200" y="914400"/>
            <a:ext cx="231775" cy="5106888"/>
          </a:xfrm>
          <a:prstGeom prst="leftBrace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 sz="1800" b="0">
              <a:solidFill>
                <a:prstClr val="black"/>
              </a:solidFill>
            </a:endParaRPr>
          </a:p>
        </p:txBody>
      </p:sp>
      <p:cxnSp>
        <p:nvCxnSpPr>
          <p:cNvPr id="11" name="Gerade Verbindung 10"/>
          <p:cNvCxnSpPr/>
          <p:nvPr/>
        </p:nvCxnSpPr>
        <p:spPr>
          <a:xfrm>
            <a:off x="-762000" y="5715000"/>
            <a:ext cx="914400" cy="914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115" name="Textfeld 16"/>
          <p:cNvSpPr txBox="1">
            <a:spLocks noChangeArrowheads="1"/>
          </p:cNvSpPr>
          <p:nvPr/>
        </p:nvSpPr>
        <p:spPr bwMode="auto">
          <a:xfrm>
            <a:off x="0" y="228600"/>
            <a:ext cx="327585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de-DE" dirty="0">
                <a:solidFill>
                  <a:srgbClr val="FFC000"/>
                </a:solidFill>
                <a:latin typeface="Calibri"/>
                <a:cs typeface="Arial" pitchFamily="34" charset="0"/>
              </a:rPr>
              <a:t> </a:t>
            </a:r>
            <a:r>
              <a:rPr lang="de-DE" i="1" dirty="0">
                <a:solidFill>
                  <a:srgbClr val="C00000"/>
                </a:solidFill>
                <a:latin typeface="Calibri"/>
                <a:cs typeface="Arial" pitchFamily="34" charset="0"/>
              </a:rPr>
              <a:t>Unser </a:t>
            </a:r>
            <a:r>
              <a:rPr lang="de-DE" i="1" dirty="0" smtClean="0">
                <a:solidFill>
                  <a:srgbClr val="C00000"/>
                </a:solidFill>
                <a:latin typeface="Calibri"/>
                <a:cs typeface="Arial" pitchFamily="34" charset="0"/>
              </a:rPr>
              <a:t>Gesamtkonzept </a:t>
            </a:r>
            <a:endParaRPr lang="de-DE" i="1" dirty="0">
              <a:solidFill>
                <a:srgbClr val="C00000"/>
              </a:solidFill>
              <a:latin typeface="Calibri"/>
              <a:cs typeface="Arial" pitchFamily="34" charset="0"/>
            </a:endParaRPr>
          </a:p>
        </p:txBody>
      </p:sp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107504" y="116632"/>
            <a:ext cx="8821488" cy="647799"/>
          </a:xfrm>
          <a:prstGeom prst="rect">
            <a:avLst/>
          </a:prstGeom>
          <a:solidFill>
            <a:srgbClr val="D9D9D9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de-DE" sz="2800" dirty="0" smtClean="0">
                <a:solidFill>
                  <a:srgbClr val="C00000"/>
                </a:solidFill>
                <a:latin typeface="Microsoft Sans Serif" pitchFamily="34" charset="0"/>
                <a:cs typeface="Microsoft Sans Serif" pitchFamily="34" charset="0"/>
              </a:rPr>
              <a:t>Das Buchner - Gesamtkonzept</a:t>
            </a:r>
            <a:endParaRPr lang="de-DE" sz="2800" b="0" dirty="0">
              <a:solidFill>
                <a:srgbClr val="C00000"/>
              </a:solidFill>
              <a:latin typeface="Microsoft Sans Serif" pitchFamily="34" charset="0"/>
              <a:cs typeface="Microsoft Sans Serif" pitchFamily="34" charset="0"/>
            </a:endParaRPr>
          </a:p>
        </p:txBody>
      </p:sp>
      <p:pic>
        <p:nvPicPr>
          <p:cNvPr id="12" name="Picture 1" descr="D:\Clement Verlag\Grammatik_neu\c420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980728"/>
            <a:ext cx="1518972" cy="2160240"/>
          </a:xfrm>
          <a:prstGeom prst="rect">
            <a:avLst/>
          </a:prstGeom>
          <a:noFill/>
        </p:spPr>
      </p:pic>
      <p:pic>
        <p:nvPicPr>
          <p:cNvPr id="13" name="Picture 5" descr="5271-ti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87824" y="980728"/>
            <a:ext cx="1512167" cy="2160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8" grpId="0" animBg="1"/>
      <p:bldP spid="9" grpId="0" animBg="1"/>
    </p:bldLst>
  </p:timing>
</p:sld>
</file>

<file path=ppt/theme/theme1.xml><?xml version="1.0" encoding="utf-8"?>
<a:theme xmlns:a="http://schemas.openxmlformats.org/drawingml/2006/main" name="Standarddesign">
  <a:themeElements>
    <a:clrScheme name="Standard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Standard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1059</Words>
  <Application>Microsoft Office PowerPoint</Application>
  <PresentationFormat>Bildschirmpräsentation (4:3)</PresentationFormat>
  <Paragraphs>424</Paragraphs>
  <Slides>36</Slides>
  <Notes>8</Notes>
  <HiddenSlides>0</HiddenSlides>
  <MMClips>0</MMClips>
  <ScaleCrop>false</ScaleCrop>
  <HeadingPairs>
    <vt:vector size="4" baseType="variant">
      <vt:variant>
        <vt:lpstr>Design</vt:lpstr>
      </vt:variant>
      <vt:variant>
        <vt:i4>2</vt:i4>
      </vt:variant>
      <vt:variant>
        <vt:lpstr>Folientitel</vt:lpstr>
      </vt:variant>
      <vt:variant>
        <vt:i4>36</vt:i4>
      </vt:variant>
    </vt:vector>
  </HeadingPairs>
  <TitlesOfParts>
    <vt:vector size="38" baseType="lpstr">
      <vt:lpstr>Standarddesign</vt:lpstr>
      <vt:lpstr>Larissa-Design</vt:lpstr>
      <vt:lpstr>Folie 1</vt:lpstr>
      <vt:lpstr>Folie 2</vt:lpstr>
      <vt:lpstr>Folie 3</vt:lpstr>
      <vt:lpstr>Folie 4</vt:lpstr>
      <vt:lpstr>Folie 5</vt:lpstr>
      <vt:lpstr>Folie 6</vt:lpstr>
      <vt:lpstr>Folie 7</vt:lpstr>
      <vt:lpstr>Folie 8</vt:lpstr>
      <vt:lpstr>Folie 9</vt:lpstr>
      <vt:lpstr>Folie 10</vt:lpstr>
      <vt:lpstr>Folie 11</vt:lpstr>
      <vt:lpstr>Folie 12</vt:lpstr>
      <vt:lpstr>Folie 13</vt:lpstr>
      <vt:lpstr>Folie 14</vt:lpstr>
      <vt:lpstr>Folie 15</vt:lpstr>
      <vt:lpstr>Folie 16</vt:lpstr>
      <vt:lpstr>Folie 17</vt:lpstr>
      <vt:lpstr>Folie 18</vt:lpstr>
      <vt:lpstr>Folie 19</vt:lpstr>
      <vt:lpstr>Folie 20</vt:lpstr>
      <vt:lpstr>Folie 21</vt:lpstr>
      <vt:lpstr>Folie 22</vt:lpstr>
      <vt:lpstr>Folie 23</vt:lpstr>
      <vt:lpstr>Folie 24</vt:lpstr>
      <vt:lpstr>Folie 25</vt:lpstr>
      <vt:lpstr>Folie 26</vt:lpstr>
      <vt:lpstr>Folie 27</vt:lpstr>
      <vt:lpstr>Folie 28</vt:lpstr>
      <vt:lpstr>Folie 29</vt:lpstr>
      <vt:lpstr>Folie 30</vt:lpstr>
      <vt:lpstr>Folie 31</vt:lpstr>
      <vt:lpstr>Folie 32</vt:lpstr>
      <vt:lpstr>Folie 33</vt:lpstr>
      <vt:lpstr>Folie 34</vt:lpstr>
      <vt:lpstr>Folie 35</vt:lpstr>
      <vt:lpstr>Folie 36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Clement Utz</dc:creator>
  <cp:lastModifiedBy>Clement Utz</cp:lastModifiedBy>
  <cp:revision>218</cp:revision>
  <dcterms:created xsi:type="dcterms:W3CDTF">1601-01-01T00:00:00Z</dcterms:created>
  <dcterms:modified xsi:type="dcterms:W3CDTF">2016-04-14T16:02:28Z</dcterms:modified>
</cp:coreProperties>
</file>